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55"/>
  </p:notesMasterIdLst>
  <p:sldIdLst>
    <p:sldId id="256" r:id="rId5"/>
    <p:sldId id="257" r:id="rId6"/>
    <p:sldId id="272" r:id="rId7"/>
    <p:sldId id="261" r:id="rId8"/>
    <p:sldId id="311" r:id="rId9"/>
    <p:sldId id="266" r:id="rId10"/>
    <p:sldId id="265" r:id="rId11"/>
    <p:sldId id="270" r:id="rId12"/>
    <p:sldId id="332" r:id="rId13"/>
    <p:sldId id="324" r:id="rId14"/>
    <p:sldId id="314" r:id="rId15"/>
    <p:sldId id="294" r:id="rId16"/>
    <p:sldId id="293" r:id="rId17"/>
    <p:sldId id="297" r:id="rId18"/>
    <p:sldId id="260" r:id="rId19"/>
    <p:sldId id="301" r:id="rId20"/>
    <p:sldId id="328" r:id="rId21"/>
    <p:sldId id="263" r:id="rId22"/>
    <p:sldId id="305" r:id="rId23"/>
    <p:sldId id="318" r:id="rId24"/>
    <p:sldId id="333" r:id="rId25"/>
    <p:sldId id="271" r:id="rId26"/>
    <p:sldId id="264" r:id="rId27"/>
    <p:sldId id="286" r:id="rId28"/>
    <p:sldId id="321" r:id="rId29"/>
    <p:sldId id="296" r:id="rId30"/>
    <p:sldId id="330" r:id="rId31"/>
    <p:sldId id="322" r:id="rId32"/>
    <p:sldId id="284" r:id="rId33"/>
    <p:sldId id="262" r:id="rId34"/>
    <p:sldId id="287" r:id="rId35"/>
    <p:sldId id="300" r:id="rId36"/>
    <p:sldId id="298" r:id="rId37"/>
    <p:sldId id="274" r:id="rId38"/>
    <p:sldId id="325" r:id="rId39"/>
    <p:sldId id="323" r:id="rId40"/>
    <p:sldId id="317" r:id="rId41"/>
    <p:sldId id="313" r:id="rId42"/>
    <p:sldId id="310" r:id="rId43"/>
    <p:sldId id="278" r:id="rId44"/>
    <p:sldId id="309" r:id="rId45"/>
    <p:sldId id="307" r:id="rId46"/>
    <p:sldId id="290" r:id="rId47"/>
    <p:sldId id="303" r:id="rId48"/>
    <p:sldId id="334" r:id="rId49"/>
    <p:sldId id="289" r:id="rId50"/>
    <p:sldId id="259" r:id="rId51"/>
    <p:sldId id="326" r:id="rId52"/>
    <p:sldId id="327" r:id="rId53"/>
    <p:sldId id="30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Ashley P." initials="VP" lastIdx="50" clrIdx="0">
    <p:extLst>
      <p:ext uri="{19B8F6BF-5375-455C-9EA6-DF929625EA0E}">
        <p15:presenceInfo xmlns:p15="http://schemas.microsoft.com/office/powerpoint/2012/main" userId="S::ashley.vincent1@va.gov::9a6a74e2-a2c5-437d-983a-1f2953587548" providerId="AD"/>
      </p:ext>
    </p:extLst>
  </p:cmAuthor>
  <p:cmAuthor id="2" name="Fleming, Daniel J., DVAHCS" initials="FDJD" lastIdx="14" clrIdx="1">
    <p:extLst>
      <p:ext uri="{19B8F6BF-5375-455C-9EA6-DF929625EA0E}">
        <p15:presenceInfo xmlns:p15="http://schemas.microsoft.com/office/powerpoint/2012/main" userId="S::Daniel.Fleming1@va.gov::e3edb7fc-9a11-4779-87f7-39185eef9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D13F"/>
    <a:srgbClr val="BEDF31"/>
    <a:srgbClr val="C9A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26T13:40:21.920" idx="46">
    <p:pos x="7013" y="1231"/>
    <p:text>Just messing around to try and keep assessment towards one slide.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21T15:40:10.928" idx="27">
    <p:pos x="5831" y="755"/>
    <p:text>Is this citation accurate?
</p:text>
    <p:extLst>
      <p:ext uri="{C676402C-5697-4E1C-873F-D02D1690AC5C}">
        <p15:threadingInfo xmlns:p15="http://schemas.microsoft.com/office/powerpoint/2012/main" timeZoneBias="480"/>
      </p:ext>
    </p:extLst>
  </p:cm>
  <p:cm authorId="1" dt="2021-11-21T15:40:25.522" idx="28">
    <p:pos x="5831" y="851"/>
    <p:text>Perhaps a manual?
</p:text>
    <p:extLst>
      <p:ext uri="{C676402C-5697-4E1C-873F-D02D1690AC5C}">
        <p15:threadingInfo xmlns:p15="http://schemas.microsoft.com/office/powerpoint/2012/main" timeZoneBias="480">
          <p15:parentCm authorId="1" idx="27"/>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3128C-DCFC-4458-A27E-DEEC41FBFAE7}" type="doc">
      <dgm:prSet loTypeId="urn:microsoft.com/office/officeart/2005/8/layout/arrow2" loCatId="process" qsTypeId="urn:microsoft.com/office/officeart/2005/8/quickstyle/simple1" qsCatId="simple" csTypeId="urn:microsoft.com/office/officeart/2005/8/colors/accent1_2" csCatId="accent1" phldr="1"/>
      <dgm:spPr/>
    </dgm:pt>
    <dgm:pt modelId="{25435846-4930-449D-9D7C-F8E2742A66E2}">
      <dgm:prSet phldrT="[Text]" phldr="0"/>
      <dgm:spPr/>
      <dgm:t>
        <a:bodyPr/>
        <a:lstStyle/>
        <a:p>
          <a:r>
            <a:rPr lang="en-US">
              <a:latin typeface="Calibri Light" panose="020F0302020204030204"/>
            </a:rPr>
            <a:t>A</a:t>
          </a:r>
          <a:r>
            <a:rPr lang="en-US">
              <a:latin typeface="Calibri"/>
              <a:cs typeface="Calibri"/>
            </a:rPr>
            <a:t>dmission/Referral</a:t>
          </a:r>
        </a:p>
      </dgm:t>
    </dgm:pt>
    <dgm:pt modelId="{0B5AC025-1BEA-4E2D-B266-7AB776A17DDB}" type="parTrans" cxnId="{3B6242F6-67B6-43D0-A953-6F9ED5646A70}">
      <dgm:prSet/>
      <dgm:spPr/>
    </dgm:pt>
    <dgm:pt modelId="{AD72E7C7-C4DF-4D4E-BF6C-91CC9AA4BA0B}" type="sibTrans" cxnId="{3B6242F6-67B6-43D0-A953-6F9ED5646A70}">
      <dgm:prSet/>
      <dgm:spPr/>
    </dgm:pt>
    <dgm:pt modelId="{9AA98681-2AB2-44D0-862D-981F938F54DD}">
      <dgm:prSet phldrT="[Text]" phldr="0"/>
      <dgm:spPr/>
      <dgm:t>
        <a:bodyPr/>
        <a:lstStyle/>
        <a:p>
          <a:pPr rtl="0"/>
          <a:r>
            <a:rPr lang="en-US">
              <a:latin typeface="Calibri"/>
              <a:cs typeface="Calibri"/>
            </a:rPr>
            <a:t>Gather history</a:t>
          </a:r>
        </a:p>
      </dgm:t>
    </dgm:pt>
    <dgm:pt modelId="{7F15F0CA-AC67-4DE3-A084-DB11940B65ED}" type="parTrans" cxnId="{8D5003EC-2D94-461D-86EF-9912813EB071}">
      <dgm:prSet/>
      <dgm:spPr/>
    </dgm:pt>
    <dgm:pt modelId="{E16A04B7-FB62-4F29-A347-D6EBB80AE66A}" type="sibTrans" cxnId="{8D5003EC-2D94-461D-86EF-9912813EB071}">
      <dgm:prSet/>
      <dgm:spPr/>
    </dgm:pt>
    <dgm:pt modelId="{3BE81819-2E0B-4DD0-9EAE-14D031632ED3}">
      <dgm:prSet phldrT="[Text]" phldr="0"/>
      <dgm:spPr/>
      <dgm:t>
        <a:bodyPr/>
        <a:lstStyle/>
        <a:p>
          <a:r>
            <a:rPr lang="en-US">
              <a:latin typeface="Calibri"/>
              <a:cs typeface="Calibri"/>
            </a:rPr>
            <a:t>Intervention</a:t>
          </a:r>
        </a:p>
      </dgm:t>
    </dgm:pt>
    <dgm:pt modelId="{6B86CBF2-44E4-49FA-905B-DACE4503D32B}" type="parTrans" cxnId="{D472027F-6FCB-4C6D-A80C-BB07AAB13A23}">
      <dgm:prSet/>
      <dgm:spPr/>
    </dgm:pt>
    <dgm:pt modelId="{FCD910E0-EECD-4947-BA07-C7A5995B6264}" type="sibTrans" cxnId="{D472027F-6FCB-4C6D-A80C-BB07AAB13A23}">
      <dgm:prSet/>
      <dgm:spPr/>
    </dgm:pt>
    <dgm:pt modelId="{EDAA7F1D-55FB-4928-8967-85969DD36032}">
      <dgm:prSet phldr="0"/>
      <dgm:spPr/>
      <dgm:t>
        <a:bodyPr/>
        <a:lstStyle/>
        <a:p>
          <a:pPr rtl="0"/>
          <a:r>
            <a:rPr lang="en-US">
              <a:latin typeface="Calibri"/>
              <a:cs typeface="Calibri"/>
            </a:rPr>
            <a:t>Clnical Observation/Assessment</a:t>
          </a:r>
        </a:p>
      </dgm:t>
    </dgm:pt>
    <dgm:pt modelId="{4D44A9FE-8932-4A06-B817-1CC160A71814}" type="parTrans" cxnId="{87A58FB6-24AB-48E0-B551-3166222B2604}">
      <dgm:prSet/>
      <dgm:spPr/>
    </dgm:pt>
    <dgm:pt modelId="{42142FC7-E1F1-473C-AB8B-5B9DE0256758}" type="sibTrans" cxnId="{87A58FB6-24AB-48E0-B551-3166222B2604}">
      <dgm:prSet/>
      <dgm:spPr/>
    </dgm:pt>
    <dgm:pt modelId="{B1FDFBD4-54DE-48E4-9415-8E4B7F4D0ECE}" type="pres">
      <dgm:prSet presAssocID="{3023128C-DCFC-4458-A27E-DEEC41FBFAE7}" presName="arrowDiagram" presStyleCnt="0">
        <dgm:presLayoutVars>
          <dgm:chMax val="5"/>
          <dgm:dir/>
          <dgm:resizeHandles val="exact"/>
        </dgm:presLayoutVars>
      </dgm:prSet>
      <dgm:spPr/>
    </dgm:pt>
    <dgm:pt modelId="{EFE85D96-ECA8-4512-8AEA-5D3ED3EC27ED}" type="pres">
      <dgm:prSet presAssocID="{3023128C-DCFC-4458-A27E-DEEC41FBFAE7}" presName="arrow" presStyleLbl="bgShp" presStyleIdx="0" presStyleCnt="1"/>
      <dgm:spPr/>
    </dgm:pt>
    <dgm:pt modelId="{FBA07F7B-DE05-434D-B003-907970DADEF5}" type="pres">
      <dgm:prSet presAssocID="{3023128C-DCFC-4458-A27E-DEEC41FBFAE7}" presName="arrowDiagram4" presStyleCnt="0"/>
      <dgm:spPr/>
    </dgm:pt>
    <dgm:pt modelId="{8B7C7DB1-8770-4CE0-BC5E-158775F2E970}" type="pres">
      <dgm:prSet presAssocID="{25435846-4930-449D-9D7C-F8E2742A66E2}" presName="bullet4a" presStyleLbl="node1" presStyleIdx="0" presStyleCnt="4"/>
      <dgm:spPr/>
    </dgm:pt>
    <dgm:pt modelId="{3A6C0C8B-2896-4BEB-9D80-734DCFFDE09B}" type="pres">
      <dgm:prSet presAssocID="{25435846-4930-449D-9D7C-F8E2742A66E2}" presName="textBox4a" presStyleLbl="revTx" presStyleIdx="0" presStyleCnt="4">
        <dgm:presLayoutVars>
          <dgm:bulletEnabled val="1"/>
        </dgm:presLayoutVars>
      </dgm:prSet>
      <dgm:spPr/>
    </dgm:pt>
    <dgm:pt modelId="{38BE24C0-A3F1-4B31-BAB3-1FBD95B73EA6}" type="pres">
      <dgm:prSet presAssocID="{9AA98681-2AB2-44D0-862D-981F938F54DD}" presName="bullet4b" presStyleLbl="node1" presStyleIdx="1" presStyleCnt="4"/>
      <dgm:spPr/>
    </dgm:pt>
    <dgm:pt modelId="{3C5709CA-6E1A-4A58-9B71-C722D68280D0}" type="pres">
      <dgm:prSet presAssocID="{9AA98681-2AB2-44D0-862D-981F938F54DD}" presName="textBox4b" presStyleLbl="revTx" presStyleIdx="1" presStyleCnt="4">
        <dgm:presLayoutVars>
          <dgm:bulletEnabled val="1"/>
        </dgm:presLayoutVars>
      </dgm:prSet>
      <dgm:spPr/>
    </dgm:pt>
    <dgm:pt modelId="{61FDDA3E-AA05-4140-B8F9-63EC900C7C2C}" type="pres">
      <dgm:prSet presAssocID="{EDAA7F1D-55FB-4928-8967-85969DD36032}" presName="bullet4c" presStyleLbl="node1" presStyleIdx="2" presStyleCnt="4"/>
      <dgm:spPr/>
    </dgm:pt>
    <dgm:pt modelId="{638D9779-986B-40E9-8B2A-798E227D4814}" type="pres">
      <dgm:prSet presAssocID="{EDAA7F1D-55FB-4928-8967-85969DD36032}" presName="textBox4c" presStyleLbl="revTx" presStyleIdx="2" presStyleCnt="4">
        <dgm:presLayoutVars>
          <dgm:bulletEnabled val="1"/>
        </dgm:presLayoutVars>
      </dgm:prSet>
      <dgm:spPr/>
    </dgm:pt>
    <dgm:pt modelId="{F35A8FBA-07E7-4DC8-81F1-403678882163}" type="pres">
      <dgm:prSet presAssocID="{3BE81819-2E0B-4DD0-9EAE-14D031632ED3}" presName="bullet4d" presStyleLbl="node1" presStyleIdx="3" presStyleCnt="4"/>
      <dgm:spPr/>
    </dgm:pt>
    <dgm:pt modelId="{9B68A230-6952-42B4-BA4B-FED99142095C}" type="pres">
      <dgm:prSet presAssocID="{3BE81819-2E0B-4DD0-9EAE-14D031632ED3}" presName="textBox4d" presStyleLbl="revTx" presStyleIdx="3" presStyleCnt="4">
        <dgm:presLayoutVars>
          <dgm:bulletEnabled val="1"/>
        </dgm:presLayoutVars>
      </dgm:prSet>
      <dgm:spPr/>
    </dgm:pt>
  </dgm:ptLst>
  <dgm:cxnLst>
    <dgm:cxn modelId="{5BDE7A49-6592-4BA7-A494-B9541817CCD0}" type="presOf" srcId="{9AA98681-2AB2-44D0-862D-981F938F54DD}" destId="{3C5709CA-6E1A-4A58-9B71-C722D68280D0}" srcOrd="0" destOrd="0" presId="urn:microsoft.com/office/officeart/2005/8/layout/arrow2"/>
    <dgm:cxn modelId="{11387B56-288E-4217-B0D1-267B1C3B8850}" type="presOf" srcId="{25435846-4930-449D-9D7C-F8E2742A66E2}" destId="{3A6C0C8B-2896-4BEB-9D80-734DCFFDE09B}" srcOrd="0" destOrd="0" presId="urn:microsoft.com/office/officeart/2005/8/layout/arrow2"/>
    <dgm:cxn modelId="{D472027F-6FCB-4C6D-A80C-BB07AAB13A23}" srcId="{3023128C-DCFC-4458-A27E-DEEC41FBFAE7}" destId="{3BE81819-2E0B-4DD0-9EAE-14D031632ED3}" srcOrd="3" destOrd="0" parTransId="{6B86CBF2-44E4-49FA-905B-DACE4503D32B}" sibTransId="{FCD910E0-EECD-4947-BA07-C7A5995B6264}"/>
    <dgm:cxn modelId="{70F67A84-D198-4405-9C5E-346CD5405699}" type="presOf" srcId="{3023128C-DCFC-4458-A27E-DEEC41FBFAE7}" destId="{B1FDFBD4-54DE-48E4-9415-8E4B7F4D0ECE}" srcOrd="0" destOrd="0" presId="urn:microsoft.com/office/officeart/2005/8/layout/arrow2"/>
    <dgm:cxn modelId="{5CF80FAC-BBDC-49BA-B0D4-47AB4C61B458}" type="presOf" srcId="{EDAA7F1D-55FB-4928-8967-85969DD36032}" destId="{638D9779-986B-40E9-8B2A-798E227D4814}" srcOrd="0" destOrd="0" presId="urn:microsoft.com/office/officeart/2005/8/layout/arrow2"/>
    <dgm:cxn modelId="{87A58FB6-24AB-48E0-B551-3166222B2604}" srcId="{3023128C-DCFC-4458-A27E-DEEC41FBFAE7}" destId="{EDAA7F1D-55FB-4928-8967-85969DD36032}" srcOrd="2" destOrd="0" parTransId="{4D44A9FE-8932-4A06-B817-1CC160A71814}" sibTransId="{42142FC7-E1F1-473C-AB8B-5B9DE0256758}"/>
    <dgm:cxn modelId="{853C19D7-6D3C-465C-8EA6-1F2268A6A8ED}" type="presOf" srcId="{3BE81819-2E0B-4DD0-9EAE-14D031632ED3}" destId="{9B68A230-6952-42B4-BA4B-FED99142095C}" srcOrd="0" destOrd="0" presId="urn:microsoft.com/office/officeart/2005/8/layout/arrow2"/>
    <dgm:cxn modelId="{8D5003EC-2D94-461D-86EF-9912813EB071}" srcId="{3023128C-DCFC-4458-A27E-DEEC41FBFAE7}" destId="{9AA98681-2AB2-44D0-862D-981F938F54DD}" srcOrd="1" destOrd="0" parTransId="{7F15F0CA-AC67-4DE3-A084-DB11940B65ED}" sibTransId="{E16A04B7-FB62-4F29-A347-D6EBB80AE66A}"/>
    <dgm:cxn modelId="{3B6242F6-67B6-43D0-A953-6F9ED5646A70}" srcId="{3023128C-DCFC-4458-A27E-DEEC41FBFAE7}" destId="{25435846-4930-449D-9D7C-F8E2742A66E2}" srcOrd="0" destOrd="0" parTransId="{0B5AC025-1BEA-4E2D-B266-7AB776A17DDB}" sibTransId="{AD72E7C7-C4DF-4D4E-BF6C-91CC9AA4BA0B}"/>
    <dgm:cxn modelId="{630A46AE-90A6-45F8-BBB3-583AD6066269}" type="presParOf" srcId="{B1FDFBD4-54DE-48E4-9415-8E4B7F4D0ECE}" destId="{EFE85D96-ECA8-4512-8AEA-5D3ED3EC27ED}" srcOrd="0" destOrd="0" presId="urn:microsoft.com/office/officeart/2005/8/layout/arrow2"/>
    <dgm:cxn modelId="{E47C7709-01DE-42CB-BC40-21BD1048A3DF}" type="presParOf" srcId="{B1FDFBD4-54DE-48E4-9415-8E4B7F4D0ECE}" destId="{FBA07F7B-DE05-434D-B003-907970DADEF5}" srcOrd="1" destOrd="0" presId="urn:microsoft.com/office/officeart/2005/8/layout/arrow2"/>
    <dgm:cxn modelId="{DD6AA0E2-7FAA-4839-AFD0-BCAE6DDB8CB3}" type="presParOf" srcId="{FBA07F7B-DE05-434D-B003-907970DADEF5}" destId="{8B7C7DB1-8770-4CE0-BC5E-158775F2E970}" srcOrd="0" destOrd="0" presId="urn:microsoft.com/office/officeart/2005/8/layout/arrow2"/>
    <dgm:cxn modelId="{06309DC2-24C7-472A-9B6B-8BC5389FDB52}" type="presParOf" srcId="{FBA07F7B-DE05-434D-B003-907970DADEF5}" destId="{3A6C0C8B-2896-4BEB-9D80-734DCFFDE09B}" srcOrd="1" destOrd="0" presId="urn:microsoft.com/office/officeart/2005/8/layout/arrow2"/>
    <dgm:cxn modelId="{96C547DC-E712-4C22-B3E4-30F35B68B7C0}" type="presParOf" srcId="{FBA07F7B-DE05-434D-B003-907970DADEF5}" destId="{38BE24C0-A3F1-4B31-BAB3-1FBD95B73EA6}" srcOrd="2" destOrd="0" presId="urn:microsoft.com/office/officeart/2005/8/layout/arrow2"/>
    <dgm:cxn modelId="{2B88BC1A-8966-4D7E-B43A-9681CCD95CE5}" type="presParOf" srcId="{FBA07F7B-DE05-434D-B003-907970DADEF5}" destId="{3C5709CA-6E1A-4A58-9B71-C722D68280D0}" srcOrd="3" destOrd="0" presId="urn:microsoft.com/office/officeart/2005/8/layout/arrow2"/>
    <dgm:cxn modelId="{D6506866-C84F-4BC4-BD35-4FB7C7CCE00D}" type="presParOf" srcId="{FBA07F7B-DE05-434D-B003-907970DADEF5}" destId="{61FDDA3E-AA05-4140-B8F9-63EC900C7C2C}" srcOrd="4" destOrd="0" presId="urn:microsoft.com/office/officeart/2005/8/layout/arrow2"/>
    <dgm:cxn modelId="{850E092C-7E60-4A50-8849-19DBA481EEF3}" type="presParOf" srcId="{FBA07F7B-DE05-434D-B003-907970DADEF5}" destId="{638D9779-986B-40E9-8B2A-798E227D4814}" srcOrd="5" destOrd="0" presId="urn:microsoft.com/office/officeart/2005/8/layout/arrow2"/>
    <dgm:cxn modelId="{971CF8CD-7C38-4440-BB31-5EAACC7D38CE}" type="presParOf" srcId="{FBA07F7B-DE05-434D-B003-907970DADEF5}" destId="{F35A8FBA-07E7-4DC8-81F1-403678882163}" srcOrd="6" destOrd="0" presId="urn:microsoft.com/office/officeart/2005/8/layout/arrow2"/>
    <dgm:cxn modelId="{B5B099E8-5295-456C-BE5F-3D45B740EDBC}" type="presParOf" srcId="{FBA07F7B-DE05-434D-B003-907970DADEF5}" destId="{9B68A230-6952-42B4-BA4B-FED99142095C}"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14B50-B1B7-455D-B817-CE02AA68735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9A9E48F-EBC0-43EA-9A2D-51E7D823B7C8}">
      <dgm:prSet/>
      <dgm:spPr/>
      <dgm:t>
        <a:bodyPr/>
        <a:lstStyle/>
        <a:p>
          <a:pPr rtl="0"/>
          <a:r>
            <a:rPr lang="en-US">
              <a:latin typeface="Calibri Light" panose="020F0302020204030204"/>
            </a:rPr>
            <a:t>7: Complete</a:t>
          </a:r>
          <a:r>
            <a:rPr lang="en-US"/>
            <a:t> independence - Fully independent</a:t>
          </a:r>
        </a:p>
      </dgm:t>
    </dgm:pt>
    <dgm:pt modelId="{23175CD5-0851-44FF-9F9C-7C06488DAFC1}" type="parTrans" cxnId="{39A7D632-8C31-4811-AC60-7F1658EF091A}">
      <dgm:prSet/>
      <dgm:spPr/>
      <dgm:t>
        <a:bodyPr/>
        <a:lstStyle/>
        <a:p>
          <a:endParaRPr lang="en-US"/>
        </a:p>
      </dgm:t>
    </dgm:pt>
    <dgm:pt modelId="{416DF11A-F3E1-4833-BF2E-7D00B24A25CA}" type="sibTrans" cxnId="{39A7D632-8C31-4811-AC60-7F1658EF091A}">
      <dgm:prSet/>
      <dgm:spPr/>
      <dgm:t>
        <a:bodyPr/>
        <a:lstStyle/>
        <a:p>
          <a:endParaRPr lang="en-US"/>
        </a:p>
      </dgm:t>
    </dgm:pt>
    <dgm:pt modelId="{AB76B641-6A66-448D-9551-3E8EF45FA5FF}">
      <dgm:prSet/>
      <dgm:spPr/>
      <dgm:t>
        <a:bodyPr/>
        <a:lstStyle/>
        <a:p>
          <a:pPr rtl="0"/>
          <a:r>
            <a:rPr lang="en-US">
              <a:latin typeface="Calibri Light" panose="020F0302020204030204"/>
            </a:rPr>
            <a:t>6: Modified</a:t>
          </a:r>
          <a:r>
            <a:rPr lang="en-US"/>
            <a:t> independence - Requiring the use of a device and/or extended amount of time, but no physical help needed</a:t>
          </a:r>
        </a:p>
      </dgm:t>
    </dgm:pt>
    <dgm:pt modelId="{C30D2C4C-A6D2-458F-90DF-4374106C6F15}" type="parTrans" cxnId="{8E2A4E0C-C8CB-4AD9-9E2D-EBEE638500AE}">
      <dgm:prSet/>
      <dgm:spPr/>
      <dgm:t>
        <a:bodyPr/>
        <a:lstStyle/>
        <a:p>
          <a:endParaRPr lang="en-US"/>
        </a:p>
      </dgm:t>
    </dgm:pt>
    <dgm:pt modelId="{EEF564F8-4FF4-4756-93B0-53733DEE66CB}" type="sibTrans" cxnId="{8E2A4E0C-C8CB-4AD9-9E2D-EBEE638500AE}">
      <dgm:prSet/>
      <dgm:spPr/>
      <dgm:t>
        <a:bodyPr/>
        <a:lstStyle/>
        <a:p>
          <a:endParaRPr lang="en-US"/>
        </a:p>
      </dgm:t>
    </dgm:pt>
    <dgm:pt modelId="{F5E06E44-5BDD-4712-8358-F70272D8FA39}">
      <dgm:prSet/>
      <dgm:spPr/>
      <dgm:t>
        <a:bodyPr/>
        <a:lstStyle/>
        <a:p>
          <a:pPr rtl="0"/>
          <a:r>
            <a:rPr lang="en-US">
              <a:latin typeface="Calibri Light" panose="020F0302020204030204"/>
            </a:rPr>
            <a:t>5: Supervision</a:t>
          </a:r>
          <a:r>
            <a:rPr lang="en-US"/>
            <a:t> - Requiring only standby assistance or verbal prompting or help with setup</a:t>
          </a:r>
        </a:p>
      </dgm:t>
    </dgm:pt>
    <dgm:pt modelId="{B5FD3938-770D-4975-BC87-EE3172BAB41C}" type="parTrans" cxnId="{0DC93E73-8F96-43D6-A773-8BB0E9384D04}">
      <dgm:prSet/>
      <dgm:spPr/>
      <dgm:t>
        <a:bodyPr/>
        <a:lstStyle/>
        <a:p>
          <a:endParaRPr lang="en-US"/>
        </a:p>
      </dgm:t>
    </dgm:pt>
    <dgm:pt modelId="{3DBE9B9E-C58B-4F84-B840-0AFA81FE89FF}" type="sibTrans" cxnId="{0DC93E73-8F96-43D6-A773-8BB0E9384D04}">
      <dgm:prSet/>
      <dgm:spPr/>
      <dgm:t>
        <a:bodyPr/>
        <a:lstStyle/>
        <a:p>
          <a:endParaRPr lang="en-US"/>
        </a:p>
      </dgm:t>
    </dgm:pt>
    <dgm:pt modelId="{25F28538-328D-4184-9AFF-021F68DE45C5}">
      <dgm:prSet/>
      <dgm:spPr/>
      <dgm:t>
        <a:bodyPr/>
        <a:lstStyle/>
        <a:p>
          <a:pPr rtl="0"/>
          <a:r>
            <a:rPr lang="en-US">
              <a:latin typeface="Calibri Light" panose="020F0302020204030204"/>
            </a:rPr>
            <a:t>4: Minimal</a:t>
          </a:r>
          <a:r>
            <a:rPr lang="en-US"/>
            <a:t> assistance - Requiring incidental hands-on help only (Veteran performs &gt; 75% of the task)</a:t>
          </a:r>
        </a:p>
      </dgm:t>
    </dgm:pt>
    <dgm:pt modelId="{682FF820-168C-47FB-A152-CABC69F37141}" type="parTrans" cxnId="{233DB688-AA97-41A3-A0B2-2C4D7E62A176}">
      <dgm:prSet/>
      <dgm:spPr/>
      <dgm:t>
        <a:bodyPr/>
        <a:lstStyle/>
        <a:p>
          <a:endParaRPr lang="en-US"/>
        </a:p>
      </dgm:t>
    </dgm:pt>
    <dgm:pt modelId="{C96AC09B-A018-4031-9AE3-0004DD8CCF59}" type="sibTrans" cxnId="{233DB688-AA97-41A3-A0B2-2C4D7E62A176}">
      <dgm:prSet/>
      <dgm:spPr/>
      <dgm:t>
        <a:bodyPr/>
        <a:lstStyle/>
        <a:p>
          <a:endParaRPr lang="en-US"/>
        </a:p>
      </dgm:t>
    </dgm:pt>
    <dgm:pt modelId="{4959760E-EAAF-4359-8D61-8862277BF418}">
      <dgm:prSet/>
      <dgm:spPr/>
      <dgm:t>
        <a:bodyPr/>
        <a:lstStyle/>
        <a:p>
          <a:pPr rtl="0"/>
          <a:r>
            <a:rPr lang="en-US">
              <a:latin typeface="Calibri Light" panose="020F0302020204030204"/>
            </a:rPr>
            <a:t>3: Moderate </a:t>
          </a:r>
          <a:r>
            <a:rPr lang="en-US"/>
            <a:t>assistance -</a:t>
          </a:r>
          <a:r>
            <a:rPr lang="en-US">
              <a:latin typeface="Calibri Light" panose="020F0302020204030204"/>
            </a:rPr>
            <a:t> </a:t>
          </a:r>
          <a:r>
            <a:rPr lang="en-US"/>
            <a:t> Veteran performs 50-75% of the task and needs assistance for 25-50% of the task</a:t>
          </a:r>
        </a:p>
      </dgm:t>
    </dgm:pt>
    <dgm:pt modelId="{3779EC46-0872-41AF-9C7F-F35473AE1EE2}" type="parTrans" cxnId="{E19CB4C2-2155-4517-9EDE-CF4AA5C7946C}">
      <dgm:prSet/>
      <dgm:spPr/>
      <dgm:t>
        <a:bodyPr/>
        <a:lstStyle/>
        <a:p>
          <a:endParaRPr lang="en-US"/>
        </a:p>
      </dgm:t>
    </dgm:pt>
    <dgm:pt modelId="{F5F884FC-03CD-49C2-8476-A94271C2FB4E}" type="sibTrans" cxnId="{E19CB4C2-2155-4517-9EDE-CF4AA5C7946C}">
      <dgm:prSet/>
      <dgm:spPr/>
      <dgm:t>
        <a:bodyPr/>
        <a:lstStyle/>
        <a:p>
          <a:endParaRPr lang="en-US"/>
        </a:p>
      </dgm:t>
    </dgm:pt>
    <dgm:pt modelId="{A5F63995-FAC8-45F8-B163-589BD4EBFD28}">
      <dgm:prSet/>
      <dgm:spPr/>
      <dgm:t>
        <a:bodyPr/>
        <a:lstStyle/>
        <a:p>
          <a:pPr rtl="0"/>
          <a:r>
            <a:rPr lang="en-US">
              <a:latin typeface="Calibri Light" panose="020F0302020204030204"/>
            </a:rPr>
            <a:t>2: Maximal</a:t>
          </a:r>
          <a:r>
            <a:rPr lang="en-US"/>
            <a:t> assistance - Veteran provides less than half of the effort (25-49%)</a:t>
          </a:r>
        </a:p>
      </dgm:t>
    </dgm:pt>
    <dgm:pt modelId="{EA83FC9A-F0B7-4578-9423-F3000D21AA40}" type="parTrans" cxnId="{28A06096-FC2F-4F86-AA05-CFE4119481D8}">
      <dgm:prSet/>
      <dgm:spPr/>
      <dgm:t>
        <a:bodyPr/>
        <a:lstStyle/>
        <a:p>
          <a:endParaRPr lang="en-US"/>
        </a:p>
      </dgm:t>
    </dgm:pt>
    <dgm:pt modelId="{C8E6711A-EB18-478D-99F4-5B815408C3B3}" type="sibTrans" cxnId="{28A06096-FC2F-4F86-AA05-CFE4119481D8}">
      <dgm:prSet/>
      <dgm:spPr/>
      <dgm:t>
        <a:bodyPr/>
        <a:lstStyle/>
        <a:p>
          <a:endParaRPr lang="en-US"/>
        </a:p>
      </dgm:t>
    </dgm:pt>
    <dgm:pt modelId="{19A4219F-C25A-4E9F-A6A3-76A5D075D930}">
      <dgm:prSet/>
      <dgm:spPr/>
      <dgm:t>
        <a:bodyPr/>
        <a:lstStyle/>
        <a:p>
          <a:pPr rtl="0"/>
          <a:r>
            <a:rPr lang="en-US">
              <a:latin typeface="Calibri Light" panose="020F0302020204030204"/>
            </a:rPr>
            <a:t>1: Total</a:t>
          </a:r>
          <a:r>
            <a:rPr lang="en-US"/>
            <a:t> assistance - Veteran contributes &lt; 25% of the effort or is unable to do the task</a:t>
          </a:r>
        </a:p>
      </dgm:t>
    </dgm:pt>
    <dgm:pt modelId="{E50E68E2-5528-4D99-AD8B-2C93E0443ECD}" type="parTrans" cxnId="{48E0EE46-3276-4689-8362-0FCFE4285C50}">
      <dgm:prSet/>
      <dgm:spPr/>
      <dgm:t>
        <a:bodyPr/>
        <a:lstStyle/>
        <a:p>
          <a:endParaRPr lang="en-US"/>
        </a:p>
      </dgm:t>
    </dgm:pt>
    <dgm:pt modelId="{D1C69C22-6E56-4787-944C-D046A09515FA}" type="sibTrans" cxnId="{48E0EE46-3276-4689-8362-0FCFE4285C50}">
      <dgm:prSet/>
      <dgm:spPr/>
      <dgm:t>
        <a:bodyPr/>
        <a:lstStyle/>
        <a:p>
          <a:endParaRPr lang="en-US"/>
        </a:p>
      </dgm:t>
    </dgm:pt>
    <dgm:pt modelId="{03186E2F-8BE5-48C7-BBE1-D133FF044E22}">
      <dgm:prSet phldr="0"/>
      <dgm:spPr/>
      <dgm:t>
        <a:bodyPr/>
        <a:lstStyle/>
        <a:p>
          <a:pPr rtl="0"/>
          <a:r>
            <a:rPr lang="en-US">
              <a:latin typeface="Calibri Light" panose="020F0302020204030204"/>
            </a:rPr>
            <a:t>0: Activity does not occur</a:t>
          </a:r>
        </a:p>
      </dgm:t>
    </dgm:pt>
    <dgm:pt modelId="{1E61C258-A05D-4670-8630-5DF9004B9467}" type="parTrans" cxnId="{59C7AD94-70FD-458E-9DA9-9C2AEC4DFD3B}">
      <dgm:prSet/>
      <dgm:spPr/>
      <dgm:t>
        <a:bodyPr/>
        <a:lstStyle/>
        <a:p>
          <a:endParaRPr lang="en-US"/>
        </a:p>
      </dgm:t>
    </dgm:pt>
    <dgm:pt modelId="{492BDA9D-F1BE-4EAF-85C4-8CA1BB0D2AE7}" type="sibTrans" cxnId="{59C7AD94-70FD-458E-9DA9-9C2AEC4DFD3B}">
      <dgm:prSet/>
      <dgm:spPr/>
      <dgm:t>
        <a:bodyPr/>
        <a:lstStyle/>
        <a:p>
          <a:endParaRPr lang="en-US"/>
        </a:p>
      </dgm:t>
    </dgm:pt>
    <dgm:pt modelId="{778C1441-264F-4809-B52A-BE01BEA6F610}" type="pres">
      <dgm:prSet presAssocID="{42214B50-B1B7-455D-B817-CE02AA687353}" presName="vert0" presStyleCnt="0">
        <dgm:presLayoutVars>
          <dgm:dir/>
          <dgm:animOne val="branch"/>
          <dgm:animLvl val="lvl"/>
        </dgm:presLayoutVars>
      </dgm:prSet>
      <dgm:spPr/>
    </dgm:pt>
    <dgm:pt modelId="{AA4DB5E7-F4D1-43E1-A655-F62EC7643713}" type="pres">
      <dgm:prSet presAssocID="{79A9E48F-EBC0-43EA-9A2D-51E7D823B7C8}" presName="thickLine" presStyleLbl="alignNode1" presStyleIdx="0" presStyleCnt="8"/>
      <dgm:spPr/>
    </dgm:pt>
    <dgm:pt modelId="{DF9495E4-DF40-45D7-99B6-82E3317FF05F}" type="pres">
      <dgm:prSet presAssocID="{79A9E48F-EBC0-43EA-9A2D-51E7D823B7C8}" presName="horz1" presStyleCnt="0"/>
      <dgm:spPr/>
    </dgm:pt>
    <dgm:pt modelId="{F5CBAC29-4817-4856-AB7B-609C6587091F}" type="pres">
      <dgm:prSet presAssocID="{79A9E48F-EBC0-43EA-9A2D-51E7D823B7C8}" presName="tx1" presStyleLbl="revTx" presStyleIdx="0" presStyleCnt="8"/>
      <dgm:spPr/>
    </dgm:pt>
    <dgm:pt modelId="{FA3C9743-D811-4D1C-A055-6547A1E64D0D}" type="pres">
      <dgm:prSet presAssocID="{79A9E48F-EBC0-43EA-9A2D-51E7D823B7C8}" presName="vert1" presStyleCnt="0"/>
      <dgm:spPr/>
    </dgm:pt>
    <dgm:pt modelId="{B6A85EB9-6F57-4884-B210-5BE87AA6543A}" type="pres">
      <dgm:prSet presAssocID="{AB76B641-6A66-448D-9551-3E8EF45FA5FF}" presName="thickLine" presStyleLbl="alignNode1" presStyleIdx="1" presStyleCnt="8"/>
      <dgm:spPr/>
    </dgm:pt>
    <dgm:pt modelId="{EFF0D6AA-8C74-42F3-9F03-BBC812C20154}" type="pres">
      <dgm:prSet presAssocID="{AB76B641-6A66-448D-9551-3E8EF45FA5FF}" presName="horz1" presStyleCnt="0"/>
      <dgm:spPr/>
    </dgm:pt>
    <dgm:pt modelId="{C678F779-5159-446B-AE0E-45F1634291AA}" type="pres">
      <dgm:prSet presAssocID="{AB76B641-6A66-448D-9551-3E8EF45FA5FF}" presName="tx1" presStyleLbl="revTx" presStyleIdx="1" presStyleCnt="8"/>
      <dgm:spPr/>
    </dgm:pt>
    <dgm:pt modelId="{86D0B41F-BAD5-4934-B536-C3645C3E832B}" type="pres">
      <dgm:prSet presAssocID="{AB76B641-6A66-448D-9551-3E8EF45FA5FF}" presName="vert1" presStyleCnt="0"/>
      <dgm:spPr/>
    </dgm:pt>
    <dgm:pt modelId="{3A60059B-C50A-4A6A-91C6-C51B9AF7127D}" type="pres">
      <dgm:prSet presAssocID="{F5E06E44-5BDD-4712-8358-F70272D8FA39}" presName="thickLine" presStyleLbl="alignNode1" presStyleIdx="2" presStyleCnt="8"/>
      <dgm:spPr/>
    </dgm:pt>
    <dgm:pt modelId="{D300FA71-8630-4F6B-8316-E4FC0013B457}" type="pres">
      <dgm:prSet presAssocID="{F5E06E44-5BDD-4712-8358-F70272D8FA39}" presName="horz1" presStyleCnt="0"/>
      <dgm:spPr/>
    </dgm:pt>
    <dgm:pt modelId="{9F7640FE-7151-444E-8F7E-DD044A8D8491}" type="pres">
      <dgm:prSet presAssocID="{F5E06E44-5BDD-4712-8358-F70272D8FA39}" presName="tx1" presStyleLbl="revTx" presStyleIdx="2" presStyleCnt="8"/>
      <dgm:spPr/>
    </dgm:pt>
    <dgm:pt modelId="{F68B2629-A42C-4BCD-B9B4-7E1E17F4B223}" type="pres">
      <dgm:prSet presAssocID="{F5E06E44-5BDD-4712-8358-F70272D8FA39}" presName="vert1" presStyleCnt="0"/>
      <dgm:spPr/>
    </dgm:pt>
    <dgm:pt modelId="{436F2DA0-8409-418B-A029-EBBECB300146}" type="pres">
      <dgm:prSet presAssocID="{25F28538-328D-4184-9AFF-021F68DE45C5}" presName="thickLine" presStyleLbl="alignNode1" presStyleIdx="3" presStyleCnt="8"/>
      <dgm:spPr/>
    </dgm:pt>
    <dgm:pt modelId="{D1D42272-01F8-40A0-BC89-31D93B218CA5}" type="pres">
      <dgm:prSet presAssocID="{25F28538-328D-4184-9AFF-021F68DE45C5}" presName="horz1" presStyleCnt="0"/>
      <dgm:spPr/>
    </dgm:pt>
    <dgm:pt modelId="{2282E5B6-7477-4873-B0C2-4313BBB1EB15}" type="pres">
      <dgm:prSet presAssocID="{25F28538-328D-4184-9AFF-021F68DE45C5}" presName="tx1" presStyleLbl="revTx" presStyleIdx="3" presStyleCnt="8"/>
      <dgm:spPr/>
    </dgm:pt>
    <dgm:pt modelId="{18ED8B9D-3A71-469E-810B-CFAFF3550F93}" type="pres">
      <dgm:prSet presAssocID="{25F28538-328D-4184-9AFF-021F68DE45C5}" presName="vert1" presStyleCnt="0"/>
      <dgm:spPr/>
    </dgm:pt>
    <dgm:pt modelId="{12DF6951-3F7E-4F16-A3EC-EAEC23763564}" type="pres">
      <dgm:prSet presAssocID="{4959760E-EAAF-4359-8D61-8862277BF418}" presName="thickLine" presStyleLbl="alignNode1" presStyleIdx="4" presStyleCnt="8"/>
      <dgm:spPr/>
    </dgm:pt>
    <dgm:pt modelId="{E3C8DA45-E0A6-4C71-9986-A145137C308A}" type="pres">
      <dgm:prSet presAssocID="{4959760E-EAAF-4359-8D61-8862277BF418}" presName="horz1" presStyleCnt="0"/>
      <dgm:spPr/>
    </dgm:pt>
    <dgm:pt modelId="{ED6CE1AE-0FBF-4E0B-8DF7-CA571B754CAC}" type="pres">
      <dgm:prSet presAssocID="{4959760E-EAAF-4359-8D61-8862277BF418}" presName="tx1" presStyleLbl="revTx" presStyleIdx="4" presStyleCnt="8"/>
      <dgm:spPr/>
    </dgm:pt>
    <dgm:pt modelId="{B16091AA-7981-4DA8-A1BB-64672FFD79D2}" type="pres">
      <dgm:prSet presAssocID="{4959760E-EAAF-4359-8D61-8862277BF418}" presName="vert1" presStyleCnt="0"/>
      <dgm:spPr/>
    </dgm:pt>
    <dgm:pt modelId="{C0B948EC-9C87-4849-94B1-6B17F7B446BC}" type="pres">
      <dgm:prSet presAssocID="{A5F63995-FAC8-45F8-B163-589BD4EBFD28}" presName="thickLine" presStyleLbl="alignNode1" presStyleIdx="5" presStyleCnt="8"/>
      <dgm:spPr/>
    </dgm:pt>
    <dgm:pt modelId="{03B1811F-5FCE-4D39-BA93-42899BB4C66F}" type="pres">
      <dgm:prSet presAssocID="{A5F63995-FAC8-45F8-B163-589BD4EBFD28}" presName="horz1" presStyleCnt="0"/>
      <dgm:spPr/>
    </dgm:pt>
    <dgm:pt modelId="{DC12AD55-1759-4C4E-AA8F-96AE3A678B60}" type="pres">
      <dgm:prSet presAssocID="{A5F63995-FAC8-45F8-B163-589BD4EBFD28}" presName="tx1" presStyleLbl="revTx" presStyleIdx="5" presStyleCnt="8"/>
      <dgm:spPr/>
    </dgm:pt>
    <dgm:pt modelId="{25299663-F063-4C8D-BEA0-42F6F8C8D243}" type="pres">
      <dgm:prSet presAssocID="{A5F63995-FAC8-45F8-B163-589BD4EBFD28}" presName="vert1" presStyleCnt="0"/>
      <dgm:spPr/>
    </dgm:pt>
    <dgm:pt modelId="{A44E9340-0053-4E07-A641-1750D74FD0FB}" type="pres">
      <dgm:prSet presAssocID="{19A4219F-C25A-4E9F-A6A3-76A5D075D930}" presName="thickLine" presStyleLbl="alignNode1" presStyleIdx="6" presStyleCnt="8"/>
      <dgm:spPr/>
    </dgm:pt>
    <dgm:pt modelId="{CC7BF323-DDED-4DC4-915C-D21C079FDC82}" type="pres">
      <dgm:prSet presAssocID="{19A4219F-C25A-4E9F-A6A3-76A5D075D930}" presName="horz1" presStyleCnt="0"/>
      <dgm:spPr/>
    </dgm:pt>
    <dgm:pt modelId="{3F96A2BD-549D-4B4F-AF20-534A9800F140}" type="pres">
      <dgm:prSet presAssocID="{19A4219F-C25A-4E9F-A6A3-76A5D075D930}" presName="tx1" presStyleLbl="revTx" presStyleIdx="6" presStyleCnt="8"/>
      <dgm:spPr/>
    </dgm:pt>
    <dgm:pt modelId="{1D56EF7F-4239-4A07-8269-329DA82363CE}" type="pres">
      <dgm:prSet presAssocID="{19A4219F-C25A-4E9F-A6A3-76A5D075D930}" presName="vert1" presStyleCnt="0"/>
      <dgm:spPr/>
    </dgm:pt>
    <dgm:pt modelId="{73C757BB-32F8-4795-92A2-63B97AEB5591}" type="pres">
      <dgm:prSet presAssocID="{03186E2F-8BE5-48C7-BBE1-D133FF044E22}" presName="thickLine" presStyleLbl="alignNode1" presStyleIdx="7" presStyleCnt="8"/>
      <dgm:spPr/>
    </dgm:pt>
    <dgm:pt modelId="{2CEB566C-7EF5-4C24-89E9-EC1DC4AE7F63}" type="pres">
      <dgm:prSet presAssocID="{03186E2F-8BE5-48C7-BBE1-D133FF044E22}" presName="horz1" presStyleCnt="0"/>
      <dgm:spPr/>
    </dgm:pt>
    <dgm:pt modelId="{55FD7948-0560-4784-BEFD-F20544823E86}" type="pres">
      <dgm:prSet presAssocID="{03186E2F-8BE5-48C7-BBE1-D133FF044E22}" presName="tx1" presStyleLbl="revTx" presStyleIdx="7" presStyleCnt="8"/>
      <dgm:spPr/>
    </dgm:pt>
    <dgm:pt modelId="{69FEDA30-EFAC-4617-9AA1-90BA4C374F0B}" type="pres">
      <dgm:prSet presAssocID="{03186E2F-8BE5-48C7-BBE1-D133FF044E22}" presName="vert1" presStyleCnt="0"/>
      <dgm:spPr/>
    </dgm:pt>
  </dgm:ptLst>
  <dgm:cxnLst>
    <dgm:cxn modelId="{8E2A4E0C-C8CB-4AD9-9E2D-EBEE638500AE}" srcId="{42214B50-B1B7-455D-B817-CE02AA687353}" destId="{AB76B641-6A66-448D-9551-3E8EF45FA5FF}" srcOrd="1" destOrd="0" parTransId="{C30D2C4C-A6D2-458F-90DF-4374106C6F15}" sibTransId="{EEF564F8-4FF4-4756-93B0-53733DEE66CB}"/>
    <dgm:cxn modelId="{CE86661E-5B9F-47BD-BE70-522A99A2EAD9}" type="presOf" srcId="{A5F63995-FAC8-45F8-B163-589BD4EBFD28}" destId="{DC12AD55-1759-4C4E-AA8F-96AE3A678B60}" srcOrd="0" destOrd="0" presId="urn:microsoft.com/office/officeart/2008/layout/LinedList"/>
    <dgm:cxn modelId="{39A7D632-8C31-4811-AC60-7F1658EF091A}" srcId="{42214B50-B1B7-455D-B817-CE02AA687353}" destId="{79A9E48F-EBC0-43EA-9A2D-51E7D823B7C8}" srcOrd="0" destOrd="0" parTransId="{23175CD5-0851-44FF-9F9C-7C06488DAFC1}" sibTransId="{416DF11A-F3E1-4833-BF2E-7D00B24A25CA}"/>
    <dgm:cxn modelId="{48E0EE46-3276-4689-8362-0FCFE4285C50}" srcId="{42214B50-B1B7-455D-B817-CE02AA687353}" destId="{19A4219F-C25A-4E9F-A6A3-76A5D075D930}" srcOrd="6" destOrd="0" parTransId="{E50E68E2-5528-4D99-AD8B-2C93E0443ECD}" sibTransId="{D1C69C22-6E56-4787-944C-D046A09515FA}"/>
    <dgm:cxn modelId="{92CAC768-25D8-40F2-8FCB-6593FF56A05B}" type="presOf" srcId="{AB76B641-6A66-448D-9551-3E8EF45FA5FF}" destId="{C678F779-5159-446B-AE0E-45F1634291AA}" srcOrd="0" destOrd="0" presId="urn:microsoft.com/office/officeart/2008/layout/LinedList"/>
    <dgm:cxn modelId="{578E1751-35CD-469D-BD05-86061C1C494D}" type="presOf" srcId="{25F28538-328D-4184-9AFF-021F68DE45C5}" destId="{2282E5B6-7477-4873-B0C2-4313BBB1EB15}" srcOrd="0" destOrd="0" presId="urn:microsoft.com/office/officeart/2008/layout/LinedList"/>
    <dgm:cxn modelId="{0DC93E73-8F96-43D6-A773-8BB0E9384D04}" srcId="{42214B50-B1B7-455D-B817-CE02AA687353}" destId="{F5E06E44-5BDD-4712-8358-F70272D8FA39}" srcOrd="2" destOrd="0" parTransId="{B5FD3938-770D-4975-BC87-EE3172BAB41C}" sibTransId="{3DBE9B9E-C58B-4F84-B840-0AFA81FE89FF}"/>
    <dgm:cxn modelId="{046F9074-42EF-4B44-A185-A2A0A55F7C55}" type="presOf" srcId="{F5E06E44-5BDD-4712-8358-F70272D8FA39}" destId="{9F7640FE-7151-444E-8F7E-DD044A8D8491}" srcOrd="0" destOrd="0" presId="urn:microsoft.com/office/officeart/2008/layout/LinedList"/>
    <dgm:cxn modelId="{7C4DA154-10B1-44C2-8B84-577BB120578B}" type="presOf" srcId="{4959760E-EAAF-4359-8D61-8862277BF418}" destId="{ED6CE1AE-0FBF-4E0B-8DF7-CA571B754CAC}" srcOrd="0" destOrd="0" presId="urn:microsoft.com/office/officeart/2008/layout/LinedList"/>
    <dgm:cxn modelId="{70E7C474-642C-497F-8CCC-D0B65D0D9770}" type="presOf" srcId="{19A4219F-C25A-4E9F-A6A3-76A5D075D930}" destId="{3F96A2BD-549D-4B4F-AF20-534A9800F140}" srcOrd="0" destOrd="0" presId="urn:microsoft.com/office/officeart/2008/layout/LinedList"/>
    <dgm:cxn modelId="{233DB688-AA97-41A3-A0B2-2C4D7E62A176}" srcId="{42214B50-B1B7-455D-B817-CE02AA687353}" destId="{25F28538-328D-4184-9AFF-021F68DE45C5}" srcOrd="3" destOrd="0" parTransId="{682FF820-168C-47FB-A152-CABC69F37141}" sibTransId="{C96AC09B-A018-4031-9AE3-0004DD8CCF59}"/>
    <dgm:cxn modelId="{59C7AD94-70FD-458E-9DA9-9C2AEC4DFD3B}" srcId="{42214B50-B1B7-455D-B817-CE02AA687353}" destId="{03186E2F-8BE5-48C7-BBE1-D133FF044E22}" srcOrd="7" destOrd="0" parTransId="{1E61C258-A05D-4670-8630-5DF9004B9467}" sibTransId="{492BDA9D-F1BE-4EAF-85C4-8CA1BB0D2AE7}"/>
    <dgm:cxn modelId="{28A06096-FC2F-4F86-AA05-CFE4119481D8}" srcId="{42214B50-B1B7-455D-B817-CE02AA687353}" destId="{A5F63995-FAC8-45F8-B163-589BD4EBFD28}" srcOrd="5" destOrd="0" parTransId="{EA83FC9A-F0B7-4578-9423-F3000D21AA40}" sibTransId="{C8E6711A-EB18-478D-99F4-5B815408C3B3}"/>
    <dgm:cxn modelId="{E19CB4C2-2155-4517-9EDE-CF4AA5C7946C}" srcId="{42214B50-B1B7-455D-B817-CE02AA687353}" destId="{4959760E-EAAF-4359-8D61-8862277BF418}" srcOrd="4" destOrd="0" parTransId="{3779EC46-0872-41AF-9C7F-F35473AE1EE2}" sibTransId="{F5F884FC-03CD-49C2-8476-A94271C2FB4E}"/>
    <dgm:cxn modelId="{AD5112CF-FC12-47D6-98B4-23905F7F2882}" type="presOf" srcId="{03186E2F-8BE5-48C7-BBE1-D133FF044E22}" destId="{55FD7948-0560-4784-BEFD-F20544823E86}" srcOrd="0" destOrd="0" presId="urn:microsoft.com/office/officeart/2008/layout/LinedList"/>
    <dgm:cxn modelId="{2CCBC5D3-2560-4BC5-ACB9-1A616F80E959}" type="presOf" srcId="{42214B50-B1B7-455D-B817-CE02AA687353}" destId="{778C1441-264F-4809-B52A-BE01BEA6F610}" srcOrd="0" destOrd="0" presId="urn:microsoft.com/office/officeart/2008/layout/LinedList"/>
    <dgm:cxn modelId="{23BBB5F0-6009-49EB-BE6F-89E76A6D6918}" type="presOf" srcId="{79A9E48F-EBC0-43EA-9A2D-51E7D823B7C8}" destId="{F5CBAC29-4817-4856-AB7B-609C6587091F}" srcOrd="0" destOrd="0" presId="urn:microsoft.com/office/officeart/2008/layout/LinedList"/>
    <dgm:cxn modelId="{3D260446-5F49-41B1-910D-5EA0C30C3EB0}" type="presParOf" srcId="{778C1441-264F-4809-B52A-BE01BEA6F610}" destId="{AA4DB5E7-F4D1-43E1-A655-F62EC7643713}" srcOrd="0" destOrd="0" presId="urn:microsoft.com/office/officeart/2008/layout/LinedList"/>
    <dgm:cxn modelId="{C64AA94C-1CCB-49CA-8F23-E846CC8DCE9B}" type="presParOf" srcId="{778C1441-264F-4809-B52A-BE01BEA6F610}" destId="{DF9495E4-DF40-45D7-99B6-82E3317FF05F}" srcOrd="1" destOrd="0" presId="urn:microsoft.com/office/officeart/2008/layout/LinedList"/>
    <dgm:cxn modelId="{D1938204-E07E-4343-A7D3-42C3241918A3}" type="presParOf" srcId="{DF9495E4-DF40-45D7-99B6-82E3317FF05F}" destId="{F5CBAC29-4817-4856-AB7B-609C6587091F}" srcOrd="0" destOrd="0" presId="urn:microsoft.com/office/officeart/2008/layout/LinedList"/>
    <dgm:cxn modelId="{2ABC4EF5-3857-4415-988C-E1DD7AB92D9B}" type="presParOf" srcId="{DF9495E4-DF40-45D7-99B6-82E3317FF05F}" destId="{FA3C9743-D811-4D1C-A055-6547A1E64D0D}" srcOrd="1" destOrd="0" presId="urn:microsoft.com/office/officeart/2008/layout/LinedList"/>
    <dgm:cxn modelId="{FDCA3820-ACBC-47BB-82E6-519BD6CB8416}" type="presParOf" srcId="{778C1441-264F-4809-B52A-BE01BEA6F610}" destId="{B6A85EB9-6F57-4884-B210-5BE87AA6543A}" srcOrd="2" destOrd="0" presId="urn:microsoft.com/office/officeart/2008/layout/LinedList"/>
    <dgm:cxn modelId="{F43F8EB4-285F-49BC-8FFD-4D3AAD7530E9}" type="presParOf" srcId="{778C1441-264F-4809-B52A-BE01BEA6F610}" destId="{EFF0D6AA-8C74-42F3-9F03-BBC812C20154}" srcOrd="3" destOrd="0" presId="urn:microsoft.com/office/officeart/2008/layout/LinedList"/>
    <dgm:cxn modelId="{C7301662-FE2F-4DD1-B400-71ED4C712544}" type="presParOf" srcId="{EFF0D6AA-8C74-42F3-9F03-BBC812C20154}" destId="{C678F779-5159-446B-AE0E-45F1634291AA}" srcOrd="0" destOrd="0" presId="urn:microsoft.com/office/officeart/2008/layout/LinedList"/>
    <dgm:cxn modelId="{72BCE21A-7A58-41D9-B8C4-258F5451CCCC}" type="presParOf" srcId="{EFF0D6AA-8C74-42F3-9F03-BBC812C20154}" destId="{86D0B41F-BAD5-4934-B536-C3645C3E832B}" srcOrd="1" destOrd="0" presId="urn:microsoft.com/office/officeart/2008/layout/LinedList"/>
    <dgm:cxn modelId="{6AF9D6E7-3995-48CC-8BD9-0726449E0263}" type="presParOf" srcId="{778C1441-264F-4809-B52A-BE01BEA6F610}" destId="{3A60059B-C50A-4A6A-91C6-C51B9AF7127D}" srcOrd="4" destOrd="0" presId="urn:microsoft.com/office/officeart/2008/layout/LinedList"/>
    <dgm:cxn modelId="{11FA064F-B6DF-4C58-8D17-F23C200E0434}" type="presParOf" srcId="{778C1441-264F-4809-B52A-BE01BEA6F610}" destId="{D300FA71-8630-4F6B-8316-E4FC0013B457}" srcOrd="5" destOrd="0" presId="urn:microsoft.com/office/officeart/2008/layout/LinedList"/>
    <dgm:cxn modelId="{6A12A3E7-33BA-46FC-80B1-F03FC693B1EC}" type="presParOf" srcId="{D300FA71-8630-4F6B-8316-E4FC0013B457}" destId="{9F7640FE-7151-444E-8F7E-DD044A8D8491}" srcOrd="0" destOrd="0" presId="urn:microsoft.com/office/officeart/2008/layout/LinedList"/>
    <dgm:cxn modelId="{9E2F019A-E034-47C6-A09F-C98B7439385D}" type="presParOf" srcId="{D300FA71-8630-4F6B-8316-E4FC0013B457}" destId="{F68B2629-A42C-4BCD-B9B4-7E1E17F4B223}" srcOrd="1" destOrd="0" presId="urn:microsoft.com/office/officeart/2008/layout/LinedList"/>
    <dgm:cxn modelId="{059BC0A8-3D8E-472B-8915-1DE8E3CDB033}" type="presParOf" srcId="{778C1441-264F-4809-B52A-BE01BEA6F610}" destId="{436F2DA0-8409-418B-A029-EBBECB300146}" srcOrd="6" destOrd="0" presId="urn:microsoft.com/office/officeart/2008/layout/LinedList"/>
    <dgm:cxn modelId="{79540A91-1276-4FAA-B093-0502156A01B5}" type="presParOf" srcId="{778C1441-264F-4809-B52A-BE01BEA6F610}" destId="{D1D42272-01F8-40A0-BC89-31D93B218CA5}" srcOrd="7" destOrd="0" presId="urn:microsoft.com/office/officeart/2008/layout/LinedList"/>
    <dgm:cxn modelId="{28E9B18E-92E6-480A-BFF7-CCAF1FCF1591}" type="presParOf" srcId="{D1D42272-01F8-40A0-BC89-31D93B218CA5}" destId="{2282E5B6-7477-4873-B0C2-4313BBB1EB15}" srcOrd="0" destOrd="0" presId="urn:microsoft.com/office/officeart/2008/layout/LinedList"/>
    <dgm:cxn modelId="{E060949C-CA96-4383-ABF5-5218364B804E}" type="presParOf" srcId="{D1D42272-01F8-40A0-BC89-31D93B218CA5}" destId="{18ED8B9D-3A71-469E-810B-CFAFF3550F93}" srcOrd="1" destOrd="0" presId="urn:microsoft.com/office/officeart/2008/layout/LinedList"/>
    <dgm:cxn modelId="{0924613E-4882-48CE-A6D9-41ED3FF2B37F}" type="presParOf" srcId="{778C1441-264F-4809-B52A-BE01BEA6F610}" destId="{12DF6951-3F7E-4F16-A3EC-EAEC23763564}" srcOrd="8" destOrd="0" presId="urn:microsoft.com/office/officeart/2008/layout/LinedList"/>
    <dgm:cxn modelId="{F7478846-33C3-4879-A278-1856FCD8DAC5}" type="presParOf" srcId="{778C1441-264F-4809-B52A-BE01BEA6F610}" destId="{E3C8DA45-E0A6-4C71-9986-A145137C308A}" srcOrd="9" destOrd="0" presId="urn:microsoft.com/office/officeart/2008/layout/LinedList"/>
    <dgm:cxn modelId="{221E6162-7B9C-47B3-9052-CE0720297268}" type="presParOf" srcId="{E3C8DA45-E0A6-4C71-9986-A145137C308A}" destId="{ED6CE1AE-0FBF-4E0B-8DF7-CA571B754CAC}" srcOrd="0" destOrd="0" presId="urn:microsoft.com/office/officeart/2008/layout/LinedList"/>
    <dgm:cxn modelId="{EC1A0386-1AC0-4479-875C-83010265A3EA}" type="presParOf" srcId="{E3C8DA45-E0A6-4C71-9986-A145137C308A}" destId="{B16091AA-7981-4DA8-A1BB-64672FFD79D2}" srcOrd="1" destOrd="0" presId="urn:microsoft.com/office/officeart/2008/layout/LinedList"/>
    <dgm:cxn modelId="{16ABB76B-110C-4BFA-B412-5C4062BA9422}" type="presParOf" srcId="{778C1441-264F-4809-B52A-BE01BEA6F610}" destId="{C0B948EC-9C87-4849-94B1-6B17F7B446BC}" srcOrd="10" destOrd="0" presId="urn:microsoft.com/office/officeart/2008/layout/LinedList"/>
    <dgm:cxn modelId="{13D48495-6A7E-4E9C-9A2C-26BD0923B155}" type="presParOf" srcId="{778C1441-264F-4809-B52A-BE01BEA6F610}" destId="{03B1811F-5FCE-4D39-BA93-42899BB4C66F}" srcOrd="11" destOrd="0" presId="urn:microsoft.com/office/officeart/2008/layout/LinedList"/>
    <dgm:cxn modelId="{13BB770C-66AC-4D35-95AA-F7FB332F9C1A}" type="presParOf" srcId="{03B1811F-5FCE-4D39-BA93-42899BB4C66F}" destId="{DC12AD55-1759-4C4E-AA8F-96AE3A678B60}" srcOrd="0" destOrd="0" presId="urn:microsoft.com/office/officeart/2008/layout/LinedList"/>
    <dgm:cxn modelId="{2FE9BD6D-9881-434B-9F9D-16DF9D44F377}" type="presParOf" srcId="{03B1811F-5FCE-4D39-BA93-42899BB4C66F}" destId="{25299663-F063-4C8D-BEA0-42F6F8C8D243}" srcOrd="1" destOrd="0" presId="urn:microsoft.com/office/officeart/2008/layout/LinedList"/>
    <dgm:cxn modelId="{D0414F18-CFEE-4AB6-A552-036210BBA24C}" type="presParOf" srcId="{778C1441-264F-4809-B52A-BE01BEA6F610}" destId="{A44E9340-0053-4E07-A641-1750D74FD0FB}" srcOrd="12" destOrd="0" presId="urn:microsoft.com/office/officeart/2008/layout/LinedList"/>
    <dgm:cxn modelId="{B2262E2B-BFB0-413E-A939-6563F74AF585}" type="presParOf" srcId="{778C1441-264F-4809-B52A-BE01BEA6F610}" destId="{CC7BF323-DDED-4DC4-915C-D21C079FDC82}" srcOrd="13" destOrd="0" presId="urn:microsoft.com/office/officeart/2008/layout/LinedList"/>
    <dgm:cxn modelId="{A5FD2199-63F5-47F5-9953-C6878D2002BA}" type="presParOf" srcId="{CC7BF323-DDED-4DC4-915C-D21C079FDC82}" destId="{3F96A2BD-549D-4B4F-AF20-534A9800F140}" srcOrd="0" destOrd="0" presId="urn:microsoft.com/office/officeart/2008/layout/LinedList"/>
    <dgm:cxn modelId="{B1156727-678F-4DB4-BAEF-2C8E8458D8D2}" type="presParOf" srcId="{CC7BF323-DDED-4DC4-915C-D21C079FDC82}" destId="{1D56EF7F-4239-4A07-8269-329DA82363CE}" srcOrd="1" destOrd="0" presId="urn:microsoft.com/office/officeart/2008/layout/LinedList"/>
    <dgm:cxn modelId="{939FC050-1376-4CF6-81A8-437EE5068449}" type="presParOf" srcId="{778C1441-264F-4809-B52A-BE01BEA6F610}" destId="{73C757BB-32F8-4795-92A2-63B97AEB5591}" srcOrd="14" destOrd="0" presId="urn:microsoft.com/office/officeart/2008/layout/LinedList"/>
    <dgm:cxn modelId="{94567E6F-AD5F-4A7E-97FF-690B3A2775BD}" type="presParOf" srcId="{778C1441-264F-4809-B52A-BE01BEA6F610}" destId="{2CEB566C-7EF5-4C24-89E9-EC1DC4AE7F63}" srcOrd="15" destOrd="0" presId="urn:microsoft.com/office/officeart/2008/layout/LinedList"/>
    <dgm:cxn modelId="{6F25A0D7-2B54-4386-91DD-86D47DA1BB80}" type="presParOf" srcId="{2CEB566C-7EF5-4C24-89E9-EC1DC4AE7F63}" destId="{55FD7948-0560-4784-BEFD-F20544823E86}" srcOrd="0" destOrd="0" presId="urn:microsoft.com/office/officeart/2008/layout/LinedList"/>
    <dgm:cxn modelId="{27C740F6-8A2B-48AD-B80F-5A4B07D0293C}" type="presParOf" srcId="{2CEB566C-7EF5-4C24-89E9-EC1DC4AE7F63}" destId="{69FEDA30-EFAC-4617-9AA1-90BA4C374F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85D96-ECA8-4512-8AEA-5D3ED3EC27ED}">
      <dsp:nvSpPr>
        <dsp:cNvPr id="0" name=""/>
        <dsp:cNvSpPr/>
      </dsp:nvSpPr>
      <dsp:spPr>
        <a:xfrm>
          <a:off x="2199424" y="0"/>
          <a:ext cx="9998636" cy="624914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C7DB1-8770-4CE0-BC5E-158775F2E970}">
      <dsp:nvSpPr>
        <dsp:cNvPr id="0" name=""/>
        <dsp:cNvSpPr/>
      </dsp:nvSpPr>
      <dsp:spPr>
        <a:xfrm>
          <a:off x="3184290" y="4646866"/>
          <a:ext cx="229968" cy="22996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C0C8B-2896-4BEB-9D80-734DCFFDE09B}">
      <dsp:nvSpPr>
        <dsp:cNvPr id="0" name=""/>
        <dsp:cNvSpPr/>
      </dsp:nvSpPr>
      <dsp:spPr>
        <a:xfrm>
          <a:off x="3299274" y="4761850"/>
          <a:ext cx="1709766" cy="148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56" tIns="0" rIns="0" bIns="0" numCol="1" spcCol="1270" anchor="t" anchorCtr="0">
          <a:noAutofit/>
        </a:bodyPr>
        <a:lstStyle/>
        <a:p>
          <a:pPr marL="0" lvl="0" indent="0" algn="l" defTabSz="622300">
            <a:lnSpc>
              <a:spcPct val="90000"/>
            </a:lnSpc>
            <a:spcBef>
              <a:spcPct val="0"/>
            </a:spcBef>
            <a:spcAft>
              <a:spcPct val="35000"/>
            </a:spcAft>
            <a:buNone/>
          </a:pPr>
          <a:r>
            <a:rPr lang="en-US" sz="1400" kern="1200">
              <a:latin typeface="Calibri Light" panose="020F0302020204030204"/>
            </a:rPr>
            <a:t>A</a:t>
          </a:r>
          <a:r>
            <a:rPr lang="en-US" sz="1400" kern="1200">
              <a:latin typeface="Calibri"/>
              <a:cs typeface="Calibri"/>
            </a:rPr>
            <a:t>dmission/Referral</a:t>
          </a:r>
        </a:p>
      </dsp:txBody>
      <dsp:txXfrm>
        <a:off x="3299274" y="4761850"/>
        <a:ext cx="1709766" cy="1487297"/>
      </dsp:txXfrm>
    </dsp:sp>
    <dsp:sp modelId="{38BE24C0-A3F1-4B31-BAB3-1FBD95B73EA6}">
      <dsp:nvSpPr>
        <dsp:cNvPr id="0" name=""/>
        <dsp:cNvSpPr/>
      </dsp:nvSpPr>
      <dsp:spPr>
        <a:xfrm>
          <a:off x="4809068" y="3193314"/>
          <a:ext cx="399945" cy="39994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709CA-6E1A-4A58-9B71-C722D68280D0}">
      <dsp:nvSpPr>
        <dsp:cNvPr id="0" name=""/>
        <dsp:cNvSpPr/>
      </dsp:nvSpPr>
      <dsp:spPr>
        <a:xfrm>
          <a:off x="5009041" y="3393287"/>
          <a:ext cx="2099713" cy="2855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923" tIns="0" rIns="0" bIns="0" numCol="1" spcCol="1270" anchor="t" anchorCtr="0">
          <a:noAutofit/>
        </a:bodyPr>
        <a:lstStyle/>
        <a:p>
          <a:pPr marL="0" lvl="0" indent="0" algn="l" defTabSz="622300" rtl="0">
            <a:lnSpc>
              <a:spcPct val="90000"/>
            </a:lnSpc>
            <a:spcBef>
              <a:spcPct val="0"/>
            </a:spcBef>
            <a:spcAft>
              <a:spcPct val="35000"/>
            </a:spcAft>
            <a:buNone/>
          </a:pPr>
          <a:r>
            <a:rPr lang="en-US" sz="1400" kern="1200">
              <a:latin typeface="Calibri"/>
              <a:cs typeface="Calibri"/>
            </a:rPr>
            <a:t>Gather history</a:t>
          </a:r>
        </a:p>
      </dsp:txBody>
      <dsp:txXfrm>
        <a:off x="5009041" y="3393287"/>
        <a:ext cx="2099713" cy="2855860"/>
      </dsp:txXfrm>
    </dsp:sp>
    <dsp:sp modelId="{61FDDA3E-AA05-4140-B8F9-63EC900C7C2C}">
      <dsp:nvSpPr>
        <dsp:cNvPr id="0" name=""/>
        <dsp:cNvSpPr/>
      </dsp:nvSpPr>
      <dsp:spPr>
        <a:xfrm>
          <a:off x="6883785" y="2122210"/>
          <a:ext cx="529927" cy="52992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8D9779-986B-40E9-8B2A-798E227D4814}">
      <dsp:nvSpPr>
        <dsp:cNvPr id="0" name=""/>
        <dsp:cNvSpPr/>
      </dsp:nvSpPr>
      <dsp:spPr>
        <a:xfrm>
          <a:off x="7148749" y="2387174"/>
          <a:ext cx="2099713" cy="386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798" tIns="0" rIns="0" bIns="0" numCol="1" spcCol="1270" anchor="t" anchorCtr="0">
          <a:noAutofit/>
        </a:bodyPr>
        <a:lstStyle/>
        <a:p>
          <a:pPr marL="0" lvl="0" indent="0" algn="l" defTabSz="622300" rtl="0">
            <a:lnSpc>
              <a:spcPct val="90000"/>
            </a:lnSpc>
            <a:spcBef>
              <a:spcPct val="0"/>
            </a:spcBef>
            <a:spcAft>
              <a:spcPct val="35000"/>
            </a:spcAft>
            <a:buNone/>
          </a:pPr>
          <a:r>
            <a:rPr lang="en-US" sz="1400" kern="1200">
              <a:latin typeface="Calibri"/>
              <a:cs typeface="Calibri"/>
            </a:rPr>
            <a:t>Clnical Observation/Assessment</a:t>
          </a:r>
        </a:p>
      </dsp:txBody>
      <dsp:txXfrm>
        <a:off x="7148749" y="2387174"/>
        <a:ext cx="2099713" cy="3861973"/>
      </dsp:txXfrm>
    </dsp:sp>
    <dsp:sp modelId="{F35A8FBA-07E7-4DC8-81F1-403678882163}">
      <dsp:nvSpPr>
        <dsp:cNvPr id="0" name=""/>
        <dsp:cNvSpPr/>
      </dsp:nvSpPr>
      <dsp:spPr>
        <a:xfrm>
          <a:off x="9143477" y="1413557"/>
          <a:ext cx="709903" cy="70990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8A230-6952-42B4-BA4B-FED99142095C}">
      <dsp:nvSpPr>
        <dsp:cNvPr id="0" name=""/>
        <dsp:cNvSpPr/>
      </dsp:nvSpPr>
      <dsp:spPr>
        <a:xfrm>
          <a:off x="9498429" y="1768508"/>
          <a:ext cx="2099713" cy="448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163" tIns="0" rIns="0" bIns="0" numCol="1" spcCol="1270" anchor="t" anchorCtr="0">
          <a:noAutofit/>
        </a:bodyPr>
        <a:lstStyle/>
        <a:p>
          <a:pPr marL="0" lvl="0" indent="0" algn="l" defTabSz="622300">
            <a:lnSpc>
              <a:spcPct val="90000"/>
            </a:lnSpc>
            <a:spcBef>
              <a:spcPct val="0"/>
            </a:spcBef>
            <a:spcAft>
              <a:spcPct val="35000"/>
            </a:spcAft>
            <a:buNone/>
          </a:pPr>
          <a:r>
            <a:rPr lang="en-US" sz="1400" kern="1200">
              <a:latin typeface="Calibri"/>
              <a:cs typeface="Calibri"/>
            </a:rPr>
            <a:t>Intervention</a:t>
          </a:r>
        </a:p>
      </dsp:txBody>
      <dsp:txXfrm>
        <a:off x="9498429" y="1768508"/>
        <a:ext cx="2099713" cy="4480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DB5E7-F4D1-43E1-A655-F62EC7643713}">
      <dsp:nvSpPr>
        <dsp:cNvPr id="0" name=""/>
        <dsp:cNvSpPr/>
      </dsp:nvSpPr>
      <dsp:spPr>
        <a:xfrm>
          <a:off x="0" y="0"/>
          <a:ext cx="6533147"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BAC29-4817-4856-AB7B-609C6587091F}">
      <dsp:nvSpPr>
        <dsp:cNvPr id="0" name=""/>
        <dsp:cNvSpPr/>
      </dsp:nvSpPr>
      <dsp:spPr>
        <a:xfrm>
          <a:off x="0" y="0"/>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7: Complete</a:t>
          </a:r>
          <a:r>
            <a:rPr lang="en-US" sz="1700" kern="1200"/>
            <a:t> independence - Fully independent</a:t>
          </a:r>
        </a:p>
      </dsp:txBody>
      <dsp:txXfrm>
        <a:off x="0" y="0"/>
        <a:ext cx="6533147" cy="787065"/>
      </dsp:txXfrm>
    </dsp:sp>
    <dsp:sp modelId="{B6A85EB9-6F57-4884-B210-5BE87AA6543A}">
      <dsp:nvSpPr>
        <dsp:cNvPr id="0" name=""/>
        <dsp:cNvSpPr/>
      </dsp:nvSpPr>
      <dsp:spPr>
        <a:xfrm>
          <a:off x="0" y="787065"/>
          <a:ext cx="6533147" cy="0"/>
        </a:xfrm>
        <a:prstGeom prst="line">
          <a:avLst/>
        </a:prstGeom>
        <a:solidFill>
          <a:schemeClr val="accent2">
            <a:hueOff val="-423469"/>
            <a:satOff val="2029"/>
            <a:lumOff val="1877"/>
            <a:alphaOff val="0"/>
          </a:schemeClr>
        </a:solidFill>
        <a:ln w="19050" cap="rnd" cmpd="sng" algn="ctr">
          <a:solidFill>
            <a:schemeClr val="accent2">
              <a:hueOff val="-423469"/>
              <a:satOff val="2029"/>
              <a:lumOff val="18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8F779-5159-446B-AE0E-45F1634291AA}">
      <dsp:nvSpPr>
        <dsp:cNvPr id="0" name=""/>
        <dsp:cNvSpPr/>
      </dsp:nvSpPr>
      <dsp:spPr>
        <a:xfrm>
          <a:off x="0" y="787065"/>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6: Modified</a:t>
          </a:r>
          <a:r>
            <a:rPr lang="en-US" sz="1700" kern="1200"/>
            <a:t> independence - Requiring the use of a device and/or extended amount of time, but no physical help needed</a:t>
          </a:r>
        </a:p>
      </dsp:txBody>
      <dsp:txXfrm>
        <a:off x="0" y="787065"/>
        <a:ext cx="6533147" cy="787065"/>
      </dsp:txXfrm>
    </dsp:sp>
    <dsp:sp modelId="{3A60059B-C50A-4A6A-91C6-C51B9AF7127D}">
      <dsp:nvSpPr>
        <dsp:cNvPr id="0" name=""/>
        <dsp:cNvSpPr/>
      </dsp:nvSpPr>
      <dsp:spPr>
        <a:xfrm>
          <a:off x="0" y="1574130"/>
          <a:ext cx="6533147" cy="0"/>
        </a:xfrm>
        <a:prstGeom prst="line">
          <a:avLst/>
        </a:prstGeom>
        <a:solidFill>
          <a:schemeClr val="accent2">
            <a:hueOff val="-846939"/>
            <a:satOff val="4057"/>
            <a:lumOff val="3753"/>
            <a:alphaOff val="0"/>
          </a:schemeClr>
        </a:solidFill>
        <a:ln w="19050" cap="rnd" cmpd="sng" algn="ctr">
          <a:solidFill>
            <a:schemeClr val="accent2">
              <a:hueOff val="-846939"/>
              <a:satOff val="4057"/>
              <a:lumOff val="37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640FE-7151-444E-8F7E-DD044A8D8491}">
      <dsp:nvSpPr>
        <dsp:cNvPr id="0" name=""/>
        <dsp:cNvSpPr/>
      </dsp:nvSpPr>
      <dsp:spPr>
        <a:xfrm>
          <a:off x="0" y="1574130"/>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5: Supervision</a:t>
          </a:r>
          <a:r>
            <a:rPr lang="en-US" sz="1700" kern="1200"/>
            <a:t> - Requiring only standby assistance or verbal prompting or help with setup</a:t>
          </a:r>
        </a:p>
      </dsp:txBody>
      <dsp:txXfrm>
        <a:off x="0" y="1574130"/>
        <a:ext cx="6533147" cy="787065"/>
      </dsp:txXfrm>
    </dsp:sp>
    <dsp:sp modelId="{436F2DA0-8409-418B-A029-EBBECB300146}">
      <dsp:nvSpPr>
        <dsp:cNvPr id="0" name=""/>
        <dsp:cNvSpPr/>
      </dsp:nvSpPr>
      <dsp:spPr>
        <a:xfrm>
          <a:off x="0" y="2361196"/>
          <a:ext cx="6533147" cy="0"/>
        </a:xfrm>
        <a:prstGeom prst="line">
          <a:avLst/>
        </a:prstGeom>
        <a:solidFill>
          <a:schemeClr val="accent2">
            <a:hueOff val="-1270408"/>
            <a:satOff val="6086"/>
            <a:lumOff val="5630"/>
            <a:alphaOff val="0"/>
          </a:schemeClr>
        </a:solidFill>
        <a:ln w="19050" cap="rnd" cmpd="sng" algn="ctr">
          <a:solidFill>
            <a:schemeClr val="accent2">
              <a:hueOff val="-1270408"/>
              <a:satOff val="6086"/>
              <a:lumOff val="56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2E5B6-7477-4873-B0C2-4313BBB1EB15}">
      <dsp:nvSpPr>
        <dsp:cNvPr id="0" name=""/>
        <dsp:cNvSpPr/>
      </dsp:nvSpPr>
      <dsp:spPr>
        <a:xfrm>
          <a:off x="0" y="2361196"/>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4: Minimal</a:t>
          </a:r>
          <a:r>
            <a:rPr lang="en-US" sz="1700" kern="1200"/>
            <a:t> assistance - Requiring incidental hands-on help only (Veteran performs &gt; 75% of the task)</a:t>
          </a:r>
        </a:p>
      </dsp:txBody>
      <dsp:txXfrm>
        <a:off x="0" y="2361196"/>
        <a:ext cx="6533147" cy="787065"/>
      </dsp:txXfrm>
    </dsp:sp>
    <dsp:sp modelId="{12DF6951-3F7E-4F16-A3EC-EAEC23763564}">
      <dsp:nvSpPr>
        <dsp:cNvPr id="0" name=""/>
        <dsp:cNvSpPr/>
      </dsp:nvSpPr>
      <dsp:spPr>
        <a:xfrm>
          <a:off x="0" y="3148261"/>
          <a:ext cx="6533147" cy="0"/>
        </a:xfrm>
        <a:prstGeom prst="line">
          <a:avLst/>
        </a:prstGeom>
        <a:solidFill>
          <a:schemeClr val="accent2">
            <a:hueOff val="-1693878"/>
            <a:satOff val="8114"/>
            <a:lumOff val="7507"/>
            <a:alphaOff val="0"/>
          </a:schemeClr>
        </a:solidFill>
        <a:ln w="19050" cap="rnd" cmpd="sng" algn="ctr">
          <a:solidFill>
            <a:schemeClr val="accent2">
              <a:hueOff val="-1693878"/>
              <a:satOff val="8114"/>
              <a:lumOff val="75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CE1AE-0FBF-4E0B-8DF7-CA571B754CAC}">
      <dsp:nvSpPr>
        <dsp:cNvPr id="0" name=""/>
        <dsp:cNvSpPr/>
      </dsp:nvSpPr>
      <dsp:spPr>
        <a:xfrm>
          <a:off x="0" y="3148261"/>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3: Moderate </a:t>
          </a:r>
          <a:r>
            <a:rPr lang="en-US" sz="1700" kern="1200"/>
            <a:t>assistance -</a:t>
          </a:r>
          <a:r>
            <a:rPr lang="en-US" sz="1700" kern="1200">
              <a:latin typeface="Calibri Light" panose="020F0302020204030204"/>
            </a:rPr>
            <a:t> </a:t>
          </a:r>
          <a:r>
            <a:rPr lang="en-US" sz="1700" kern="1200"/>
            <a:t> Veteran performs 50-75% of the task and needs assistance for 25-50% of the task</a:t>
          </a:r>
        </a:p>
      </dsp:txBody>
      <dsp:txXfrm>
        <a:off x="0" y="3148261"/>
        <a:ext cx="6533147" cy="787065"/>
      </dsp:txXfrm>
    </dsp:sp>
    <dsp:sp modelId="{C0B948EC-9C87-4849-94B1-6B17F7B446BC}">
      <dsp:nvSpPr>
        <dsp:cNvPr id="0" name=""/>
        <dsp:cNvSpPr/>
      </dsp:nvSpPr>
      <dsp:spPr>
        <a:xfrm>
          <a:off x="0" y="3935326"/>
          <a:ext cx="6533147" cy="0"/>
        </a:xfrm>
        <a:prstGeom prst="line">
          <a:avLst/>
        </a:prstGeom>
        <a:solidFill>
          <a:schemeClr val="accent2">
            <a:hueOff val="-2117347"/>
            <a:satOff val="10143"/>
            <a:lumOff val="9384"/>
            <a:alphaOff val="0"/>
          </a:schemeClr>
        </a:solidFill>
        <a:ln w="19050" cap="rnd" cmpd="sng" algn="ctr">
          <a:solidFill>
            <a:schemeClr val="accent2">
              <a:hueOff val="-2117347"/>
              <a:satOff val="10143"/>
              <a:lumOff val="93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2AD55-1759-4C4E-AA8F-96AE3A678B60}">
      <dsp:nvSpPr>
        <dsp:cNvPr id="0" name=""/>
        <dsp:cNvSpPr/>
      </dsp:nvSpPr>
      <dsp:spPr>
        <a:xfrm>
          <a:off x="0" y="3935326"/>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2: Maximal</a:t>
          </a:r>
          <a:r>
            <a:rPr lang="en-US" sz="1700" kern="1200"/>
            <a:t> assistance - Veteran provides less than half of the effort (25-49%)</a:t>
          </a:r>
        </a:p>
      </dsp:txBody>
      <dsp:txXfrm>
        <a:off x="0" y="3935326"/>
        <a:ext cx="6533147" cy="787065"/>
      </dsp:txXfrm>
    </dsp:sp>
    <dsp:sp modelId="{A44E9340-0053-4E07-A641-1750D74FD0FB}">
      <dsp:nvSpPr>
        <dsp:cNvPr id="0" name=""/>
        <dsp:cNvSpPr/>
      </dsp:nvSpPr>
      <dsp:spPr>
        <a:xfrm>
          <a:off x="0" y="4722392"/>
          <a:ext cx="6533147" cy="0"/>
        </a:xfrm>
        <a:prstGeom prst="line">
          <a:avLst/>
        </a:prstGeom>
        <a:solidFill>
          <a:schemeClr val="accent2">
            <a:hueOff val="-2540817"/>
            <a:satOff val="12171"/>
            <a:lumOff val="11260"/>
            <a:alphaOff val="0"/>
          </a:schemeClr>
        </a:solidFill>
        <a:ln w="19050" cap="rnd" cmpd="sng" algn="ctr">
          <a:solidFill>
            <a:schemeClr val="accent2">
              <a:hueOff val="-2540817"/>
              <a:satOff val="12171"/>
              <a:lumOff val="112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6A2BD-549D-4B4F-AF20-534A9800F140}">
      <dsp:nvSpPr>
        <dsp:cNvPr id="0" name=""/>
        <dsp:cNvSpPr/>
      </dsp:nvSpPr>
      <dsp:spPr>
        <a:xfrm>
          <a:off x="0" y="4722392"/>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1: Total</a:t>
          </a:r>
          <a:r>
            <a:rPr lang="en-US" sz="1700" kern="1200"/>
            <a:t> assistance - Veteran contributes &lt; 25% of the effort or is unable to do the task</a:t>
          </a:r>
        </a:p>
      </dsp:txBody>
      <dsp:txXfrm>
        <a:off x="0" y="4722392"/>
        <a:ext cx="6533147" cy="787065"/>
      </dsp:txXfrm>
    </dsp:sp>
    <dsp:sp modelId="{73C757BB-32F8-4795-92A2-63B97AEB5591}">
      <dsp:nvSpPr>
        <dsp:cNvPr id="0" name=""/>
        <dsp:cNvSpPr/>
      </dsp:nvSpPr>
      <dsp:spPr>
        <a:xfrm>
          <a:off x="0" y="5509457"/>
          <a:ext cx="6533147" cy="0"/>
        </a:xfrm>
        <a:prstGeom prst="lin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D7948-0560-4784-BEFD-F20544823E86}">
      <dsp:nvSpPr>
        <dsp:cNvPr id="0" name=""/>
        <dsp:cNvSpPr/>
      </dsp:nvSpPr>
      <dsp:spPr>
        <a:xfrm>
          <a:off x="0" y="5509457"/>
          <a:ext cx="6533147" cy="7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0: Activity does not occur</a:t>
          </a:r>
        </a:p>
      </dsp:txBody>
      <dsp:txXfrm>
        <a:off x="0" y="5509457"/>
        <a:ext cx="6533147" cy="78706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D0552-7B85-4564-84C0-3CB2AB53E1B8}"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71735-C45E-4101-AB11-85F704ED4187}" type="slidenum">
              <a:rPr lang="en-US" smtClean="0"/>
              <a:t>‹#›</a:t>
            </a:fld>
            <a:endParaRPr lang="en-US"/>
          </a:p>
        </p:txBody>
      </p:sp>
    </p:spTree>
    <p:extLst>
      <p:ext uri="{BB962C8B-B14F-4D97-AF65-F5344CB8AC3E}">
        <p14:creationId xmlns:p14="http://schemas.microsoft.com/office/powerpoint/2010/main" val="368714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who.int/news-room/fact-sheets/detail/fall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my name is Daniel Fleming and I am the geriatric physical therapy resident and Ashley Vincent the Occupational Therapy Mental Health and Wellness Fellow. We are here today to present on how we as the health care team can work to improve the function of elderly patients within the acute care setting.  </a:t>
            </a:r>
          </a:p>
        </p:txBody>
      </p:sp>
      <p:sp>
        <p:nvSpPr>
          <p:cNvPr id="4" name="Slide Number Placeholder 3"/>
          <p:cNvSpPr>
            <a:spLocks noGrp="1"/>
          </p:cNvSpPr>
          <p:nvPr>
            <p:ph type="sldNum" sz="quarter" idx="5"/>
          </p:nvPr>
        </p:nvSpPr>
        <p:spPr/>
        <p:txBody>
          <a:bodyPr/>
          <a:lstStyle/>
          <a:p>
            <a:fld id="{DB771735-C45E-4101-AB11-85F704ED4187}" type="slidenum">
              <a:rPr lang="en-US" smtClean="0"/>
              <a:t>1</a:t>
            </a:fld>
            <a:endParaRPr lang="en-US"/>
          </a:p>
        </p:txBody>
      </p:sp>
    </p:spTree>
    <p:extLst>
      <p:ext uri="{BB962C8B-B14F-4D97-AF65-F5344CB8AC3E}">
        <p14:creationId xmlns:p14="http://schemas.microsoft.com/office/powerpoint/2010/main" val="133307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10</a:t>
            </a:fld>
            <a:endParaRPr lang="en-US"/>
          </a:p>
        </p:txBody>
      </p:sp>
    </p:spTree>
    <p:extLst>
      <p:ext uri="{BB962C8B-B14F-4D97-AF65-F5344CB8AC3E}">
        <p14:creationId xmlns:p14="http://schemas.microsoft.com/office/powerpoint/2010/main" val="4734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11</a:t>
            </a:fld>
            <a:endParaRPr lang="en-US"/>
          </a:p>
        </p:txBody>
      </p:sp>
    </p:spTree>
    <p:extLst>
      <p:ext uri="{BB962C8B-B14F-4D97-AF65-F5344CB8AC3E}">
        <p14:creationId xmlns:p14="http://schemas.microsoft.com/office/powerpoint/2010/main" val="73615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12</a:t>
            </a:fld>
            <a:endParaRPr lang="en-US"/>
          </a:p>
        </p:txBody>
      </p:sp>
    </p:spTree>
    <p:extLst>
      <p:ext uri="{BB962C8B-B14F-4D97-AF65-F5344CB8AC3E}">
        <p14:creationId xmlns:p14="http://schemas.microsoft.com/office/powerpoint/2010/main" val="296190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In this slide, I am going to discuss the affects that hospitalization has on an elderly patient’s function. At the top we can see normal aging and this is what elderly patients are usually presenting to hospital admission with. While normal aging usually results in a loss of function such as sarcopenia or decrease in muscle strength, bone density, skin integrity, etc. It is the further effects of hospitalization that can further degrade function. High bed rails can lead to decreased mobility, lack of access to fluids or barriers to mobility can decrease plasma volume, sensory deprivation from isolation or removal of glasses or hearing aids, </a:t>
            </a:r>
            <a:r>
              <a:rPr lang="en-US" sz="1800" dirty="0" err="1">
                <a:effectLst/>
                <a:latin typeface="Calibri" panose="020F0502020204030204" pitchFamily="34" charset="0"/>
                <a:ea typeface="Calibri" panose="020F0502020204030204" pitchFamily="34" charset="0"/>
                <a:cs typeface="Calibri" panose="020F0502020204030204" pitchFamily="34" charset="0"/>
              </a:rPr>
              <a:t>etc</a:t>
            </a:r>
            <a:r>
              <a:rPr lang="en-US" sz="1800" dirty="0">
                <a:effectLst/>
                <a:latin typeface="Calibri" panose="020F0502020204030204" pitchFamily="34" charset="0"/>
                <a:ea typeface="Calibri" panose="020F0502020204030204" pitchFamily="34" charset="0"/>
                <a:cs typeface="Calibri" panose="020F0502020204030204" pitchFamily="34" charset="0"/>
              </a:rPr>
              <a:t> can increase the risk of patients developing more complications, increase their level of disability and dependence. These downstream effects can result in a discharge location that signifies a greater level of dependence like a nursing home, which is why it is so important we as a medical team intervene to prevent these hazards and promote function.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13</a:t>
            </a:fld>
            <a:endParaRPr lang="en-US"/>
          </a:p>
        </p:txBody>
      </p:sp>
    </p:spTree>
    <p:extLst>
      <p:ext uri="{BB962C8B-B14F-4D97-AF65-F5344CB8AC3E}">
        <p14:creationId xmlns:p14="http://schemas.microsoft.com/office/powerpoint/2010/main" val="3952231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14</a:t>
            </a:fld>
            <a:endParaRPr lang="en-US"/>
          </a:p>
        </p:txBody>
      </p:sp>
    </p:spTree>
    <p:extLst>
      <p:ext uri="{BB962C8B-B14F-4D97-AF65-F5344CB8AC3E}">
        <p14:creationId xmlns:p14="http://schemas.microsoft.com/office/powerpoint/2010/main" val="265168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Deconditioning is a complex process of physiological change following a period of inactivity, bedrest, or sedentary lifestyle, and it is commonly associated with hospitalization in the elderly.  The resulting functional losses that occur from deconditioning include mental status and degree of incontinence and ability to accomplish ADLs. It’s affect on MSK system include sarcopenia or diminished muscle mass, a decrease in muscle strength by 2 to 5% per day, muscle shortening, and significant loss of leg strength. The resulting functional deficits that result from sarcopenia include falls, functional decline, and increased frailty and mobility. </a:t>
            </a:r>
          </a:p>
        </p:txBody>
      </p:sp>
      <p:sp>
        <p:nvSpPr>
          <p:cNvPr id="4" name="Slide Number Placeholder 3"/>
          <p:cNvSpPr>
            <a:spLocks noGrp="1"/>
          </p:cNvSpPr>
          <p:nvPr>
            <p:ph type="sldNum" sz="quarter" idx="5"/>
          </p:nvPr>
        </p:nvSpPr>
        <p:spPr/>
        <p:txBody>
          <a:bodyPr/>
          <a:lstStyle/>
          <a:p>
            <a:fld id="{DB771735-C45E-4101-AB11-85F704ED4187}" type="slidenum">
              <a:rPr lang="en-US" smtClean="0"/>
              <a:t>15</a:t>
            </a:fld>
            <a:endParaRPr lang="en-US"/>
          </a:p>
        </p:txBody>
      </p:sp>
    </p:spTree>
    <p:extLst>
      <p:ext uri="{BB962C8B-B14F-4D97-AF65-F5344CB8AC3E}">
        <p14:creationId xmlns:p14="http://schemas.microsoft.com/office/powerpoint/2010/main" val="396221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16</a:t>
            </a:fld>
            <a:endParaRPr lang="en-US"/>
          </a:p>
        </p:txBody>
      </p:sp>
    </p:spTree>
    <p:extLst>
      <p:ext uri="{BB962C8B-B14F-4D97-AF65-F5344CB8AC3E}">
        <p14:creationId xmlns:p14="http://schemas.microsoft.com/office/powerpoint/2010/main" val="26267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Ashley-Here is a patient that I want you to think about as we present. Try to consider about what might be important to focus on or consider about his function.  </a:t>
            </a:r>
          </a:p>
        </p:txBody>
      </p:sp>
      <p:sp>
        <p:nvSpPr>
          <p:cNvPr id="4" name="Slide Number Placeholder 3"/>
          <p:cNvSpPr>
            <a:spLocks noGrp="1"/>
          </p:cNvSpPr>
          <p:nvPr>
            <p:ph type="sldNum" sz="quarter" idx="5"/>
          </p:nvPr>
        </p:nvSpPr>
        <p:spPr/>
        <p:txBody>
          <a:bodyPr/>
          <a:lstStyle/>
          <a:p>
            <a:fld id="{DB771735-C45E-4101-AB11-85F704ED4187}" type="slidenum">
              <a:rPr lang="en-US" smtClean="0"/>
              <a:t>17</a:t>
            </a:fld>
            <a:endParaRPr lang="en-US"/>
          </a:p>
        </p:txBody>
      </p:sp>
    </p:spTree>
    <p:extLst>
      <p:ext uri="{BB962C8B-B14F-4D97-AF65-F5344CB8AC3E}">
        <p14:creationId xmlns:p14="http://schemas.microsoft.com/office/powerpoint/2010/main" val="2249696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DAN-Here is the Beside Mobility Assessment Tool (BMAT), and it serves as a great example of how we use assessments to measure function, specifically mobility. As therapists we use look these assessments while charting in order to get a better idea about a patient’s mobility status before seeing them. Now let’s talk about the assessments that we as PTs and OTs use to measure function. We will discuss this by giving you a overview of what we do in the geriatric assessment. </a:t>
            </a:r>
          </a:p>
        </p:txBody>
      </p:sp>
      <p:sp>
        <p:nvSpPr>
          <p:cNvPr id="4" name="Slide Number Placeholder 3"/>
          <p:cNvSpPr>
            <a:spLocks noGrp="1"/>
          </p:cNvSpPr>
          <p:nvPr>
            <p:ph type="sldNum" sz="quarter" idx="5"/>
          </p:nvPr>
        </p:nvSpPr>
        <p:spPr/>
        <p:txBody>
          <a:bodyPr/>
          <a:lstStyle/>
          <a:p>
            <a:fld id="{DB771735-C45E-4101-AB11-85F704ED4187}" type="slidenum">
              <a:rPr lang="en-US" smtClean="0"/>
              <a:t>18</a:t>
            </a:fld>
            <a:endParaRPr lang="en-US"/>
          </a:p>
        </p:txBody>
      </p:sp>
    </p:spTree>
    <p:extLst>
      <p:ext uri="{BB962C8B-B14F-4D97-AF65-F5344CB8AC3E}">
        <p14:creationId xmlns:p14="http://schemas.microsoft.com/office/powerpoint/2010/main" val="3573031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Every evaluation of a patient starts with a thorough chart review where we look at why the </a:t>
            </a:r>
            <a:r>
              <a:rPr lang="en-US" dirty="0" err="1"/>
              <a:t>pt</a:t>
            </a:r>
            <a:r>
              <a:rPr lang="en-US" dirty="0"/>
              <a:t> is being admitted, their past medical history and past medical history with therapy (OT and PT). Basically, we are trying to get as clear of an idea as possible about what patient is like before we even meet them.  To determine whether patient is appropriate to see we look at lab values, the physician’s activity orders, and vitals. When we first meet patient, we take a patient history by asking a series of questions listed above.  As I described earlier, with the ICF, through questions like home setup, number of falls, and social support, we as are trying to get as much information about the components of the ICF like environmental, participation, and personal factors that inform what we will measure and how we will intervene.</a:t>
            </a:r>
          </a:p>
        </p:txBody>
      </p:sp>
      <p:sp>
        <p:nvSpPr>
          <p:cNvPr id="4" name="Slide Number Placeholder 3"/>
          <p:cNvSpPr>
            <a:spLocks noGrp="1"/>
          </p:cNvSpPr>
          <p:nvPr>
            <p:ph type="sldNum" sz="quarter" idx="5"/>
          </p:nvPr>
        </p:nvSpPr>
        <p:spPr/>
        <p:txBody>
          <a:bodyPr/>
          <a:lstStyle/>
          <a:p>
            <a:fld id="{DB771735-C45E-4101-AB11-85F704ED4187}" type="slidenum">
              <a:rPr lang="en-US" smtClean="0"/>
              <a:t>19</a:t>
            </a:fld>
            <a:endParaRPr lang="en-US"/>
          </a:p>
        </p:txBody>
      </p:sp>
    </p:spTree>
    <p:extLst>
      <p:ext uri="{BB962C8B-B14F-4D97-AF65-F5344CB8AC3E}">
        <p14:creationId xmlns:p14="http://schemas.microsoft.com/office/powerpoint/2010/main" val="120789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2</a:t>
            </a:fld>
            <a:endParaRPr lang="en-US"/>
          </a:p>
        </p:txBody>
      </p:sp>
    </p:spTree>
    <p:extLst>
      <p:ext uri="{BB962C8B-B14F-4D97-AF65-F5344CB8AC3E}">
        <p14:creationId xmlns:p14="http://schemas.microsoft.com/office/powerpoint/2010/main" val="405825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20</a:t>
            </a:fld>
            <a:endParaRPr lang="en-US"/>
          </a:p>
        </p:txBody>
      </p:sp>
    </p:spTree>
    <p:extLst>
      <p:ext uri="{BB962C8B-B14F-4D97-AF65-F5344CB8AC3E}">
        <p14:creationId xmlns:p14="http://schemas.microsoft.com/office/powerpoint/2010/main" val="306525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After subjective, we progress further through evaluation, by completing objective measures like a system screen of </a:t>
            </a:r>
            <a:r>
              <a:rPr lang="en-US" sz="1800" dirty="0" err="1">
                <a:effectLst/>
                <a:latin typeface="Calibri" panose="020F0502020204030204" pitchFamily="34" charset="0"/>
                <a:ea typeface="Calibri" panose="020F0502020204030204" pitchFamily="34" charset="0"/>
                <a:cs typeface="Calibri" panose="020F0502020204030204" pitchFamily="34" charset="0"/>
              </a:rPr>
              <a:t>msk</a:t>
            </a:r>
            <a:r>
              <a:rPr lang="en-US" sz="1800" dirty="0">
                <a:effectLst/>
                <a:latin typeface="Calibri" panose="020F0502020204030204" pitchFamily="34" charset="0"/>
                <a:ea typeface="Calibri" panose="020F0502020204030204" pitchFamily="34" charset="0"/>
                <a:cs typeface="Calibri" panose="020F0502020204030204" pitchFamily="34" charset="0"/>
              </a:rPr>
              <a:t> and neuro, mobility screen, performance based outcome measures, and personal factors like cognition, orientation, and mental health factors and impact.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look for a holistic picture of our patients, from history, what’s important to them, past medical experiences, and identifying barriers and facilitators to participation in functional activity. Depending on the patient, we like to get a good idea of their physical and cognitive abilities as well as taking into consideration what motivates them and any other factors which may limit or enhance their ability to do what’s important to them (from ADLs to health management to IADLs). </a:t>
            </a: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21</a:t>
            </a:fld>
            <a:endParaRPr lang="en-US"/>
          </a:p>
        </p:txBody>
      </p:sp>
    </p:spTree>
    <p:extLst>
      <p:ext uri="{BB962C8B-B14F-4D97-AF65-F5344CB8AC3E}">
        <p14:creationId xmlns:p14="http://schemas.microsoft.com/office/powerpoint/2010/main" val="166081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Ashle</a:t>
            </a:r>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22</a:t>
            </a:fld>
            <a:endParaRPr lang="en-US"/>
          </a:p>
        </p:txBody>
      </p:sp>
    </p:spTree>
    <p:extLst>
      <p:ext uri="{BB962C8B-B14F-4D97-AF65-F5344CB8AC3E}">
        <p14:creationId xmlns:p14="http://schemas.microsoft.com/office/powerpoint/2010/main" val="2322192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These are some tests we use to determine a patient’s function. These test give us an idea at where patients are with their function compared with other individuals with their gender and age range, and it also helps us to make goals and work towards those goals, and see how much progress we made. These tests are also incredibly important for being able to predict whether patient is at falls risk. </a:t>
            </a:r>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23</a:t>
            </a:fld>
            <a:endParaRPr lang="en-US"/>
          </a:p>
        </p:txBody>
      </p:sp>
    </p:spTree>
    <p:extLst>
      <p:ext uri="{BB962C8B-B14F-4D97-AF65-F5344CB8AC3E}">
        <p14:creationId xmlns:p14="http://schemas.microsoft.com/office/powerpoint/2010/main" val="18876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one you’ve likely seen a lot. So, what does it mean? FIM scores are indicative of a patient’s current ability to perform a task. We give a rating from 7-0 depending on how much effort the patient can provide (7 being completely independent and 1 being that the patient needs total assistance. These scores communicate where the patient is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time of assessment, so, during each interaction with the patient where these activities occur, the patient should be performing at this level of independence at least to promote their independence and sustained functionality with these tasks.</a:t>
            </a:r>
          </a:p>
          <a:p>
            <a:pPr lvl="1"/>
            <a:endParaRPr lang="en-US" dirty="0">
              <a:cs typeface="Calibri"/>
            </a:endParaRPr>
          </a:p>
        </p:txBody>
      </p:sp>
      <p:sp>
        <p:nvSpPr>
          <p:cNvPr id="4" name="Slide Number Placeholder 3"/>
          <p:cNvSpPr>
            <a:spLocks noGrp="1"/>
          </p:cNvSpPr>
          <p:nvPr>
            <p:ph type="sldNum" sz="quarter" idx="5"/>
          </p:nvPr>
        </p:nvSpPr>
        <p:spPr/>
        <p:txBody>
          <a:bodyPr/>
          <a:lstStyle/>
          <a:p>
            <a:fld id="{DB771735-C45E-4101-AB11-85F704ED4187}" type="slidenum">
              <a:rPr lang="en-US" smtClean="0"/>
              <a:t>24</a:t>
            </a:fld>
            <a:endParaRPr lang="en-US"/>
          </a:p>
        </p:txBody>
      </p:sp>
    </p:spTree>
    <p:extLst>
      <p:ext uri="{BB962C8B-B14F-4D97-AF65-F5344CB8AC3E}">
        <p14:creationId xmlns:p14="http://schemas.microsoft.com/office/powerpoint/2010/main" val="2776897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example of a participation-based assessment, something to consider as it notes patient’s fears of falling and is predictive of reduced participation and potential for falls in the future.</a:t>
            </a: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25</a:t>
            </a:fld>
            <a:endParaRPr lang="en-US"/>
          </a:p>
        </p:txBody>
      </p:sp>
    </p:spTree>
    <p:extLst>
      <p:ext uri="{BB962C8B-B14F-4D97-AF65-F5344CB8AC3E}">
        <p14:creationId xmlns:p14="http://schemas.microsoft.com/office/powerpoint/2010/main" val="325771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are going to do the 5xSTS or our performance measure test for LE strength.  Use your own discretion when deciding to participate, and try to find a chair that is secure against ground.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 Sit in the middle of the chair.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 Place your hands on the opposite shoulder crossed, at the wrists.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3. Keep your feet flat on the floor.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4. Keep your back straight, and keep your arms against your chest.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 On “Go,” rise to a full standing position, then sit back down again.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6. Repeat this 5 times as you safely can and see how long it takes you to perform it. I will show you a clock so that you can track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Ready, go... stop.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Compare how you fared with your age related peers.  Are any of you are at increased risk for falls.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26</a:t>
            </a:fld>
            <a:endParaRPr lang="en-US"/>
          </a:p>
        </p:txBody>
      </p:sp>
    </p:spTree>
    <p:extLst>
      <p:ext uri="{BB962C8B-B14F-4D97-AF65-F5344CB8AC3E}">
        <p14:creationId xmlns:p14="http://schemas.microsoft.com/office/powerpoint/2010/main" val="2716354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very common test we do where a </a:t>
            </a:r>
            <a:r>
              <a:rPr lang="en-US" dirty="0" err="1"/>
              <a:t>pt</a:t>
            </a:r>
            <a:r>
              <a:rPr lang="en-US" dirty="0"/>
              <a:t> </a:t>
            </a:r>
            <a:r>
              <a:rPr lang="en-US" dirty="0" err="1"/>
              <a:t>simpley</a:t>
            </a:r>
            <a:r>
              <a:rPr lang="en-US" dirty="0"/>
              <a:t> walks 10 meters in a straight line where and we measure the time it takes them to complete the task.</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Through research, the gait speed times have been shown to be predictive of certain functional outcomes that are reported in chart on this slide. These cutoffs are highly reliable and validated to point where gait speed is known as the sixth vital sign, because it helps us predict a lot about a patient’s function like mortality/morbidity, discharge location from acute care, and ability to safely cross the street just to name a few. </a:t>
            </a:r>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27</a:t>
            </a:fld>
            <a:endParaRPr lang="en-US"/>
          </a:p>
        </p:txBody>
      </p:sp>
    </p:spTree>
    <p:extLst>
      <p:ext uri="{BB962C8B-B14F-4D97-AF65-F5344CB8AC3E}">
        <p14:creationId xmlns:p14="http://schemas.microsoft.com/office/powerpoint/2010/main" val="365964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 This helps to inform us of patient's current need for assist, determine goals, and caregiver education. Along with other factors (cognitive, motivation, pain tolerance), this can inform healthcare staff of max levels of assist to provide patients to encourage maintained functionality and mobility</a:t>
            </a:r>
          </a:p>
        </p:txBody>
      </p:sp>
      <p:sp>
        <p:nvSpPr>
          <p:cNvPr id="4" name="Slide Number Placeholder 3"/>
          <p:cNvSpPr>
            <a:spLocks noGrp="1"/>
          </p:cNvSpPr>
          <p:nvPr>
            <p:ph type="sldNum" sz="quarter" idx="5"/>
          </p:nvPr>
        </p:nvSpPr>
        <p:spPr/>
        <p:txBody>
          <a:bodyPr/>
          <a:lstStyle/>
          <a:p>
            <a:fld id="{DB771735-C45E-4101-AB11-85F704ED4187}" type="slidenum">
              <a:rPr lang="en-US" smtClean="0"/>
              <a:t>28</a:t>
            </a:fld>
            <a:endParaRPr lang="en-US"/>
          </a:p>
        </p:txBody>
      </p:sp>
    </p:spTree>
    <p:extLst>
      <p:ext uri="{BB962C8B-B14F-4D97-AF65-F5344CB8AC3E}">
        <p14:creationId xmlns:p14="http://schemas.microsoft.com/office/powerpoint/2010/main" val="370959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 What factors may contribte to patient development of delirium? Is he at risk?</a:t>
            </a:r>
          </a:p>
        </p:txBody>
      </p:sp>
      <p:sp>
        <p:nvSpPr>
          <p:cNvPr id="4" name="Slide Number Placeholder 3"/>
          <p:cNvSpPr>
            <a:spLocks noGrp="1"/>
          </p:cNvSpPr>
          <p:nvPr>
            <p:ph type="sldNum" sz="quarter" idx="5"/>
          </p:nvPr>
        </p:nvSpPr>
        <p:spPr/>
        <p:txBody>
          <a:bodyPr/>
          <a:lstStyle/>
          <a:p>
            <a:fld id="{DB771735-C45E-4101-AB11-85F704ED4187}" type="slidenum">
              <a:rPr lang="en-US" smtClean="0"/>
              <a:t>29</a:t>
            </a:fld>
            <a:endParaRPr lang="en-US"/>
          </a:p>
        </p:txBody>
      </p:sp>
    </p:spTree>
    <p:extLst>
      <p:ext uri="{BB962C8B-B14F-4D97-AF65-F5344CB8AC3E}">
        <p14:creationId xmlns:p14="http://schemas.microsoft.com/office/powerpoint/2010/main" val="415351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 </a:t>
            </a:r>
          </a:p>
        </p:txBody>
      </p:sp>
      <p:sp>
        <p:nvSpPr>
          <p:cNvPr id="4" name="Slide Number Placeholder 3"/>
          <p:cNvSpPr>
            <a:spLocks noGrp="1"/>
          </p:cNvSpPr>
          <p:nvPr>
            <p:ph type="sldNum" sz="quarter" idx="5"/>
          </p:nvPr>
        </p:nvSpPr>
        <p:spPr/>
        <p:txBody>
          <a:bodyPr/>
          <a:lstStyle/>
          <a:p>
            <a:fld id="{DB771735-C45E-4101-AB11-85F704ED4187}" type="slidenum">
              <a:rPr lang="en-US" smtClean="0"/>
              <a:t>3</a:t>
            </a:fld>
            <a:endParaRPr lang="en-US"/>
          </a:p>
        </p:txBody>
      </p:sp>
    </p:spTree>
    <p:extLst>
      <p:ext uri="{BB962C8B-B14F-4D97-AF65-F5344CB8AC3E}">
        <p14:creationId xmlns:p14="http://schemas.microsoft.com/office/powerpoint/2010/main" val="1579726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the most important roles that OTs and PTs play in the medical care team is discharge recommendations. These recommendations are made after evaluation a patient, and the patient is then discharged from acute care setting to one of these locations once they are medically stable. The locations are as follows: </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Home with Home Health Physical Therapy or without therapy if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at baseline, home with outpatient PT if they have transportation and are not physically home bound. Or even sometime patients can get an aid for additional support. </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Acute Inpatient Rehab</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patient has rehab potential and needs 3 specialties, and can tolerate up to 3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hrs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therapy. Happens during partial hospitalization or residential which requires transportation to facility. Intense rehab.  </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Subacute Rehab or Skilled Nursing Facility</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(used interchangeably)-patient stays at facility and receives additional PT and OT therapy at facility. Not as intense as acute inpatient rehab </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Long term Care Facility or Nursing Home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need 24/7 support.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Assisted Living Facility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Need support but not as much as in nursing home. Assistance wit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meals,etc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30</a:t>
            </a:fld>
            <a:endParaRPr lang="en-US"/>
          </a:p>
        </p:txBody>
      </p:sp>
    </p:spTree>
    <p:extLst>
      <p:ext uri="{BB962C8B-B14F-4D97-AF65-F5344CB8AC3E}">
        <p14:creationId xmlns:p14="http://schemas.microsoft.com/office/powerpoint/2010/main" val="973886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Talk about ambulation goal and also connect with outcome measures where you can make goals like a point increase  </a:t>
            </a:r>
          </a:p>
          <a:p>
            <a:pPr algn="l" rtl="0" fontAlgn="base"/>
            <a:endParaRPr lang="en-US" sz="1800" b="0" i="0" dirty="0">
              <a:solidFill>
                <a:srgbClr val="000000"/>
              </a:solidFill>
              <a:effectLst/>
              <a:latin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Goals are function-based! May have to do with balance, ambulation, level of independence with ADL task. Take a look at the goals we’ve developed for our case study. It is important for patient-recovery for interdisciplinary carry over!</a:t>
            </a:r>
          </a:p>
          <a:p>
            <a:pPr marL="347345" marR="0" indent="-347345">
              <a:lnSpc>
                <a:spcPct val="107000"/>
              </a:lnSpc>
              <a:spcBef>
                <a:spcPts val="0"/>
              </a:spcBef>
              <a:spcAft>
                <a:spcPts val="800"/>
              </a:spcAft>
            </a:pPr>
            <a:r>
              <a:rPr lang="en-US" sz="1800" dirty="0" err="1">
                <a:solidFill>
                  <a:srgbClr val="90C226"/>
                </a:solidFill>
                <a:effectLst/>
                <a:latin typeface="Wingdings 3" panose="05040102010807070707" pitchFamily="18" charset="2"/>
                <a:ea typeface="Wingdings 3" panose="05040102010807070707" pitchFamily="18" charset="2"/>
                <a:cs typeface="Wingdings 3" panose="05040102010807070707" pitchFamily="18" charset="2"/>
              </a:rPr>
              <a:t>u</a:t>
            </a:r>
            <a:r>
              <a:rPr lang="en-US" sz="1800" dirty="0" err="1">
                <a:solidFill>
                  <a:srgbClr val="404040"/>
                </a:solidFill>
                <a:effectLst/>
                <a:latin typeface="Trebuchet MS" panose="020B0603020202020204" pitchFamily="34" charset="0"/>
                <a:ea typeface="Trebuchet MS" panose="020B0603020202020204" pitchFamily="34" charset="0"/>
                <a:cs typeface="Trebuchet MS" panose="020B0603020202020204" pitchFamily="34" charset="0"/>
              </a:rPr>
              <a:t>Action</a:t>
            </a:r>
            <a:r>
              <a:rPr lang="en-US" sz="1800" dirty="0">
                <a:solidFill>
                  <a:srgbClr val="404040"/>
                </a:solidFill>
                <a:effectLst/>
                <a:latin typeface="Trebuchet MS" panose="020B0603020202020204" pitchFamily="34" charset="0"/>
                <a:ea typeface="Trebuchet MS" panose="020B0603020202020204" pitchFamily="34" charset="0"/>
                <a:cs typeface="Trebuchet MS" panose="020B0603020202020204" pitchFamily="34" charset="0"/>
              </a:rPr>
              <a:t> Planning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90C226"/>
                </a:solidFill>
                <a:effectLst/>
                <a:latin typeface="Wingdings 3" panose="05040102010807070707" pitchFamily="18" charset="2"/>
                <a:ea typeface="Wingdings 3" panose="05040102010807070707" pitchFamily="18" charset="2"/>
                <a:cs typeface="Wingdings 3" panose="05040102010807070707" pitchFamily="18" charset="2"/>
              </a:rPr>
              <a:t>u</a:t>
            </a:r>
            <a:r>
              <a:rPr lang="en-US" sz="1800" dirty="0">
                <a:solidFill>
                  <a:srgbClr val="404040"/>
                </a:solidFill>
                <a:effectLst/>
                <a:latin typeface="Trebuchet MS" panose="020B0603020202020204" pitchFamily="34" charset="0"/>
                <a:ea typeface="Trebuchet MS" panose="020B0603020202020204" pitchFamily="34" charset="0"/>
                <a:cs typeface="Trebuchet MS" panose="020B0603020202020204" pitchFamily="34" charset="0"/>
              </a:rPr>
              <a:t> To assist Veteran in thought organization and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404040"/>
                </a:solidFill>
                <a:effectLst/>
                <a:latin typeface="Trebuchet MS" panose="020B0603020202020204" pitchFamily="34" charset="0"/>
                <a:ea typeface="Trebuchet MS" panose="020B0603020202020204" pitchFamily="34" charset="0"/>
                <a:cs typeface="Trebuchet MS" panose="020B0603020202020204" pitchFamily="34" charset="0"/>
              </a:rPr>
              <a:t> identify functional and feasible action steps to achieve goals (in acute hospital settings, this may look like re-engaging in IADLs).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90C226"/>
                </a:solidFill>
                <a:effectLst/>
                <a:latin typeface="Wingdings 3" panose="05040102010807070707" pitchFamily="18" charset="2"/>
                <a:ea typeface="Wingdings 3" panose="05040102010807070707" pitchFamily="18" charset="2"/>
                <a:cs typeface="Wingdings 3" panose="05040102010807070707" pitchFamily="18" charset="2"/>
              </a:rPr>
              <a:t>u</a:t>
            </a:r>
            <a:r>
              <a:rPr lang="en-US" sz="1800" dirty="0">
                <a:solidFill>
                  <a:srgbClr val="404040"/>
                </a:solidFill>
                <a:effectLst/>
                <a:latin typeface="Trebuchet MS" panose="020B0603020202020204" pitchFamily="34" charset="0"/>
                <a:ea typeface="Trebuchet MS" panose="020B0603020202020204" pitchFamily="34" charset="0"/>
                <a:cs typeface="Trebuchet MS" panose="020B0603020202020204" pitchFamily="34" charset="0"/>
              </a:rPr>
              <a:t> Promoting routinized referral to goals and action steps to promote patient accountability.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31</a:t>
            </a:fld>
            <a:endParaRPr lang="en-US"/>
          </a:p>
        </p:txBody>
      </p:sp>
    </p:spTree>
    <p:extLst>
      <p:ext uri="{BB962C8B-B14F-4D97-AF65-F5344CB8AC3E}">
        <p14:creationId xmlns:p14="http://schemas.microsoft.com/office/powerpoint/2010/main" val="1889944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 Intervention Examples (Ashley)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-PT Acute Intervention Examples (Dan)</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 will guide the interventions, and focus should be on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function like having them be able to transfer from bed to chair or ambulate a certain distance so they can regain functional independence.  Even non movement interventions like the positioning of the patient are very important in order to prevent bed sores and contractures is also an example of an intervention that both OTs, PTs, and nurses can utilize to promote function.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-Adaptive Equipment (Dan + Ashley)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Therapists can also use equipment to help patients be able to function from walkers to wheelchairs. What a patient cannot do we attempt to make up for with technology.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32</a:t>
            </a:fld>
            <a:endParaRPr lang="en-US"/>
          </a:p>
        </p:txBody>
      </p:sp>
    </p:spTree>
    <p:extLst>
      <p:ext uri="{BB962C8B-B14F-4D97-AF65-F5344CB8AC3E}">
        <p14:creationId xmlns:p14="http://schemas.microsoft.com/office/powerpoint/2010/main" val="1290820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33</a:t>
            </a:fld>
            <a:endParaRPr lang="en-US"/>
          </a:p>
        </p:txBody>
      </p:sp>
    </p:spTree>
    <p:extLst>
      <p:ext uri="{BB962C8B-B14F-4D97-AF65-F5344CB8AC3E}">
        <p14:creationId xmlns:p14="http://schemas.microsoft.com/office/powerpoint/2010/main" val="2189879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I mentioned before in the slide with statistics, falls are one of the biggest concerns for therapists. 30-50% of falls results in physical injuries with 1-3% of that percentage resulting in fractures. There is also a resulting psychological sequalae that results from falls which includes loss of Confidence in Balance, delay in functional recovery, and Increased length of Hospital Stay. Interventions to prevent falls within hospital include a coordinated, interdisciplinary approach can reduce inpatient falls by 20-30%.  These interventions require a team-based approach with physicians and pharmacists reviewing medications that put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 higher falls risk, teams members meeting for safety huddles in which they discuss the current status of the patient and opportunities to improve patient care and safety, and intentional rounding in which handoff includes discussion of patients that are at high risk and the interventions underway that are being used to manage these patients. Other strategies include environmental modifications or the removal of clutter in a patient’s walkway, keeping mobility aids close to the patient, and making patients, caregivers, or staff aware of spectacles, earing aids, or appropriate footwear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pt</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wear to increase safety. </a:t>
            </a:r>
          </a:p>
          <a:p>
            <a:endParaRPr lang="en-US" sz="1800" b="0" i="0" dirty="0">
              <a:solidFill>
                <a:srgbClr val="000000"/>
              </a:solidFill>
              <a:effectLst/>
              <a:latin typeface="Calibri" panose="020F0502020204030204" pitchFamily="34" charset="0"/>
            </a:endParaRPr>
          </a:p>
          <a:p>
            <a:endParaRPr lang="en-US" dirty="0">
              <a:hlinkClick r:id="rId3"/>
            </a:endParaRPr>
          </a:p>
          <a:p>
            <a:r>
              <a:rPr lang="en-US" dirty="0">
                <a:hlinkClick r:id="rId3"/>
              </a:rPr>
              <a:t>Falls (who.int)</a:t>
            </a:r>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34</a:t>
            </a:fld>
            <a:endParaRPr lang="en-US"/>
          </a:p>
        </p:txBody>
      </p:sp>
    </p:spTree>
    <p:extLst>
      <p:ext uri="{BB962C8B-B14F-4D97-AF65-F5344CB8AC3E}">
        <p14:creationId xmlns:p14="http://schemas.microsoft.com/office/powerpoint/2010/main" val="1627351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Demonstrate disparities between written policy and practical implementation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Measuring when fall risk was identified and addressed with intervention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Nurses, OTs, PTs or any other professional directly interfacing with patient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Call bell within sight and reach of patient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Appropriate mobility aid in reach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Continence or toileting care plan in place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Physicians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Review of medications that increase incidence of falls (Beer’s Criteria)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Prevention and management of delirium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Safety Huddles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Short multidisciplinary team briefings that describe patient’s and identify improvements with safety measures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Associated with reduction of falls in some hospitals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Intentional Rounding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Hand off and discussion of high-risk patients and interventions that are already underway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35</a:t>
            </a:fld>
            <a:endParaRPr lang="en-US"/>
          </a:p>
        </p:txBody>
      </p:sp>
    </p:spTree>
    <p:extLst>
      <p:ext uri="{BB962C8B-B14F-4D97-AF65-F5344CB8AC3E}">
        <p14:creationId xmlns:p14="http://schemas.microsoft.com/office/powerpoint/2010/main" val="117525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36</a:t>
            </a:fld>
            <a:endParaRPr lang="en-US"/>
          </a:p>
        </p:txBody>
      </p:sp>
    </p:spTree>
    <p:extLst>
      <p:ext uri="{BB962C8B-B14F-4D97-AF65-F5344CB8AC3E}">
        <p14:creationId xmlns:p14="http://schemas.microsoft.com/office/powerpoint/2010/main" val="2171985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37</a:t>
            </a:fld>
            <a:endParaRPr lang="en-US"/>
          </a:p>
        </p:txBody>
      </p:sp>
    </p:spTree>
    <p:extLst>
      <p:ext uri="{BB962C8B-B14F-4D97-AF65-F5344CB8AC3E}">
        <p14:creationId xmlns:p14="http://schemas.microsoft.com/office/powerpoint/2010/main" val="3234344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38</a:t>
            </a:fld>
            <a:endParaRPr lang="en-US"/>
          </a:p>
        </p:txBody>
      </p:sp>
    </p:spTree>
    <p:extLst>
      <p:ext uri="{BB962C8B-B14F-4D97-AF65-F5344CB8AC3E}">
        <p14:creationId xmlns:p14="http://schemas.microsoft.com/office/powerpoint/2010/main" val="1700481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39</a:t>
            </a:fld>
            <a:endParaRPr lang="en-US"/>
          </a:p>
        </p:txBody>
      </p:sp>
    </p:spTree>
    <p:extLst>
      <p:ext uri="{BB962C8B-B14F-4D97-AF65-F5344CB8AC3E}">
        <p14:creationId xmlns:p14="http://schemas.microsoft.com/office/powerpoint/2010/main" val="198333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 + 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4</a:t>
            </a:fld>
            <a:endParaRPr lang="en-US"/>
          </a:p>
        </p:txBody>
      </p:sp>
    </p:spTree>
    <p:extLst>
      <p:ext uri="{BB962C8B-B14F-4D97-AF65-F5344CB8AC3E}">
        <p14:creationId xmlns:p14="http://schemas.microsoft.com/office/powerpoint/2010/main" val="670190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40</a:t>
            </a:fld>
            <a:endParaRPr lang="en-US"/>
          </a:p>
        </p:txBody>
      </p:sp>
    </p:spTree>
    <p:extLst>
      <p:ext uri="{BB962C8B-B14F-4D97-AF65-F5344CB8AC3E}">
        <p14:creationId xmlns:p14="http://schemas.microsoft.com/office/powerpoint/2010/main" val="3092611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 potentially both of us </a:t>
            </a:r>
          </a:p>
        </p:txBody>
      </p:sp>
      <p:sp>
        <p:nvSpPr>
          <p:cNvPr id="4" name="Slide Number Placeholder 3"/>
          <p:cNvSpPr>
            <a:spLocks noGrp="1"/>
          </p:cNvSpPr>
          <p:nvPr>
            <p:ph type="sldNum" sz="quarter" idx="5"/>
          </p:nvPr>
        </p:nvSpPr>
        <p:spPr/>
        <p:txBody>
          <a:bodyPr/>
          <a:lstStyle/>
          <a:p>
            <a:fld id="{DB771735-C45E-4101-AB11-85F704ED4187}" type="slidenum">
              <a:rPr lang="en-US" smtClean="0"/>
              <a:t>41</a:t>
            </a:fld>
            <a:endParaRPr lang="en-US"/>
          </a:p>
        </p:txBody>
      </p:sp>
    </p:spTree>
    <p:extLst>
      <p:ext uri="{BB962C8B-B14F-4D97-AF65-F5344CB8AC3E}">
        <p14:creationId xmlns:p14="http://schemas.microsoft.com/office/powerpoint/2010/main" val="3239361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 </a:t>
            </a:r>
          </a:p>
        </p:txBody>
      </p:sp>
      <p:sp>
        <p:nvSpPr>
          <p:cNvPr id="4" name="Slide Number Placeholder 3"/>
          <p:cNvSpPr>
            <a:spLocks noGrp="1"/>
          </p:cNvSpPr>
          <p:nvPr>
            <p:ph type="sldNum" sz="quarter" idx="5"/>
          </p:nvPr>
        </p:nvSpPr>
        <p:spPr/>
        <p:txBody>
          <a:bodyPr/>
          <a:lstStyle/>
          <a:p>
            <a:fld id="{DB771735-C45E-4101-AB11-85F704ED4187}" type="slidenum">
              <a:rPr lang="en-US" smtClean="0"/>
              <a:t>42</a:t>
            </a:fld>
            <a:endParaRPr lang="en-US"/>
          </a:p>
        </p:txBody>
      </p:sp>
    </p:spTree>
    <p:extLst>
      <p:ext uri="{BB962C8B-B14F-4D97-AF65-F5344CB8AC3E}">
        <p14:creationId xmlns:p14="http://schemas.microsoft.com/office/powerpoint/2010/main" val="218318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43</a:t>
            </a:fld>
            <a:endParaRPr lang="en-US"/>
          </a:p>
        </p:txBody>
      </p:sp>
    </p:spTree>
    <p:extLst>
      <p:ext uri="{BB962C8B-B14F-4D97-AF65-F5344CB8AC3E}">
        <p14:creationId xmlns:p14="http://schemas.microsoft.com/office/powerpoint/2010/main" val="2741865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Mr. Jones had a successful recovery after his surgery, because of an interdisciplinary, team-based approach that promoted function through early mobilization, environmental modification, prevention of delirium, and education about compensatory strategies for self-care. The key factors that made this a successful effort were:</a:t>
            </a:r>
          </a:p>
          <a:p>
            <a:pPr marL="171450" indent="-171450">
              <a:buFont typeface="Arial" panose="020B0604020202020204" pitchFamily="34" charset="0"/>
              <a:buChar char="•"/>
            </a:pPr>
            <a:r>
              <a:rPr lang="en-US"/>
              <a:t>A comprehensive geriatric evaluation </a:t>
            </a:r>
          </a:p>
          <a:p>
            <a:pPr marL="171450" indent="-171450">
              <a:buFont typeface="Arial" panose="020B0604020202020204" pitchFamily="34" charset="0"/>
              <a:buChar char="•"/>
            </a:pPr>
            <a:r>
              <a:rPr lang="en-US"/>
              <a:t> Use of validated outcome measures </a:t>
            </a:r>
          </a:p>
          <a:p>
            <a:pPr marL="171450" indent="-171450">
              <a:buFont typeface="Arial" panose="020B0604020202020204" pitchFamily="34" charset="0"/>
              <a:buChar char="•"/>
            </a:pPr>
            <a:r>
              <a:rPr lang="en-US"/>
              <a:t>Patient centered goal setting </a:t>
            </a:r>
          </a:p>
          <a:p>
            <a:pPr marL="171450" indent="-171450">
              <a:buFont typeface="Arial" panose="020B0604020202020204" pitchFamily="34" charset="0"/>
              <a:buChar char="•"/>
            </a:pPr>
            <a:r>
              <a:rPr lang="en-US"/>
              <a:t>Implementation of interdisciplinary strategies to promote function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endParaRPr lang="en-US">
              <a:cs typeface="Calibri"/>
            </a:endParaRPr>
          </a:p>
          <a:p>
            <a:r>
              <a:rPr lang="en-US">
                <a:cs typeface="Calibri"/>
              </a:rPr>
              <a:t>After surgery, Mr. Jones remained bedbound, and using interdisciplinary strategies promoting early mobility, environmental modifications and independence, delirium was avoided, and patient was able to increase/maintain participation in daily functional activities with extra time and compensatory strategies as discussed with OT and PT.</a:t>
            </a:r>
          </a:p>
          <a:p>
            <a:pPr lvl="1"/>
            <a:r>
              <a:rPr lang="en-US">
                <a:cs typeface="Calibri"/>
              </a:rPr>
              <a:t>Promoting sleep-wake cycle</a:t>
            </a:r>
          </a:p>
          <a:p>
            <a:pPr lvl="1"/>
            <a:r>
              <a:rPr lang="en-US">
                <a:cs typeface="Calibri"/>
              </a:rPr>
              <a:t>Getting up out of bed.</a:t>
            </a:r>
          </a:p>
          <a:p>
            <a:r>
              <a:rPr lang="en-US">
                <a:cs typeface="Calibri"/>
              </a:rPr>
              <a:t>With increased communication before and after intervention, the medical and rehabilitation team were able to have good over to facilitate patient's goals and recovery.</a:t>
            </a:r>
          </a:p>
          <a:p>
            <a:r>
              <a:rPr lang="en-US">
                <a:cs typeface="Calibri"/>
              </a:rPr>
              <a:t>Patient-guide care promoted Mr. Jones's self-efficacy in his care and increased his ability to self-advocate and implement learned strategies for self-care while healing.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B771735-C45E-4101-AB11-85F704ED4187}" type="slidenum">
              <a:rPr lang="en-US" smtClean="0"/>
              <a:t>44</a:t>
            </a:fld>
            <a:endParaRPr lang="en-US"/>
          </a:p>
        </p:txBody>
      </p:sp>
    </p:spTree>
    <p:extLst>
      <p:ext uri="{BB962C8B-B14F-4D97-AF65-F5344CB8AC3E}">
        <p14:creationId xmlns:p14="http://schemas.microsoft.com/office/powerpoint/2010/main" val="2526833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of us </a:t>
            </a:r>
          </a:p>
        </p:txBody>
      </p:sp>
      <p:sp>
        <p:nvSpPr>
          <p:cNvPr id="4" name="Slide Number Placeholder 3"/>
          <p:cNvSpPr>
            <a:spLocks noGrp="1"/>
          </p:cNvSpPr>
          <p:nvPr>
            <p:ph type="sldNum" sz="quarter" idx="5"/>
          </p:nvPr>
        </p:nvSpPr>
        <p:spPr/>
        <p:txBody>
          <a:bodyPr/>
          <a:lstStyle/>
          <a:p>
            <a:fld id="{DB771735-C45E-4101-AB11-85F704ED4187}" type="slidenum">
              <a:rPr lang="en-US" smtClean="0"/>
              <a:t>46</a:t>
            </a:fld>
            <a:endParaRPr lang="en-US"/>
          </a:p>
        </p:txBody>
      </p:sp>
    </p:spTree>
    <p:extLst>
      <p:ext uri="{BB962C8B-B14F-4D97-AF65-F5344CB8AC3E}">
        <p14:creationId xmlns:p14="http://schemas.microsoft.com/office/powerpoint/2010/main" val="41597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 </a:t>
            </a:r>
          </a:p>
        </p:txBody>
      </p:sp>
      <p:sp>
        <p:nvSpPr>
          <p:cNvPr id="4" name="Slide Number Placeholder 3"/>
          <p:cNvSpPr>
            <a:spLocks noGrp="1"/>
          </p:cNvSpPr>
          <p:nvPr>
            <p:ph type="sldNum" sz="quarter" idx="5"/>
          </p:nvPr>
        </p:nvSpPr>
        <p:spPr/>
        <p:txBody>
          <a:bodyPr/>
          <a:lstStyle/>
          <a:p>
            <a:fld id="{DB771735-C45E-4101-AB11-85F704ED4187}" type="slidenum">
              <a:rPr lang="en-US" smtClean="0"/>
              <a:t>5</a:t>
            </a:fld>
            <a:endParaRPr lang="en-US"/>
          </a:p>
        </p:txBody>
      </p:sp>
    </p:spTree>
    <p:extLst>
      <p:ext uri="{BB962C8B-B14F-4D97-AF65-F5344CB8AC3E}">
        <p14:creationId xmlns:p14="http://schemas.microsoft.com/office/powerpoint/2010/main" val="280302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OTs and PTs use the International Classification of Functioning, Disability, and Health or the ICF model to conceptualize and analyze the dynamic interaction of components that makeup disability and functioning. This model was created in 2002 by the WHO to provide a scientific basis for health status and conditions for interdisciplinary use from healthcare to research to education to policy. Its creation is a global effort to further understand and define functioning and disability by providing a common language about health and health related issues, a scientific bases for studying and understanding disability and function, a way to compare data about function and disability across the world, and to create a systematic coding scheme for health information systems.  The ICF model applies to everyone regardless of health condition and does not treat disability as a separate category, places all diseases on the same level, attempts to use a neutral language to describe disability, and recognizes the role the environment can play within disability or function.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6</a:t>
            </a:fld>
            <a:endParaRPr lang="en-US"/>
          </a:p>
        </p:txBody>
      </p:sp>
    </p:spTree>
    <p:extLst>
      <p:ext uri="{BB962C8B-B14F-4D97-AF65-F5344CB8AC3E}">
        <p14:creationId xmlns:p14="http://schemas.microsoft.com/office/powerpoint/2010/main" val="136997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ICF classifies disability and function  as umbrella terms used to describe the interactions amongst the components of the ICF model which include personal factors, personal factors, body structures and functions, activities, and participation.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u="sng" dirty="0">
                <a:effectLst/>
                <a:latin typeface="Calibri" panose="020F0502020204030204" pitchFamily="34" charset="0"/>
                <a:ea typeface="Calibri" panose="020F0502020204030204" pitchFamily="34" charset="0"/>
                <a:cs typeface="Calibri" panose="020F0502020204030204" pitchFamily="34" charset="0"/>
              </a:rPr>
              <a:t>Functioning</a:t>
            </a:r>
            <a:r>
              <a:rPr lang="en-US" sz="1800" dirty="0">
                <a:effectLst/>
                <a:latin typeface="Calibri" panose="020F0502020204030204" pitchFamily="34" charset="0"/>
                <a:ea typeface="Calibri" panose="020F0502020204030204" pitchFamily="34" charset="0"/>
                <a:cs typeface="Calibri" panose="020F0502020204030204" pitchFamily="34" charset="0"/>
              </a:rPr>
              <a:t>- denotes a neutral or positive interaction between all the components of the ICF model and the health condition. Body structures includes things like muscles, tendons, ligaments, </a:t>
            </a:r>
            <a:r>
              <a:rPr lang="en-US" sz="1800" dirty="0" err="1">
                <a:effectLst/>
                <a:latin typeface="Calibri" panose="020F0502020204030204" pitchFamily="34" charset="0"/>
                <a:ea typeface="Calibri" panose="020F0502020204030204" pitchFamily="34" charset="0"/>
                <a:cs typeface="Calibri" panose="020F0502020204030204" pitchFamily="34" charset="0"/>
              </a:rPr>
              <a:t>etc</a:t>
            </a:r>
            <a:r>
              <a:rPr lang="en-US" sz="1800" dirty="0">
                <a:effectLst/>
                <a:latin typeface="Calibri" panose="020F0502020204030204" pitchFamily="34" charset="0"/>
                <a:ea typeface="Calibri" panose="020F0502020204030204" pitchFamily="34" charset="0"/>
                <a:cs typeface="Calibri" panose="020F0502020204030204" pitchFamily="34" charset="0"/>
              </a:rPr>
              <a:t> and there resulting body function which is for voluntary movement of body. It is important to understand activity vs. participation. Activity is the execution of a task for example walking but participation is involvement in a life situation like weekly neighborhood walks with friends.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u="sng" dirty="0">
                <a:effectLst/>
                <a:latin typeface="Calibri" panose="020F0502020204030204" pitchFamily="34" charset="0"/>
                <a:ea typeface="Calibri" panose="020F0502020204030204" pitchFamily="34" charset="0"/>
                <a:cs typeface="Calibri" panose="020F0502020204030204" pitchFamily="34" charset="0"/>
              </a:rPr>
              <a:t>Disability</a:t>
            </a:r>
            <a:r>
              <a:rPr lang="en-US" sz="1800" dirty="0">
                <a:effectLst/>
                <a:latin typeface="Calibri" panose="020F0502020204030204" pitchFamily="34" charset="0"/>
                <a:ea typeface="Calibri" panose="020F0502020204030204" pitchFamily="34" charset="0"/>
                <a:cs typeface="Calibri" panose="020F0502020204030204" pitchFamily="34" charset="0"/>
              </a:rPr>
              <a:t>-  denotes a negative interaction between the health condition and the other components of the ICF. Problems in structure and function are described as impairments like a muscle strain or a ligament sprain, causing difficulty in activity like walking which we would define as limitations and resulting in ultimately inability to participate in life activities which we would call a restriction like walking to a friend’s house.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personal and environmental components of the ICF also play a significant role in a person’s disability and function within the ICF model. Environment factors can either be facilitators or barriers and include the physical, social, and attitudinal environment in which people conduct their lives. Examples include number of steps into house, number of floors to house, or access to transportation just to name a few. Personal factors on the other hand are factors intrinsic to person such as race, age, gender, coping style. These are not specifically coded in ICF at this point, but they can have a significant effect on a person’s health status.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ICF has been validated for use in clinical setting is currently being utilized as a clinical tool to predict the length of stay and treatment cost for each patient.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771735-C45E-4101-AB11-85F704ED4187}" type="slidenum">
              <a:rPr lang="en-US" smtClean="0"/>
              <a:t>7</a:t>
            </a:fld>
            <a:endParaRPr lang="en-US"/>
          </a:p>
        </p:txBody>
      </p:sp>
    </p:spTree>
    <p:extLst>
      <p:ext uri="{BB962C8B-B14F-4D97-AF65-F5344CB8AC3E}">
        <p14:creationId xmlns:p14="http://schemas.microsoft.com/office/powerpoint/2010/main" val="399318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patient that I want you to think about as we present. Try to consider about what might be important to focus on or consider about his function.  </a:t>
            </a:r>
          </a:p>
        </p:txBody>
      </p:sp>
      <p:sp>
        <p:nvSpPr>
          <p:cNvPr id="4" name="Slide Number Placeholder 3"/>
          <p:cNvSpPr>
            <a:spLocks noGrp="1"/>
          </p:cNvSpPr>
          <p:nvPr>
            <p:ph type="sldNum" sz="quarter" idx="5"/>
          </p:nvPr>
        </p:nvSpPr>
        <p:spPr/>
        <p:txBody>
          <a:bodyPr/>
          <a:lstStyle/>
          <a:p>
            <a:fld id="{DB771735-C45E-4101-AB11-85F704ED4187}" type="slidenum">
              <a:rPr lang="en-US" smtClean="0"/>
              <a:t>8</a:t>
            </a:fld>
            <a:endParaRPr lang="en-US"/>
          </a:p>
        </p:txBody>
      </p:sp>
    </p:spTree>
    <p:extLst>
      <p:ext uri="{BB962C8B-B14F-4D97-AF65-F5344CB8AC3E}">
        <p14:creationId xmlns:p14="http://schemas.microsoft.com/office/powerpoint/2010/main" val="150657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consider his case within the context of the ICF </a:t>
            </a:r>
          </a:p>
        </p:txBody>
      </p:sp>
      <p:sp>
        <p:nvSpPr>
          <p:cNvPr id="4" name="Slide Number Placeholder 3"/>
          <p:cNvSpPr>
            <a:spLocks noGrp="1"/>
          </p:cNvSpPr>
          <p:nvPr>
            <p:ph type="sldNum" sz="quarter" idx="5"/>
          </p:nvPr>
        </p:nvSpPr>
        <p:spPr/>
        <p:txBody>
          <a:bodyPr/>
          <a:lstStyle/>
          <a:p>
            <a:fld id="{DB771735-C45E-4101-AB11-85F704ED4187}" type="slidenum">
              <a:rPr lang="en-US" smtClean="0"/>
              <a:t>9</a:t>
            </a:fld>
            <a:endParaRPr lang="en-US"/>
          </a:p>
        </p:txBody>
      </p:sp>
    </p:spTree>
    <p:extLst>
      <p:ext uri="{BB962C8B-B14F-4D97-AF65-F5344CB8AC3E}">
        <p14:creationId xmlns:p14="http://schemas.microsoft.com/office/powerpoint/2010/main" val="391917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43222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143490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38468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3695099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0818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138475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211844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51500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179200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47ED4-5364-49A8-885F-B84731B0883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147374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D47ED4-5364-49A8-885F-B84731B0883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55805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47ED4-5364-49A8-885F-B84731B0883A}"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31557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0D47ED4-5364-49A8-885F-B84731B0883A}"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275936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47ED4-5364-49A8-885F-B84731B0883A}"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18591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D47ED4-5364-49A8-885F-B84731B0883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312501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47ED4-5364-49A8-885F-B84731B0883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257C0-E952-4A23-9683-68ECD54339D7}" type="slidenum">
              <a:rPr lang="en-US" smtClean="0"/>
              <a:t>‹#›</a:t>
            </a:fld>
            <a:endParaRPr lang="en-US"/>
          </a:p>
        </p:txBody>
      </p:sp>
    </p:spTree>
    <p:extLst>
      <p:ext uri="{BB962C8B-B14F-4D97-AF65-F5344CB8AC3E}">
        <p14:creationId xmlns:p14="http://schemas.microsoft.com/office/powerpoint/2010/main" val="184908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D47ED4-5364-49A8-885F-B84731B0883A}" type="datetimeFigureOut">
              <a:rPr lang="en-US" smtClean="0"/>
              <a:t>12/1/2021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8257C0-E952-4A23-9683-68ECD54339D7}" type="slidenum">
              <a:rPr lang="en-US" smtClean="0"/>
              <a:t>‹#›</a:t>
            </a:fld>
            <a:endParaRPr lang="en-US"/>
          </a:p>
        </p:txBody>
      </p:sp>
    </p:spTree>
    <p:extLst>
      <p:ext uri="{BB962C8B-B14F-4D97-AF65-F5344CB8AC3E}">
        <p14:creationId xmlns:p14="http://schemas.microsoft.com/office/powerpoint/2010/main" val="20703040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PowerPoint_Presentation.pptx"/></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hyperlink" Target="https://doi.org/10.1097/ccm.0000000000003299" TargetMode="External"/><Relationship Id="rId3" Type="http://schemas.openxmlformats.org/officeDocument/2006/relationships/hyperlink" Target="https://www.cdc.gov/steadi/pdf/STEADI-Assessment-30Sec-508.pdf" TargetMode="External"/><Relationship Id="rId7" Type="http://schemas.openxmlformats.org/officeDocument/2006/relationships/hyperlink" Target="https://www.cdc.gov/ncbddd/disabilityandhealth/disability.html#:~:text=According%20to%20the%20World%20Health%20Organization%2C%20disability%20has" TargetMode="External"/><Relationship Id="rId2" Type="http://schemas.openxmlformats.org/officeDocument/2006/relationships/hyperlink" Target="https://doi.org/10.5014/ajot.2020.74s2001" TargetMode="External"/><Relationship Id="rId1" Type="http://schemas.openxmlformats.org/officeDocument/2006/relationships/slideLayout" Target="../slideLayouts/slideLayout2.xml"/><Relationship Id="rId6" Type="http://schemas.openxmlformats.org/officeDocument/2006/relationships/hyperlink" Target="https://doi.org/10.1016/j.jamcollsurg.2019.02.052" TargetMode="External"/><Relationship Id="rId5" Type="http://schemas.openxmlformats.org/officeDocument/2006/relationships/hyperlink" Target="https://doi.org/10.1377/hlthaff.27.3.759" TargetMode="External"/><Relationship Id="rId4" Type="http://schemas.openxmlformats.org/officeDocument/2006/relationships/hyperlink" Target="https://doi.org/10.2522/ptj.20090158" TargetMode="External"/><Relationship Id="rId9" Type="http://schemas.openxmlformats.org/officeDocument/2006/relationships/comments" Target="../comments/comment2.xml"/></Relationships>
</file>

<file path=ppt/slides/_rels/slide48.xml.rels><?xml version="1.0" encoding="UTF-8" standalone="yes"?>
<Relationships xmlns="http://schemas.openxmlformats.org/package/2006/relationships"><Relationship Id="rId8" Type="http://schemas.openxmlformats.org/officeDocument/2006/relationships/hyperlink" Target="http://www.urmc.rochester.edu/" TargetMode="External"/><Relationship Id="rId3" Type="http://schemas.openxmlformats.org/officeDocument/2006/relationships/hyperlink" Target="https://doi.org/10.1111/jgs.12622" TargetMode="External"/><Relationship Id="rId7" Type="http://schemas.openxmlformats.org/officeDocument/2006/relationships/hyperlink" Target="https://doi.org/10.1097/sla.0000000000001367" TargetMode="External"/><Relationship Id="rId2" Type="http://schemas.openxmlformats.org/officeDocument/2006/relationships/hyperlink" Target="https://www.safety.duke.edu/ergonomics/sphm/bmat-bedside-mobility-assessment-tool" TargetMode="External"/><Relationship Id="rId1" Type="http://schemas.openxmlformats.org/officeDocument/2006/relationships/slideLayout" Target="../slideLayouts/slideLayout2.xml"/><Relationship Id="rId6" Type="http://schemas.openxmlformats.org/officeDocument/2006/relationships/hyperlink" Target="https://doi.org/10.1093/geront/gnu014" TargetMode="External"/><Relationship Id="rId11" Type="http://schemas.openxmlformats.org/officeDocument/2006/relationships/hyperlink" Target="http://www.ihi.org/Engage/Initiatives/Age-Friendly-Health-Systems/Documents/IHIAgeFriendlyHealthSystems_GuidetoUsing4MsCare.pdf" TargetMode="External"/><Relationship Id="rId5" Type="http://schemas.openxmlformats.org/officeDocument/2006/relationships/hyperlink" Target="https://pubmed.ncbi.nlm.nih.gov/16121472/#:~:text=Deconditioning%20is%20a%20complex%20process%20of%20physiological%20change" TargetMode="External"/><Relationship Id="rId10" Type="http://schemas.openxmlformats.org/officeDocument/2006/relationships/hyperlink" Target="http://www.ihi.org/resources/Pages/Tools/SBARToolkit.aspx" TargetMode="External"/><Relationship Id="rId4" Type="http://schemas.openxmlformats.org/officeDocument/2006/relationships/hyperlink" Target="http://www.icudelirium.org/docs/CAM_ICU_training.pdf" TargetMode="External"/><Relationship Id="rId9" Type="http://schemas.openxmlformats.org/officeDocument/2006/relationships/hyperlink" Target="https://www.urmc.rochester.edu/physical-medicine-rehabilitation/physical-therapy/inpatient-therapy-services.aspx"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uclahealth.org/nursing/workfiles/ContinuingEducation2015/TeachBack/UmoveBMAT-TrainingPresentation.pdf" TargetMode="External"/><Relationship Id="rId3" Type="http://schemas.openxmlformats.org/officeDocument/2006/relationships/hyperlink" Target="https://doi.org/10.1186/1471-2318-14-114" TargetMode="External"/><Relationship Id="rId7" Type="http://schemas.openxmlformats.org/officeDocument/2006/relationships/hyperlink" Target="https://doi.org/10.3390/geriatrics3030059" TargetMode="External"/><Relationship Id="rId2" Type="http://schemas.openxmlformats.org/officeDocument/2006/relationships/hyperlink" Target="https://doi.org/10.1016/j.jamcollsurg.2006.07.012" TargetMode="External"/><Relationship Id="rId1" Type="http://schemas.openxmlformats.org/officeDocument/2006/relationships/slideLayout" Target="../slideLayouts/slideLayout2.xml"/><Relationship Id="rId6" Type="http://schemas.openxmlformats.org/officeDocument/2006/relationships/hyperlink" Target="https://geriatricspt.org/special-interest-groups/balance-falls/Outcome-Measure-Toolkit/Outcome%20Measures%20Toolkit%202020.pdf" TargetMode="External"/><Relationship Id="rId11" Type="http://schemas.openxmlformats.org/officeDocument/2006/relationships/hyperlink" Target="https://doi.org/10.1177/2333721418808146" TargetMode="External"/><Relationship Id="rId5" Type="http://schemas.openxmlformats.org/officeDocument/2006/relationships/hyperlink" Target="https://doi.org/10.1177/1062860613510965" TargetMode="External"/><Relationship Id="rId10" Type="http://schemas.openxmlformats.org/officeDocument/2006/relationships/hyperlink" Target="http://www.icudelirium.org/docs/CAM_ICU_training.pdf" TargetMode="External"/><Relationship Id="rId4" Type="http://schemas.openxmlformats.org/officeDocument/2006/relationships/hyperlink" Target="https://doi.org/10.7861/clinmedicine.17-4-360" TargetMode="External"/><Relationship Id="rId9" Type="http://schemas.openxmlformats.org/officeDocument/2006/relationships/hyperlink" Target="https://doi.org/10.1164/rccm.200904-0537o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researchgate.net/figure/ICF-model-as-applied-to-elderly-and-aging-MWC-users-ICF-indicates-International-Classifi_fig1_271726655" TargetMode="External"/><Relationship Id="rId2" Type="http://schemas.openxmlformats.org/officeDocument/2006/relationships/hyperlink" Target="https://www.coreimpodcast.com/2020/06/10/snf-sar-nh-alf-and-more-discharge-options-interprofessional-education-series/#:~:text=SAR%20%28subacute%20rehab%29%20and%20SNF%20%28skilled%20nursing%20facility%29" TargetMode="External"/><Relationship Id="rId1" Type="http://schemas.openxmlformats.org/officeDocument/2006/relationships/slideLayout" Target="../slideLayouts/slideLayout2.xml"/><Relationship Id="rId6" Type="http://schemas.openxmlformats.org/officeDocument/2006/relationships/hyperlink" Target="https://doi.org/10.1016/j.gaitpost.2014.09.006" TargetMode="External"/><Relationship Id="rId5" Type="http://schemas.openxmlformats.org/officeDocument/2006/relationships/hyperlink" Target="https://doi.org/10.1093/ageing/afi196" TargetMode="External"/><Relationship Id="rId4" Type="http://schemas.openxmlformats.org/officeDocument/2006/relationships/hyperlink" Target="https://www.who.int/classifications/icf/icfbeginnersguid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6451-EE0C-43EB-9FB0-70E7417E73D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789B1CE-1605-43D7-BD21-642B7F208454}"/>
              </a:ext>
            </a:extLst>
          </p:cNvPr>
          <p:cNvSpPr>
            <a:spLocks noGrp="1"/>
          </p:cNvSpPr>
          <p:nvPr>
            <p:ph type="subTitle" idx="1"/>
          </p:nvPr>
        </p:nvSpPr>
        <p:spPr/>
        <p:txBody>
          <a:bodyPr/>
          <a:lstStyle/>
          <a:p>
            <a:endParaRPr lang="en-US"/>
          </a:p>
        </p:txBody>
      </p:sp>
      <p:graphicFrame>
        <p:nvGraphicFramePr>
          <p:cNvPr id="4" name="Object 3">
            <a:hlinkClick r:id="" action="ppaction://ole?verb=0"/>
            <a:extLst>
              <a:ext uri="{FF2B5EF4-FFF2-40B4-BE49-F238E27FC236}">
                <a16:creationId xmlns:a16="http://schemas.microsoft.com/office/drawing/2014/main" id="{2C059DA6-3496-46B8-B78B-3F9D69A18F27}"/>
              </a:ext>
            </a:extLst>
          </p:cNvPr>
          <p:cNvGraphicFramePr>
            <a:graphicFrameLocks noChangeAspect="1"/>
          </p:cNvGraphicFramePr>
          <p:nvPr>
            <p:extLst>
              <p:ext uri="{D42A27DB-BD31-4B8C-83A1-F6EECF244321}">
                <p14:modId xmlns:p14="http://schemas.microsoft.com/office/powerpoint/2010/main" val="525232910"/>
              </p:ext>
            </p:extLst>
          </p:nvPr>
        </p:nvGraphicFramePr>
        <p:xfrm>
          <a:off x="493713" y="277813"/>
          <a:ext cx="11202987" cy="6318250"/>
        </p:xfrm>
        <a:graphic>
          <a:graphicData uri="http://schemas.openxmlformats.org/presentationml/2006/ole">
            <mc:AlternateContent xmlns:mc="http://schemas.openxmlformats.org/markup-compatibility/2006">
              <mc:Choice xmlns:v="urn:schemas-microsoft-com:vml" Requires="v">
                <p:oleObj spid="_x0000_s19488" name="Presentation" r:id="rId4" imgW="5021690" imgH="2824225" progId="PowerPoint.Show.12">
                  <p:embed/>
                </p:oleObj>
              </mc:Choice>
              <mc:Fallback>
                <p:oleObj name="Presentation" r:id="rId4" imgW="5021690" imgH="2824225" progId="PowerPoint.Show.12">
                  <p:embed/>
                  <p:pic>
                    <p:nvPicPr>
                      <p:cNvPr id="4" name="Object 3">
                        <a:hlinkClick r:id="" action="ppaction://ole?verb=0"/>
                        <a:extLst>
                          <a:ext uri="{FF2B5EF4-FFF2-40B4-BE49-F238E27FC236}">
                            <a16:creationId xmlns:a16="http://schemas.microsoft.com/office/drawing/2014/main" id="{2C059DA6-3496-46B8-B78B-3F9D69A18F27}"/>
                          </a:ext>
                        </a:extLst>
                      </p:cNvPr>
                      <p:cNvPicPr/>
                      <p:nvPr/>
                    </p:nvPicPr>
                    <p:blipFill>
                      <a:blip r:embed="rId5"/>
                      <a:stretch>
                        <a:fillRect/>
                      </a:stretch>
                    </p:blipFill>
                    <p:spPr>
                      <a:xfrm>
                        <a:off x="493713" y="277813"/>
                        <a:ext cx="11202987" cy="6318250"/>
                      </a:xfrm>
                      <a:prstGeom prst="rect">
                        <a:avLst/>
                      </a:prstGeom>
                    </p:spPr>
                  </p:pic>
                </p:oleObj>
              </mc:Fallback>
            </mc:AlternateContent>
          </a:graphicData>
        </a:graphic>
      </p:graphicFrame>
    </p:spTree>
    <p:extLst>
      <p:ext uri="{BB962C8B-B14F-4D97-AF65-F5344CB8AC3E}">
        <p14:creationId xmlns:p14="http://schemas.microsoft.com/office/powerpoint/2010/main" val="213260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492D-0C22-4EC2-9F75-7BEE5013E6A7}"/>
              </a:ext>
            </a:extLst>
          </p:cNvPr>
          <p:cNvSpPr>
            <a:spLocks noGrp="1"/>
          </p:cNvSpPr>
          <p:nvPr>
            <p:ph type="title"/>
          </p:nvPr>
        </p:nvSpPr>
        <p:spPr>
          <a:xfrm>
            <a:off x="677334" y="609600"/>
            <a:ext cx="9347294" cy="1320800"/>
          </a:xfrm>
        </p:spPr>
        <p:txBody>
          <a:bodyPr>
            <a:normAutofit/>
          </a:bodyPr>
          <a:lstStyle/>
          <a:p>
            <a:r>
              <a:rPr lang="en-US">
                <a:cs typeface="Calibri Light"/>
              </a:rPr>
              <a:t>Why Function Matters in the Hospital</a:t>
            </a:r>
            <a:endParaRPr lang="en-US"/>
          </a:p>
        </p:txBody>
      </p:sp>
      <p:sp>
        <p:nvSpPr>
          <p:cNvPr id="3" name="Content Placeholder 2">
            <a:extLst>
              <a:ext uri="{FF2B5EF4-FFF2-40B4-BE49-F238E27FC236}">
                <a16:creationId xmlns:a16="http://schemas.microsoft.com/office/drawing/2014/main" id="{F9410143-E059-4293-86AD-283523CE1568}"/>
              </a:ext>
            </a:extLst>
          </p:cNvPr>
          <p:cNvSpPr>
            <a:spLocks noGrp="1"/>
          </p:cNvSpPr>
          <p:nvPr>
            <p:ph idx="1"/>
          </p:nvPr>
        </p:nvSpPr>
        <p:spPr>
          <a:xfrm>
            <a:off x="677334" y="1751157"/>
            <a:ext cx="8596668" cy="832773"/>
          </a:xfrm>
        </p:spPr>
        <p:txBody>
          <a:bodyPr vert="horz" lIns="91440" tIns="45720" rIns="91440" bIns="45720" rtlCol="0" anchor="t">
            <a:normAutofit/>
          </a:bodyPr>
          <a:lstStyle/>
          <a:p>
            <a:r>
              <a:rPr lang="en-US" sz="2400">
                <a:cs typeface="Calibri"/>
              </a:rPr>
              <a:t>Part of Healthcare Quality Initiatives</a:t>
            </a:r>
          </a:p>
          <a:p>
            <a:endParaRPr lang="en-US">
              <a:cs typeface="Calibri"/>
            </a:endParaRPr>
          </a:p>
          <a:p>
            <a:endParaRPr lang="en-US">
              <a:cs typeface="Calibri"/>
            </a:endParaRPr>
          </a:p>
        </p:txBody>
      </p:sp>
      <p:pic>
        <p:nvPicPr>
          <p:cNvPr id="4" name="Picture 4">
            <a:extLst>
              <a:ext uri="{FF2B5EF4-FFF2-40B4-BE49-F238E27FC236}">
                <a16:creationId xmlns:a16="http://schemas.microsoft.com/office/drawing/2014/main" id="{EE7DFD9D-AD94-4A03-A0FD-DBC45A702626}"/>
              </a:ext>
            </a:extLst>
          </p:cNvPr>
          <p:cNvPicPr>
            <a:picLocks noChangeAspect="1"/>
          </p:cNvPicPr>
          <p:nvPr/>
        </p:nvPicPr>
        <p:blipFill>
          <a:blip r:embed="rId3"/>
          <a:stretch>
            <a:fillRect/>
          </a:stretch>
        </p:blipFill>
        <p:spPr>
          <a:xfrm>
            <a:off x="1106905" y="2217937"/>
            <a:ext cx="3866390" cy="4205633"/>
          </a:xfrm>
          <a:prstGeom prst="rect">
            <a:avLst/>
          </a:prstGeom>
        </p:spPr>
      </p:pic>
      <p:pic>
        <p:nvPicPr>
          <p:cNvPr id="5" name="Picture 5" descr="See the source image">
            <a:extLst>
              <a:ext uri="{FF2B5EF4-FFF2-40B4-BE49-F238E27FC236}">
                <a16:creationId xmlns:a16="http://schemas.microsoft.com/office/drawing/2014/main" id="{2FE78900-3671-4667-86C0-880A51D8C6CF}"/>
              </a:ext>
            </a:extLst>
          </p:cNvPr>
          <p:cNvPicPr>
            <a:picLocks noChangeAspect="1"/>
          </p:cNvPicPr>
          <p:nvPr/>
        </p:nvPicPr>
        <p:blipFill>
          <a:blip r:embed="rId4"/>
          <a:stretch>
            <a:fillRect/>
          </a:stretch>
        </p:blipFill>
        <p:spPr>
          <a:xfrm>
            <a:off x="6090248" y="1542925"/>
            <a:ext cx="4741652" cy="4347244"/>
          </a:xfrm>
          <a:prstGeom prst="rect">
            <a:avLst/>
          </a:prstGeom>
        </p:spPr>
      </p:pic>
      <p:sp>
        <p:nvSpPr>
          <p:cNvPr id="7" name="TextBox 6">
            <a:extLst>
              <a:ext uri="{FF2B5EF4-FFF2-40B4-BE49-F238E27FC236}">
                <a16:creationId xmlns:a16="http://schemas.microsoft.com/office/drawing/2014/main" id="{30CB035E-7741-4BC7-AA18-C48904853D7C}"/>
              </a:ext>
            </a:extLst>
          </p:cNvPr>
          <p:cNvSpPr txBox="1"/>
          <p:nvPr/>
        </p:nvSpPr>
        <p:spPr>
          <a:xfrm>
            <a:off x="5139480" y="6491749"/>
            <a:ext cx="72728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(Berwick et al., 2008; Institute for Healthcare Improvement, 2020)</a:t>
            </a:r>
            <a:endParaRPr lang="en-US"/>
          </a:p>
        </p:txBody>
      </p:sp>
    </p:spTree>
    <p:extLst>
      <p:ext uri="{BB962C8B-B14F-4D97-AF65-F5344CB8AC3E}">
        <p14:creationId xmlns:p14="http://schemas.microsoft.com/office/powerpoint/2010/main" val="328226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D4F6-BF86-476A-B93F-FE172E4FD8AB}"/>
              </a:ext>
            </a:extLst>
          </p:cNvPr>
          <p:cNvSpPr>
            <a:spLocks noGrp="1"/>
          </p:cNvSpPr>
          <p:nvPr>
            <p:ph type="title"/>
          </p:nvPr>
        </p:nvSpPr>
        <p:spPr/>
        <p:txBody>
          <a:bodyPr/>
          <a:lstStyle/>
          <a:p>
            <a:r>
              <a:rPr lang="en-US"/>
              <a:t>Why Function Matters in the Hospital?</a:t>
            </a:r>
          </a:p>
        </p:txBody>
      </p:sp>
      <p:sp>
        <p:nvSpPr>
          <p:cNvPr id="3" name="Content Placeholder 2">
            <a:extLst>
              <a:ext uri="{FF2B5EF4-FFF2-40B4-BE49-F238E27FC236}">
                <a16:creationId xmlns:a16="http://schemas.microsoft.com/office/drawing/2014/main" id="{F72FE476-F75E-4D8C-8BD2-FC68CC87C28B}"/>
              </a:ext>
            </a:extLst>
          </p:cNvPr>
          <p:cNvSpPr>
            <a:spLocks noGrp="1"/>
          </p:cNvSpPr>
          <p:nvPr>
            <p:ph sz="half" idx="1"/>
          </p:nvPr>
        </p:nvSpPr>
        <p:spPr>
          <a:xfrm>
            <a:off x="677334" y="1500948"/>
            <a:ext cx="4184035" cy="4540413"/>
          </a:xfrm>
        </p:spPr>
        <p:txBody>
          <a:bodyPr vert="horz" lIns="91440" tIns="45720" rIns="91440" bIns="45720" rtlCol="0" anchor="t">
            <a:normAutofit/>
          </a:bodyPr>
          <a:lstStyle/>
          <a:p>
            <a:pPr marL="0" indent="0">
              <a:buNone/>
            </a:pPr>
            <a:r>
              <a:rPr lang="en-US" sz="2400" b="1">
                <a:cs typeface="Calibri"/>
              </a:rPr>
              <a:t>To Hospitals:</a:t>
            </a:r>
            <a:endParaRPr lang="en-US" sz="2400" b="1"/>
          </a:p>
          <a:p>
            <a:pPr marL="0" indent="0">
              <a:buNone/>
            </a:pPr>
            <a:r>
              <a:rPr lang="en-US" sz="2400">
                <a:ea typeface="+mn-lt"/>
                <a:cs typeface="+mn-lt"/>
              </a:rPr>
              <a:t>Quality outcomes:</a:t>
            </a:r>
          </a:p>
          <a:p>
            <a:r>
              <a:rPr lang="en-US" sz="2400">
                <a:ea typeface="+mn-lt"/>
                <a:cs typeface="+mn-lt"/>
              </a:rPr>
              <a:t>Increased length of stay</a:t>
            </a:r>
          </a:p>
          <a:p>
            <a:r>
              <a:rPr lang="en-US" sz="2400">
                <a:ea typeface="+mn-lt"/>
                <a:cs typeface="+mn-lt"/>
              </a:rPr>
              <a:t>Hospital readmission</a:t>
            </a:r>
          </a:p>
          <a:p>
            <a:r>
              <a:rPr lang="en-US" sz="2400">
                <a:ea typeface="+mn-lt"/>
                <a:cs typeface="+mn-lt"/>
              </a:rPr>
              <a:t>Discharge recommendations</a:t>
            </a:r>
            <a:endParaRPr lang="en-US" sz="2400">
              <a:cs typeface="Calibri"/>
            </a:endParaRPr>
          </a:p>
        </p:txBody>
      </p:sp>
      <p:sp>
        <p:nvSpPr>
          <p:cNvPr id="4" name="Content Placeholder 3">
            <a:extLst>
              <a:ext uri="{FF2B5EF4-FFF2-40B4-BE49-F238E27FC236}">
                <a16:creationId xmlns:a16="http://schemas.microsoft.com/office/drawing/2014/main" id="{AF27DDAE-0AE9-422B-8709-DF63EDB9C703}"/>
              </a:ext>
            </a:extLst>
          </p:cNvPr>
          <p:cNvSpPr>
            <a:spLocks noGrp="1"/>
          </p:cNvSpPr>
          <p:nvPr>
            <p:ph sz="half" idx="2"/>
          </p:nvPr>
        </p:nvSpPr>
        <p:spPr>
          <a:xfrm>
            <a:off x="5567642" y="1364470"/>
            <a:ext cx="4599042" cy="5188682"/>
          </a:xfrm>
        </p:spPr>
        <p:txBody>
          <a:bodyPr vert="horz" lIns="91440" tIns="45720" rIns="91440" bIns="45720" rtlCol="0" anchor="t">
            <a:noAutofit/>
          </a:bodyPr>
          <a:lstStyle/>
          <a:p>
            <a:pPr marL="0" indent="0">
              <a:buNone/>
            </a:pPr>
            <a:r>
              <a:rPr lang="en-US" sz="2400" b="1">
                <a:cs typeface="Calibri"/>
              </a:rPr>
              <a:t>To Patients:</a:t>
            </a:r>
            <a:endParaRPr lang="en-US" sz="2400" b="1"/>
          </a:p>
          <a:p>
            <a:r>
              <a:rPr lang="en-US" sz="2400">
                <a:ea typeface="+mn-lt"/>
                <a:cs typeface="+mn-lt"/>
              </a:rPr>
              <a:t>Independence, Well Being and Freedom</a:t>
            </a:r>
          </a:p>
          <a:p>
            <a:pPr lvl="1" indent="0"/>
            <a:r>
              <a:rPr lang="en-US" sz="2400">
                <a:ea typeface="+mn-lt"/>
                <a:cs typeface="+mn-lt"/>
              </a:rPr>
              <a:t> Self-identity &amp; Self-efficacy</a:t>
            </a:r>
          </a:p>
          <a:p>
            <a:r>
              <a:rPr lang="en-US" sz="2400">
                <a:ea typeface="+mn-lt"/>
                <a:cs typeface="+mn-lt"/>
              </a:rPr>
              <a:t>Pros and Cons to Assisted Mobility</a:t>
            </a:r>
          </a:p>
          <a:p>
            <a:pPr lvl="1" indent="0"/>
            <a:r>
              <a:rPr lang="en-US" sz="2400">
                <a:ea typeface="+mn-lt"/>
                <a:cs typeface="+mn-lt"/>
              </a:rPr>
              <a:t> Alternatives to mobility limitations</a:t>
            </a:r>
          </a:p>
          <a:p>
            <a:r>
              <a:rPr lang="en-US" sz="2400">
                <a:ea typeface="+mn-lt"/>
                <a:cs typeface="+mn-lt"/>
              </a:rPr>
              <a:t>Adaptability</a:t>
            </a:r>
          </a:p>
          <a:p>
            <a:pPr lvl="1"/>
            <a:r>
              <a:rPr lang="en-US" sz="2200">
                <a:ea typeface="+mn-lt"/>
                <a:cs typeface="+mn-lt"/>
              </a:rPr>
              <a:t>Decline is nonlinear</a:t>
            </a:r>
            <a:endParaRPr lang="en-US" sz="2200">
              <a:cs typeface="Calibri"/>
            </a:endParaRPr>
          </a:p>
        </p:txBody>
      </p:sp>
      <p:sp>
        <p:nvSpPr>
          <p:cNvPr id="5" name="TextBox 4">
            <a:extLst>
              <a:ext uri="{FF2B5EF4-FFF2-40B4-BE49-F238E27FC236}">
                <a16:creationId xmlns:a16="http://schemas.microsoft.com/office/drawing/2014/main" id="{8EA2D840-C932-460C-8905-91887702D035}"/>
              </a:ext>
            </a:extLst>
          </p:cNvPr>
          <p:cNvSpPr txBox="1"/>
          <p:nvPr/>
        </p:nvSpPr>
        <p:spPr>
          <a:xfrm>
            <a:off x="-5749" y="6488523"/>
            <a:ext cx="39508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(Creditor, 1993; Goins et al., 2014)</a:t>
            </a:r>
            <a:endParaRPr lang="en-US">
              <a:cs typeface="Calibri"/>
            </a:endParaRPr>
          </a:p>
        </p:txBody>
      </p:sp>
    </p:spTree>
    <p:extLst>
      <p:ext uri="{BB962C8B-B14F-4D97-AF65-F5344CB8AC3E}">
        <p14:creationId xmlns:p14="http://schemas.microsoft.com/office/powerpoint/2010/main" val="273859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377B-21FB-4F66-B47F-A2AB164D611E}"/>
              </a:ext>
            </a:extLst>
          </p:cNvPr>
          <p:cNvSpPr>
            <a:spLocks noGrp="1"/>
          </p:cNvSpPr>
          <p:nvPr>
            <p:ph type="title"/>
          </p:nvPr>
        </p:nvSpPr>
        <p:spPr>
          <a:xfrm>
            <a:off x="677333" y="609600"/>
            <a:ext cx="9525445" cy="846221"/>
          </a:xfrm>
        </p:spPr>
        <p:txBody>
          <a:bodyPr>
            <a:noAutofit/>
          </a:bodyPr>
          <a:lstStyle/>
          <a:p>
            <a:r>
              <a:rPr lang="en-US" sz="4000" dirty="0"/>
              <a:t>Framing the Problem for Functional Decline </a:t>
            </a:r>
          </a:p>
        </p:txBody>
      </p:sp>
      <p:sp>
        <p:nvSpPr>
          <p:cNvPr id="3" name="Content Placeholder 2">
            <a:extLst>
              <a:ext uri="{FF2B5EF4-FFF2-40B4-BE49-F238E27FC236}">
                <a16:creationId xmlns:a16="http://schemas.microsoft.com/office/drawing/2014/main" id="{6EB21DC1-9FFC-42BB-8EB4-E0D85AC8D407}"/>
              </a:ext>
            </a:extLst>
          </p:cNvPr>
          <p:cNvSpPr>
            <a:spLocks noGrp="1"/>
          </p:cNvSpPr>
          <p:nvPr>
            <p:ph idx="1"/>
          </p:nvPr>
        </p:nvSpPr>
        <p:spPr>
          <a:xfrm>
            <a:off x="481914" y="1890584"/>
            <a:ext cx="11224132" cy="4752904"/>
          </a:xfrm>
        </p:spPr>
        <p:txBody>
          <a:bodyPr vert="horz" lIns="91440" tIns="45720" rIns="91440" bIns="45720" rtlCol="0" anchor="t">
            <a:normAutofit fontScale="92500" lnSpcReduction="10000"/>
          </a:bodyPr>
          <a:lstStyle/>
          <a:p>
            <a:r>
              <a:rPr lang="en-US" sz="3300" b="1" dirty="0"/>
              <a:t>Immobility</a:t>
            </a:r>
          </a:p>
          <a:p>
            <a:pPr lvl="1"/>
            <a:r>
              <a:rPr lang="en-US" sz="3300" dirty="0"/>
              <a:t>80% of elder adults only spend 43 min day walking despite being ambulatory upon admission</a:t>
            </a:r>
          </a:p>
          <a:p>
            <a:r>
              <a:rPr lang="en-US" sz="3300" b="1" dirty="0"/>
              <a:t>Falls</a:t>
            </a:r>
            <a:r>
              <a:rPr lang="en-US" sz="3300" dirty="0"/>
              <a:t> </a:t>
            </a:r>
          </a:p>
          <a:p>
            <a:pPr lvl="1"/>
            <a:r>
              <a:rPr lang="en-US" sz="3300" dirty="0"/>
              <a:t>30-50% result in physical injury with  1-3% resulting in fractures ’</a:t>
            </a:r>
          </a:p>
          <a:p>
            <a:r>
              <a:rPr lang="en-US" sz="3300" b="1" dirty="0"/>
              <a:t>Discharge to SNF</a:t>
            </a:r>
          </a:p>
          <a:p>
            <a:pPr lvl="1"/>
            <a:r>
              <a:rPr lang="en-US" sz="3300" dirty="0"/>
              <a:t>3.8% died at initial stay at SNF </a:t>
            </a:r>
          </a:p>
          <a:p>
            <a:pPr lvl="1"/>
            <a:r>
              <a:rPr lang="en-US" sz="3300" dirty="0"/>
              <a:t>28.6% required readmission </a:t>
            </a:r>
          </a:p>
          <a:p>
            <a:pPr lvl="1"/>
            <a:endParaRPr lang="en-US" dirty="0"/>
          </a:p>
          <a:p>
            <a:pPr lvl="1"/>
            <a:endParaRPr lang="en-US" dirty="0"/>
          </a:p>
          <a:p>
            <a:pPr marL="0" indent="0">
              <a:buNone/>
            </a:pPr>
            <a:endParaRPr lang="en-US" dirty="0"/>
          </a:p>
        </p:txBody>
      </p:sp>
      <p:sp>
        <p:nvSpPr>
          <p:cNvPr id="6" name="TextBox 5">
            <a:extLst>
              <a:ext uri="{FF2B5EF4-FFF2-40B4-BE49-F238E27FC236}">
                <a16:creationId xmlns:a16="http://schemas.microsoft.com/office/drawing/2014/main" id="{CBFC443D-EA00-4316-9D0D-D4390120C3C8}"/>
              </a:ext>
            </a:extLst>
          </p:cNvPr>
          <p:cNvSpPr txBox="1"/>
          <p:nvPr/>
        </p:nvSpPr>
        <p:spPr>
          <a:xfrm>
            <a:off x="9507999" y="6454867"/>
            <a:ext cx="2682240" cy="369332"/>
          </a:xfrm>
          <a:prstGeom prst="rect">
            <a:avLst/>
          </a:prstGeom>
          <a:noFill/>
        </p:spPr>
        <p:txBody>
          <a:bodyPr wrap="square" rtlCol="0">
            <a:spAutoFit/>
          </a:bodyPr>
          <a:lstStyle/>
          <a:p>
            <a:r>
              <a:rPr lang="en-US" dirty="0"/>
              <a:t>(</a:t>
            </a:r>
            <a:r>
              <a:rPr lang="en-US" sz="1200" dirty="0" err="1"/>
              <a:t>Hakkarien</a:t>
            </a:r>
            <a:r>
              <a:rPr lang="en-US" sz="1200" dirty="0"/>
              <a:t> et al. 2016)</a:t>
            </a:r>
          </a:p>
        </p:txBody>
      </p:sp>
      <p:sp>
        <p:nvSpPr>
          <p:cNvPr id="7" name="TextBox 6">
            <a:extLst>
              <a:ext uri="{FF2B5EF4-FFF2-40B4-BE49-F238E27FC236}">
                <a16:creationId xmlns:a16="http://schemas.microsoft.com/office/drawing/2014/main" id="{F04BC9F9-ED92-4685-8436-6AECB06CD914}"/>
              </a:ext>
            </a:extLst>
          </p:cNvPr>
          <p:cNvSpPr txBox="1"/>
          <p:nvPr/>
        </p:nvSpPr>
        <p:spPr>
          <a:xfrm>
            <a:off x="8766272" y="6177868"/>
            <a:ext cx="3423967" cy="276999"/>
          </a:xfrm>
          <a:prstGeom prst="rect">
            <a:avLst/>
          </a:prstGeom>
          <a:noFill/>
        </p:spPr>
        <p:txBody>
          <a:bodyPr wrap="square" lIns="91440" tIns="45720" rIns="91440" bIns="45720" rtlCol="0" anchor="t">
            <a:spAutoFit/>
          </a:bodyPr>
          <a:lstStyle/>
          <a:p>
            <a:r>
              <a:rPr lang="en-US" sz="1200"/>
              <a:t>(Gillis &amp; MacDonald, 2005; Smart et al 2018)</a:t>
            </a:r>
          </a:p>
        </p:txBody>
      </p:sp>
      <p:sp>
        <p:nvSpPr>
          <p:cNvPr id="8" name="TextBox 7">
            <a:extLst>
              <a:ext uri="{FF2B5EF4-FFF2-40B4-BE49-F238E27FC236}">
                <a16:creationId xmlns:a16="http://schemas.microsoft.com/office/drawing/2014/main" id="{CC5053F2-58F7-41EB-A10C-AD5938360FCB}"/>
              </a:ext>
            </a:extLst>
          </p:cNvPr>
          <p:cNvSpPr txBox="1"/>
          <p:nvPr/>
        </p:nvSpPr>
        <p:spPr>
          <a:xfrm>
            <a:off x="9408941" y="5819970"/>
            <a:ext cx="2781298" cy="276999"/>
          </a:xfrm>
          <a:prstGeom prst="rect">
            <a:avLst/>
          </a:prstGeom>
          <a:noFill/>
        </p:spPr>
        <p:txBody>
          <a:bodyPr wrap="square" lIns="91440" tIns="45720" rIns="91440" bIns="45720" rtlCol="0" anchor="t">
            <a:spAutoFit/>
          </a:bodyPr>
          <a:lstStyle/>
          <a:p>
            <a:r>
              <a:rPr lang="en-US" sz="1200" dirty="0"/>
              <a:t>(Morris &amp; </a:t>
            </a:r>
            <a:r>
              <a:rPr lang="en-US" sz="1200" dirty="0" err="1"/>
              <a:t>O’Riordan</a:t>
            </a:r>
            <a:r>
              <a:rPr lang="en-US" sz="1200" dirty="0"/>
              <a:t>, 2017)</a:t>
            </a:r>
          </a:p>
        </p:txBody>
      </p:sp>
    </p:spTree>
    <p:extLst>
      <p:ext uri="{BB962C8B-B14F-4D97-AF65-F5344CB8AC3E}">
        <p14:creationId xmlns:p14="http://schemas.microsoft.com/office/powerpoint/2010/main" val="69218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E969B8-ED7C-4E3A-8A88-82D56DF57865}"/>
              </a:ext>
            </a:extLst>
          </p:cNvPr>
          <p:cNvPicPr>
            <a:picLocks noChangeAspect="1"/>
          </p:cNvPicPr>
          <p:nvPr/>
        </p:nvPicPr>
        <p:blipFill>
          <a:blip r:embed="rId3"/>
          <a:stretch>
            <a:fillRect/>
          </a:stretch>
        </p:blipFill>
        <p:spPr>
          <a:xfrm>
            <a:off x="1478280" y="20548"/>
            <a:ext cx="9601200" cy="6835941"/>
          </a:xfrm>
          <a:prstGeom prst="rect">
            <a:avLst/>
          </a:prstGeom>
        </p:spPr>
      </p:pic>
      <p:sp>
        <p:nvSpPr>
          <p:cNvPr id="6" name="TextBox 5">
            <a:extLst>
              <a:ext uri="{FF2B5EF4-FFF2-40B4-BE49-F238E27FC236}">
                <a16:creationId xmlns:a16="http://schemas.microsoft.com/office/drawing/2014/main" id="{434BBFDF-C2F3-41D7-BF3B-C31CF51CD36B}"/>
              </a:ext>
            </a:extLst>
          </p:cNvPr>
          <p:cNvSpPr txBox="1"/>
          <p:nvPr/>
        </p:nvSpPr>
        <p:spPr>
          <a:xfrm>
            <a:off x="10879797" y="6457528"/>
            <a:ext cx="2040112" cy="369332"/>
          </a:xfrm>
          <a:prstGeom prst="rect">
            <a:avLst/>
          </a:prstGeom>
          <a:noFill/>
        </p:spPr>
        <p:txBody>
          <a:bodyPr wrap="square" lIns="91440" tIns="45720" rIns="91440" bIns="45720" rtlCol="0" anchor="t">
            <a:spAutoFit/>
          </a:bodyPr>
          <a:lstStyle/>
          <a:p>
            <a:r>
              <a:rPr lang="en-US" sz="1400"/>
              <a:t>(Creditor 1993)</a:t>
            </a:r>
            <a:r>
              <a:rPr lang="en-US"/>
              <a:t> </a:t>
            </a:r>
          </a:p>
        </p:txBody>
      </p:sp>
    </p:spTree>
    <p:extLst>
      <p:ext uri="{BB962C8B-B14F-4D97-AF65-F5344CB8AC3E}">
        <p14:creationId xmlns:p14="http://schemas.microsoft.com/office/powerpoint/2010/main" val="249032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0CEE-1DD0-4723-A1F9-4E3DE7351B5A}"/>
              </a:ext>
            </a:extLst>
          </p:cNvPr>
          <p:cNvSpPr>
            <a:spLocks noGrp="1"/>
          </p:cNvSpPr>
          <p:nvPr>
            <p:ph type="title"/>
          </p:nvPr>
        </p:nvSpPr>
        <p:spPr>
          <a:xfrm>
            <a:off x="677334" y="609600"/>
            <a:ext cx="1916468" cy="660400"/>
          </a:xfrm>
        </p:spPr>
        <p:txBody>
          <a:bodyPr/>
          <a:lstStyle/>
          <a:p>
            <a:r>
              <a:rPr lang="en-US">
                <a:cs typeface="Calibri Light"/>
              </a:rPr>
              <a:t>Delirium</a:t>
            </a:r>
            <a:endParaRPr lang="en-US"/>
          </a:p>
        </p:txBody>
      </p:sp>
      <p:sp>
        <p:nvSpPr>
          <p:cNvPr id="3" name="Content Placeholder 2">
            <a:extLst>
              <a:ext uri="{FF2B5EF4-FFF2-40B4-BE49-F238E27FC236}">
                <a16:creationId xmlns:a16="http://schemas.microsoft.com/office/drawing/2014/main" id="{AB05F43C-AF4E-4CF6-AD69-A8E9AD9E46D0}"/>
              </a:ext>
            </a:extLst>
          </p:cNvPr>
          <p:cNvSpPr>
            <a:spLocks noGrp="1"/>
          </p:cNvSpPr>
          <p:nvPr>
            <p:ph idx="1"/>
          </p:nvPr>
        </p:nvSpPr>
        <p:spPr>
          <a:xfrm>
            <a:off x="677334" y="1648798"/>
            <a:ext cx="9335921" cy="4392564"/>
          </a:xfrm>
        </p:spPr>
        <p:txBody>
          <a:bodyPr vert="horz" lIns="91440" tIns="45720" rIns="91440" bIns="45720" rtlCol="0" anchor="t">
            <a:normAutofit lnSpcReduction="10000"/>
          </a:bodyPr>
          <a:lstStyle/>
          <a:p>
            <a:pPr marL="0" indent="0">
              <a:buNone/>
            </a:pPr>
            <a:r>
              <a:rPr lang="en-US" sz="3200">
                <a:ea typeface="+mn-lt"/>
                <a:cs typeface="+mn-lt"/>
              </a:rPr>
              <a:t>An acute medical condition characterized by inattention with additional changes in global cognitive function and/or arousal levels.</a:t>
            </a:r>
            <a:endParaRPr lang="en-US" sz="3200"/>
          </a:p>
          <a:p>
            <a:pPr marL="0" indent="0">
              <a:buNone/>
            </a:pPr>
            <a:endParaRPr lang="en-US" sz="2400">
              <a:cs typeface="Calibri"/>
            </a:endParaRPr>
          </a:p>
          <a:p>
            <a:pPr marL="0" indent="0">
              <a:buNone/>
            </a:pPr>
            <a:endParaRPr lang="en-US" sz="2400">
              <a:cs typeface="Calibri"/>
            </a:endParaRPr>
          </a:p>
          <a:p>
            <a:pPr marL="0" indent="0">
              <a:buNone/>
            </a:pPr>
            <a:r>
              <a:rPr lang="en-US" sz="2400">
                <a:cs typeface="Calibri"/>
              </a:rPr>
              <a:t>Three Clinical Presentations:</a:t>
            </a:r>
          </a:p>
          <a:p>
            <a:r>
              <a:rPr lang="en-US" sz="2400">
                <a:cs typeface="Calibri"/>
              </a:rPr>
              <a:t>Hyperactive</a:t>
            </a:r>
          </a:p>
          <a:p>
            <a:r>
              <a:rPr lang="en-US" sz="2400">
                <a:cs typeface="Calibri"/>
              </a:rPr>
              <a:t>Hypoactive</a:t>
            </a:r>
          </a:p>
          <a:p>
            <a:r>
              <a:rPr lang="en-US" sz="2400">
                <a:cs typeface="Calibri"/>
              </a:rPr>
              <a:t>Mixed</a:t>
            </a:r>
          </a:p>
          <a:p>
            <a:endParaRPr lang="en-US">
              <a:cs typeface="Calibri"/>
            </a:endParaRPr>
          </a:p>
        </p:txBody>
      </p:sp>
      <p:sp>
        <p:nvSpPr>
          <p:cNvPr id="4" name="TextBox 3">
            <a:extLst>
              <a:ext uri="{FF2B5EF4-FFF2-40B4-BE49-F238E27FC236}">
                <a16:creationId xmlns:a16="http://schemas.microsoft.com/office/drawing/2014/main" id="{E6446B47-31D4-4D24-89CC-884873806178}"/>
              </a:ext>
            </a:extLst>
          </p:cNvPr>
          <p:cNvSpPr txBox="1"/>
          <p:nvPr/>
        </p:nvSpPr>
        <p:spPr>
          <a:xfrm>
            <a:off x="1511812" y="6593457"/>
            <a:ext cx="108009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(American Psychiatric Association, 2013; Fong, </a:t>
            </a:r>
            <a:r>
              <a:rPr lang="en-US" sz="1400" err="1">
                <a:ea typeface="+mn-lt"/>
                <a:cs typeface="+mn-lt"/>
              </a:rPr>
              <a:t>Tulabaev</a:t>
            </a:r>
            <a:r>
              <a:rPr lang="en-US" sz="1400">
                <a:ea typeface="+mn-lt"/>
                <a:cs typeface="+mn-lt"/>
              </a:rPr>
              <a:t> &amp; Inouye, 2009; Pisani, M.A., Kong, Kasl, Murphy, Araujo, Van Ness, 2009)</a:t>
            </a:r>
          </a:p>
        </p:txBody>
      </p:sp>
      <p:pic>
        <p:nvPicPr>
          <p:cNvPr id="6" name="Picture 6">
            <a:extLst>
              <a:ext uri="{FF2B5EF4-FFF2-40B4-BE49-F238E27FC236}">
                <a16:creationId xmlns:a16="http://schemas.microsoft.com/office/drawing/2014/main" id="{780540EE-EC86-429F-9DE3-179A8BE190C1}"/>
              </a:ext>
            </a:extLst>
          </p:cNvPr>
          <p:cNvPicPr>
            <a:picLocks noChangeAspect="1"/>
          </p:cNvPicPr>
          <p:nvPr/>
        </p:nvPicPr>
        <p:blipFill>
          <a:blip r:embed="rId3"/>
          <a:stretch>
            <a:fillRect/>
          </a:stretch>
        </p:blipFill>
        <p:spPr>
          <a:xfrm>
            <a:off x="6104627" y="3164440"/>
            <a:ext cx="4756029" cy="2671346"/>
          </a:xfrm>
          <a:prstGeom prst="rect">
            <a:avLst/>
          </a:prstGeom>
        </p:spPr>
      </p:pic>
      <p:pic>
        <p:nvPicPr>
          <p:cNvPr id="7" name="Graphic 18" descr="Star with solid fill">
            <a:extLst>
              <a:ext uri="{FF2B5EF4-FFF2-40B4-BE49-F238E27FC236}">
                <a16:creationId xmlns:a16="http://schemas.microsoft.com/office/drawing/2014/main" id="{63DB5EE3-AFF0-465A-AA87-B251B0C2C5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8384" y="3863195"/>
            <a:ext cx="741872" cy="713118"/>
          </a:xfrm>
          <a:prstGeom prst="rect">
            <a:avLst/>
          </a:prstGeom>
        </p:spPr>
      </p:pic>
      <p:pic>
        <p:nvPicPr>
          <p:cNvPr id="8" name="Graphic 2" descr="Star with solid fill">
            <a:extLst>
              <a:ext uri="{FF2B5EF4-FFF2-40B4-BE49-F238E27FC236}">
                <a16:creationId xmlns:a16="http://schemas.microsoft.com/office/drawing/2014/main" id="{6195911B-1F92-4999-9B4A-C0BEAC7B9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1893" y="3877572"/>
            <a:ext cx="741872" cy="713118"/>
          </a:xfrm>
          <a:prstGeom prst="rect">
            <a:avLst/>
          </a:prstGeom>
        </p:spPr>
      </p:pic>
    </p:spTree>
    <p:extLst>
      <p:ext uri="{BB962C8B-B14F-4D97-AF65-F5344CB8AC3E}">
        <p14:creationId xmlns:p14="http://schemas.microsoft.com/office/powerpoint/2010/main" val="620553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BD7D-62F7-4AAD-8A88-01BE9296440E}"/>
              </a:ext>
            </a:extLst>
          </p:cNvPr>
          <p:cNvSpPr>
            <a:spLocks noGrp="1"/>
          </p:cNvSpPr>
          <p:nvPr>
            <p:ph type="title"/>
          </p:nvPr>
        </p:nvSpPr>
        <p:spPr>
          <a:xfrm>
            <a:off x="677334" y="609600"/>
            <a:ext cx="8960608" cy="695278"/>
          </a:xfrm>
        </p:spPr>
        <p:txBody>
          <a:bodyPr/>
          <a:lstStyle/>
          <a:p>
            <a:r>
              <a:rPr lang="en-US"/>
              <a:t>Deconditioning in the Hospitalized Elderly </a:t>
            </a:r>
          </a:p>
        </p:txBody>
      </p:sp>
      <p:sp>
        <p:nvSpPr>
          <p:cNvPr id="3" name="Content Placeholder 2">
            <a:extLst>
              <a:ext uri="{FF2B5EF4-FFF2-40B4-BE49-F238E27FC236}">
                <a16:creationId xmlns:a16="http://schemas.microsoft.com/office/drawing/2014/main" id="{2F68E29E-796D-448A-840D-2A98E1AD8797}"/>
              </a:ext>
            </a:extLst>
          </p:cNvPr>
          <p:cNvSpPr>
            <a:spLocks noGrp="1"/>
          </p:cNvSpPr>
          <p:nvPr>
            <p:ph idx="1"/>
          </p:nvPr>
        </p:nvSpPr>
        <p:spPr>
          <a:xfrm>
            <a:off x="619125" y="1374302"/>
            <a:ext cx="10734675" cy="5200720"/>
          </a:xfrm>
        </p:spPr>
        <p:txBody>
          <a:bodyPr vert="horz" lIns="91440" tIns="45720" rIns="91440" bIns="45720" rtlCol="0" anchor="t">
            <a:normAutofit/>
          </a:bodyPr>
          <a:lstStyle/>
          <a:p>
            <a:endParaRPr lang="en-US" dirty="0"/>
          </a:p>
        </p:txBody>
      </p:sp>
      <p:pic>
        <p:nvPicPr>
          <p:cNvPr id="5" name="Picture 4" descr="Diagram&#10;&#10;Description automatically generated">
            <a:extLst>
              <a:ext uri="{FF2B5EF4-FFF2-40B4-BE49-F238E27FC236}">
                <a16:creationId xmlns:a16="http://schemas.microsoft.com/office/drawing/2014/main" id="{A9CD042E-AF84-48BA-B415-739E02061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605" y="1526033"/>
            <a:ext cx="7045912" cy="5124300"/>
          </a:xfrm>
          <a:prstGeom prst="rect">
            <a:avLst/>
          </a:prstGeom>
        </p:spPr>
      </p:pic>
      <p:sp>
        <p:nvSpPr>
          <p:cNvPr id="6" name="TextBox 5">
            <a:extLst>
              <a:ext uri="{FF2B5EF4-FFF2-40B4-BE49-F238E27FC236}">
                <a16:creationId xmlns:a16="http://schemas.microsoft.com/office/drawing/2014/main" id="{5AA9CD7C-4A3E-494B-8191-83754A5E67A1}"/>
              </a:ext>
            </a:extLst>
          </p:cNvPr>
          <p:cNvSpPr txBox="1"/>
          <p:nvPr/>
        </p:nvSpPr>
        <p:spPr>
          <a:xfrm>
            <a:off x="9155863" y="6407000"/>
            <a:ext cx="3073159" cy="369332"/>
          </a:xfrm>
          <a:prstGeom prst="rect">
            <a:avLst/>
          </a:prstGeom>
          <a:noFill/>
        </p:spPr>
        <p:txBody>
          <a:bodyPr wrap="square" lIns="91440" tIns="45720" rIns="91440" bIns="45720" rtlCol="0" anchor="t">
            <a:spAutoFit/>
          </a:bodyPr>
          <a:lstStyle/>
          <a:p>
            <a:r>
              <a:rPr lang="en-US"/>
              <a:t>(Gillis &amp; MacDonald, 2005)</a:t>
            </a:r>
          </a:p>
        </p:txBody>
      </p:sp>
    </p:spTree>
    <p:extLst>
      <p:ext uri="{BB962C8B-B14F-4D97-AF65-F5344CB8AC3E}">
        <p14:creationId xmlns:p14="http://schemas.microsoft.com/office/powerpoint/2010/main" val="3646457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7D7A-5026-4B85-8CA0-35919CD4CE3A}"/>
              </a:ext>
            </a:extLst>
          </p:cNvPr>
          <p:cNvSpPr>
            <a:spLocks noGrp="1"/>
          </p:cNvSpPr>
          <p:nvPr>
            <p:ph type="title"/>
          </p:nvPr>
        </p:nvSpPr>
        <p:spPr/>
        <p:txBody>
          <a:bodyPr/>
          <a:lstStyle/>
          <a:p>
            <a:r>
              <a:rPr lang="en-US">
                <a:cs typeface="Calibri Light"/>
              </a:rPr>
              <a:t>Process Framework</a:t>
            </a:r>
            <a:endParaRPr lang="en-US"/>
          </a:p>
        </p:txBody>
      </p:sp>
      <p:graphicFrame>
        <p:nvGraphicFramePr>
          <p:cNvPr id="4" name="Diagram 4">
            <a:extLst>
              <a:ext uri="{FF2B5EF4-FFF2-40B4-BE49-F238E27FC236}">
                <a16:creationId xmlns:a16="http://schemas.microsoft.com/office/drawing/2014/main" id="{4A3EB197-9587-45F9-96B9-2A47EC74521E}"/>
              </a:ext>
            </a:extLst>
          </p:cNvPr>
          <p:cNvGraphicFramePr>
            <a:graphicFrameLocks noGrp="1"/>
          </p:cNvGraphicFramePr>
          <p:nvPr>
            <p:ph idx="1"/>
            <p:extLst>
              <p:ext uri="{D42A27DB-BD31-4B8C-83A1-F6EECF244321}">
                <p14:modId xmlns:p14="http://schemas.microsoft.com/office/powerpoint/2010/main" val="4203248079"/>
              </p:ext>
            </p:extLst>
          </p:nvPr>
        </p:nvGraphicFramePr>
        <p:xfrm>
          <a:off x="-1088366" y="546041"/>
          <a:ext cx="14397486" cy="6249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48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422D4-A2C8-4651-A9EC-956C5180766C}"/>
              </a:ext>
            </a:extLst>
          </p:cNvPr>
          <p:cNvSpPr txBox="1"/>
          <p:nvPr/>
        </p:nvSpPr>
        <p:spPr>
          <a:xfrm>
            <a:off x="482180" y="2162863"/>
            <a:ext cx="9718444"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Mr. Jones is a 76-year-old black, male with history of chronic PTSD, diabetes, obesity, CHF, and depression. He recently sustained a fall and broke his R hip, requiring THA, which has shown signs of infection.  </a:t>
            </a:r>
          </a:p>
          <a:p>
            <a:endParaRPr lang="en-US" sz="2000" dirty="0">
              <a:ea typeface="+mn-lt"/>
              <a:cs typeface="+mn-lt"/>
            </a:endParaRPr>
          </a:p>
          <a:p>
            <a:endParaRPr lang="en-US" dirty="0">
              <a:cs typeface="Calibri"/>
            </a:endParaRPr>
          </a:p>
        </p:txBody>
      </p:sp>
      <p:sp>
        <p:nvSpPr>
          <p:cNvPr id="3" name="TextBox 2">
            <a:extLst>
              <a:ext uri="{FF2B5EF4-FFF2-40B4-BE49-F238E27FC236}">
                <a16:creationId xmlns:a16="http://schemas.microsoft.com/office/drawing/2014/main" id="{88670FD0-4A26-4E16-9FD7-9AB7F545CA0F}"/>
              </a:ext>
            </a:extLst>
          </p:cNvPr>
          <p:cNvSpPr txBox="1"/>
          <p:nvPr/>
        </p:nvSpPr>
        <p:spPr>
          <a:xfrm>
            <a:off x="482180" y="625954"/>
            <a:ext cx="45547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Calibri Light"/>
                <a:cs typeface="Calibri Light"/>
              </a:rPr>
              <a:t>Case Study</a:t>
            </a:r>
          </a:p>
        </p:txBody>
      </p:sp>
    </p:spTree>
    <p:extLst>
      <p:ext uri="{BB962C8B-B14F-4D97-AF65-F5344CB8AC3E}">
        <p14:creationId xmlns:p14="http://schemas.microsoft.com/office/powerpoint/2010/main" val="332885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4301-28AA-48A5-B666-F5AD43E94AC2}"/>
              </a:ext>
            </a:extLst>
          </p:cNvPr>
          <p:cNvSpPr>
            <a:spLocks noGrp="1"/>
          </p:cNvSpPr>
          <p:nvPr>
            <p:ph type="title"/>
          </p:nvPr>
        </p:nvSpPr>
        <p:spPr/>
        <p:txBody>
          <a:bodyPr>
            <a:normAutofit/>
          </a:bodyPr>
          <a:lstStyle/>
          <a:p>
            <a:r>
              <a:rPr lang="en-US"/>
              <a:t>Mobility: Bedside Mobility Assessment Tool (BMAT)</a:t>
            </a:r>
          </a:p>
        </p:txBody>
      </p:sp>
      <p:sp>
        <p:nvSpPr>
          <p:cNvPr id="5" name="TextBox 4">
            <a:extLst>
              <a:ext uri="{FF2B5EF4-FFF2-40B4-BE49-F238E27FC236}">
                <a16:creationId xmlns:a16="http://schemas.microsoft.com/office/drawing/2014/main" id="{B4536F45-1F92-46A0-ADEF-F02F13EFB3BA}"/>
              </a:ext>
            </a:extLst>
          </p:cNvPr>
          <p:cNvSpPr txBox="1"/>
          <p:nvPr/>
        </p:nvSpPr>
        <p:spPr>
          <a:xfrm>
            <a:off x="9709079" y="6478438"/>
            <a:ext cx="2495360" cy="369332"/>
          </a:xfrm>
          <a:prstGeom prst="rect">
            <a:avLst/>
          </a:prstGeom>
          <a:noFill/>
        </p:spPr>
        <p:txBody>
          <a:bodyPr wrap="square" lIns="91440" tIns="45720" rIns="91440" bIns="45720" rtlCol="0" anchor="t">
            <a:spAutoFit/>
          </a:bodyPr>
          <a:lstStyle/>
          <a:p>
            <a:r>
              <a:rPr lang="en-US" dirty="0"/>
              <a:t>(</a:t>
            </a:r>
            <a:r>
              <a:rPr lang="en-US" dirty="0" err="1"/>
              <a:t>DukeHealth</a:t>
            </a:r>
            <a:r>
              <a:rPr lang="en-US" dirty="0"/>
              <a:t> 2019) </a:t>
            </a:r>
          </a:p>
        </p:txBody>
      </p:sp>
      <p:sp>
        <p:nvSpPr>
          <p:cNvPr id="7" name="Content Placeholder 6">
            <a:extLst>
              <a:ext uri="{FF2B5EF4-FFF2-40B4-BE49-F238E27FC236}">
                <a16:creationId xmlns:a16="http://schemas.microsoft.com/office/drawing/2014/main" id="{64979209-B695-40B1-8F2C-6A052073A6E0}"/>
              </a:ext>
            </a:extLst>
          </p:cNvPr>
          <p:cNvSpPr>
            <a:spLocks noGrp="1"/>
          </p:cNvSpPr>
          <p:nvPr>
            <p:ph sz="half" idx="2"/>
          </p:nvPr>
        </p:nvSpPr>
        <p:spPr/>
        <p:txBody>
          <a:bodyPr/>
          <a:lstStyle/>
          <a:p>
            <a:endParaRPr lang="en-US"/>
          </a:p>
        </p:txBody>
      </p:sp>
      <p:pic>
        <p:nvPicPr>
          <p:cNvPr id="8" name="Content Placeholder 5">
            <a:extLst>
              <a:ext uri="{FF2B5EF4-FFF2-40B4-BE49-F238E27FC236}">
                <a16:creationId xmlns:a16="http://schemas.microsoft.com/office/drawing/2014/main" id="{0A789819-9B74-4059-82BF-AC2226769746}"/>
              </a:ext>
            </a:extLst>
          </p:cNvPr>
          <p:cNvPicPr>
            <a:picLocks noChangeAspect="1"/>
          </p:cNvPicPr>
          <p:nvPr/>
        </p:nvPicPr>
        <p:blipFill rotWithShape="1">
          <a:blip r:embed="rId3"/>
          <a:srcRect l="20905" t="38588" r="25484" b="5961"/>
          <a:stretch/>
        </p:blipFill>
        <p:spPr>
          <a:xfrm>
            <a:off x="2315178" y="1954463"/>
            <a:ext cx="7561644" cy="4950482"/>
          </a:xfrm>
          <a:prstGeom prst="rect">
            <a:avLst/>
          </a:prstGeom>
        </p:spPr>
      </p:pic>
    </p:spTree>
    <p:extLst>
      <p:ext uri="{BB962C8B-B14F-4D97-AF65-F5344CB8AC3E}">
        <p14:creationId xmlns:p14="http://schemas.microsoft.com/office/powerpoint/2010/main" val="372402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F7A55B-3A86-4E58-B269-71AA18804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198" y="4490331"/>
            <a:ext cx="3589603" cy="2393068"/>
          </a:xfrm>
          <a:prstGeom prst="rect">
            <a:avLst/>
          </a:prstGeom>
        </p:spPr>
      </p:pic>
      <p:pic>
        <p:nvPicPr>
          <p:cNvPr id="5" name="Picture 4" descr="A hand holding a pen&#10;&#10;Description automatically generated with low confidence">
            <a:extLst>
              <a:ext uri="{FF2B5EF4-FFF2-40B4-BE49-F238E27FC236}">
                <a16:creationId xmlns:a16="http://schemas.microsoft.com/office/drawing/2014/main" id="{D46DDA06-EBA9-447C-AAFE-F2AB403BF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403" y="4493140"/>
            <a:ext cx="3583597" cy="2390259"/>
          </a:xfrm>
          <a:prstGeom prst="rect">
            <a:avLst/>
          </a:prstGeom>
        </p:spPr>
      </p:pic>
      <p:sp>
        <p:nvSpPr>
          <p:cNvPr id="2" name="Title 1">
            <a:extLst>
              <a:ext uri="{FF2B5EF4-FFF2-40B4-BE49-F238E27FC236}">
                <a16:creationId xmlns:a16="http://schemas.microsoft.com/office/drawing/2014/main" id="{D33099B2-AB7A-477F-ABF8-94392A1CEF4C}"/>
              </a:ext>
            </a:extLst>
          </p:cNvPr>
          <p:cNvSpPr>
            <a:spLocks noGrp="1"/>
          </p:cNvSpPr>
          <p:nvPr>
            <p:ph type="title"/>
          </p:nvPr>
        </p:nvSpPr>
        <p:spPr/>
        <p:txBody>
          <a:bodyPr/>
          <a:lstStyle/>
          <a:p>
            <a:r>
              <a:rPr lang="en-US"/>
              <a:t>Evaluation: Patient History </a:t>
            </a:r>
          </a:p>
        </p:txBody>
      </p:sp>
      <p:sp>
        <p:nvSpPr>
          <p:cNvPr id="3" name="Content Placeholder 2">
            <a:extLst>
              <a:ext uri="{FF2B5EF4-FFF2-40B4-BE49-F238E27FC236}">
                <a16:creationId xmlns:a16="http://schemas.microsoft.com/office/drawing/2014/main" id="{C39BF7AE-4D7E-435E-8262-D9B9AD49EE6C}"/>
              </a:ext>
            </a:extLst>
          </p:cNvPr>
          <p:cNvSpPr>
            <a:spLocks noGrp="1"/>
          </p:cNvSpPr>
          <p:nvPr>
            <p:ph sz="half" idx="1"/>
          </p:nvPr>
        </p:nvSpPr>
        <p:spPr>
          <a:xfrm>
            <a:off x="328082" y="1172325"/>
            <a:ext cx="4520308" cy="3755276"/>
          </a:xfrm>
        </p:spPr>
        <p:txBody>
          <a:bodyPr vert="horz" lIns="91440" tIns="45720" rIns="91440" bIns="45720" rtlCol="0" anchor="t">
            <a:normAutofit lnSpcReduction="10000"/>
          </a:bodyPr>
          <a:lstStyle/>
          <a:p>
            <a:pPr lvl="1"/>
            <a:r>
              <a:rPr lang="en-US" sz="2400"/>
              <a:t>Chart Review </a:t>
            </a:r>
          </a:p>
          <a:p>
            <a:pPr lvl="2"/>
            <a:r>
              <a:rPr lang="en-US" sz="2000" dirty="0"/>
              <a:t>Medical Condition </a:t>
            </a:r>
          </a:p>
          <a:p>
            <a:pPr lvl="2"/>
            <a:r>
              <a:rPr lang="en-US" sz="2000" dirty="0"/>
              <a:t>H&amp;P Note </a:t>
            </a:r>
          </a:p>
          <a:p>
            <a:pPr lvl="2"/>
            <a:r>
              <a:rPr lang="en-US" sz="2000" dirty="0"/>
              <a:t>Most Recent Medical Note </a:t>
            </a:r>
          </a:p>
          <a:p>
            <a:pPr lvl="2"/>
            <a:r>
              <a:rPr lang="en-US" sz="2000" dirty="0"/>
              <a:t>Previous OT/PT notes </a:t>
            </a:r>
          </a:p>
          <a:p>
            <a:pPr lvl="2"/>
            <a:r>
              <a:rPr lang="en-US" sz="2000" dirty="0"/>
              <a:t>Lab Values </a:t>
            </a:r>
          </a:p>
          <a:p>
            <a:pPr lvl="2"/>
            <a:r>
              <a:rPr lang="en-US" sz="2000" dirty="0"/>
              <a:t>Vitals </a:t>
            </a:r>
          </a:p>
          <a:p>
            <a:pPr lvl="2"/>
            <a:r>
              <a:rPr lang="en-US" sz="2000" dirty="0"/>
              <a:t>Precautions </a:t>
            </a:r>
          </a:p>
          <a:p>
            <a:pPr lvl="2"/>
            <a:endParaRPr lang="en-US" sz="1800" dirty="0"/>
          </a:p>
          <a:p>
            <a:endParaRPr lang="en-US" dirty="0"/>
          </a:p>
        </p:txBody>
      </p:sp>
      <p:sp>
        <p:nvSpPr>
          <p:cNvPr id="4" name="Content Placeholder 3">
            <a:extLst>
              <a:ext uri="{FF2B5EF4-FFF2-40B4-BE49-F238E27FC236}">
                <a16:creationId xmlns:a16="http://schemas.microsoft.com/office/drawing/2014/main" id="{BE575F66-D798-46CD-8F10-0E0085668D83}"/>
              </a:ext>
            </a:extLst>
          </p:cNvPr>
          <p:cNvSpPr>
            <a:spLocks noGrp="1"/>
          </p:cNvSpPr>
          <p:nvPr>
            <p:ph sz="half" idx="2"/>
          </p:nvPr>
        </p:nvSpPr>
        <p:spPr>
          <a:xfrm>
            <a:off x="5799833" y="1270000"/>
            <a:ext cx="5521884" cy="3192551"/>
          </a:xfrm>
        </p:spPr>
        <p:txBody>
          <a:bodyPr>
            <a:normAutofit lnSpcReduction="10000"/>
          </a:bodyPr>
          <a:lstStyle/>
          <a:p>
            <a:pPr lvl="1"/>
            <a:r>
              <a:rPr lang="en-US" sz="2400"/>
              <a:t>Patient Interview/Subjective </a:t>
            </a:r>
          </a:p>
          <a:p>
            <a:pPr lvl="2"/>
            <a:r>
              <a:rPr lang="en-US" sz="2000"/>
              <a:t>Number of Falls in past 6 months  </a:t>
            </a:r>
          </a:p>
          <a:p>
            <a:pPr lvl="2"/>
            <a:r>
              <a:rPr lang="en-US" sz="2000"/>
              <a:t>Home Setup (environmental supports/barriers)</a:t>
            </a:r>
          </a:p>
          <a:p>
            <a:pPr lvl="2"/>
            <a:r>
              <a:rPr lang="en-US" sz="2000"/>
              <a:t>DME &amp; Assistive Equipment </a:t>
            </a:r>
          </a:p>
          <a:p>
            <a:pPr lvl="2"/>
            <a:r>
              <a:rPr lang="en-US" sz="2000"/>
              <a:t>Prior Level of Function</a:t>
            </a:r>
          </a:p>
          <a:p>
            <a:pPr lvl="2"/>
            <a:r>
              <a:rPr lang="en-US" sz="2000"/>
              <a:t>Social Support </a:t>
            </a:r>
          </a:p>
          <a:p>
            <a:pPr lvl="2"/>
            <a:r>
              <a:rPr lang="en-US" sz="2000" i="1"/>
              <a:t>PATIENT GOALS</a:t>
            </a:r>
          </a:p>
          <a:p>
            <a:endParaRPr lang="en-US"/>
          </a:p>
        </p:txBody>
      </p:sp>
      <p:pic>
        <p:nvPicPr>
          <p:cNvPr id="8" name="Picture 7" descr="Device on a finger">
            <a:extLst>
              <a:ext uri="{FF2B5EF4-FFF2-40B4-BE49-F238E27FC236}">
                <a16:creationId xmlns:a16="http://schemas.microsoft.com/office/drawing/2014/main" id="{5A2327B9-E12E-4B33-98A9-CA9F64D85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87950"/>
            <a:ext cx="3589602" cy="2395449"/>
          </a:xfrm>
          <a:prstGeom prst="rect">
            <a:avLst/>
          </a:prstGeom>
        </p:spPr>
      </p:pic>
    </p:spTree>
    <p:extLst>
      <p:ext uri="{BB962C8B-B14F-4D97-AF65-F5344CB8AC3E}">
        <p14:creationId xmlns:p14="http://schemas.microsoft.com/office/powerpoint/2010/main" val="322027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E26E-5BF5-4090-BDF3-92BA86D5F776}"/>
              </a:ext>
            </a:extLst>
          </p:cNvPr>
          <p:cNvSpPr>
            <a:spLocks noGrp="1"/>
          </p:cNvSpPr>
          <p:nvPr>
            <p:ph type="title"/>
          </p:nvPr>
        </p:nvSpPr>
        <p:spPr/>
        <p:txBody>
          <a:bodyPr/>
          <a:lstStyle/>
          <a:p>
            <a:r>
              <a:rPr lang="en-US"/>
              <a:t>Objectives </a:t>
            </a:r>
          </a:p>
        </p:txBody>
      </p:sp>
      <p:sp>
        <p:nvSpPr>
          <p:cNvPr id="3" name="Content Placeholder 2">
            <a:extLst>
              <a:ext uri="{FF2B5EF4-FFF2-40B4-BE49-F238E27FC236}">
                <a16:creationId xmlns:a16="http://schemas.microsoft.com/office/drawing/2014/main" id="{0BC137D7-88E4-4DD8-94BD-64B4EAC5F47D}"/>
              </a:ext>
            </a:extLst>
          </p:cNvPr>
          <p:cNvSpPr>
            <a:spLocks noGrp="1"/>
          </p:cNvSpPr>
          <p:nvPr>
            <p:ph idx="1"/>
          </p:nvPr>
        </p:nvSpPr>
        <p:spPr>
          <a:xfrm>
            <a:off x="462337" y="1713434"/>
            <a:ext cx="10061225" cy="4725111"/>
          </a:xfrm>
        </p:spPr>
        <p:txBody>
          <a:bodyPr vert="horz" lIns="91440" tIns="45720" rIns="91440" bIns="45720" rtlCol="0" anchor="t">
            <a:normAutofit/>
          </a:bodyPr>
          <a:lstStyle/>
          <a:p>
            <a:r>
              <a:rPr lang="en-US" sz="2400" dirty="0"/>
              <a:t>Define function and disability within the context of the ICF model.  </a:t>
            </a:r>
          </a:p>
          <a:p>
            <a:r>
              <a:rPr lang="en-US" sz="2400" dirty="0"/>
              <a:t>Identify complications of hospitalization and resulting impact on function.</a:t>
            </a:r>
          </a:p>
          <a:p>
            <a:r>
              <a:rPr lang="en-US" sz="2400" dirty="0"/>
              <a:t>Discuss benefits of optimizing function in acute care setting. </a:t>
            </a:r>
          </a:p>
          <a:p>
            <a:r>
              <a:rPr lang="en-US" sz="2400" dirty="0"/>
              <a:t>Describe roles and responsibilities of OT and PT in optimizing function of patients in the hospital setting. </a:t>
            </a:r>
            <a:endParaRPr lang="en-US" dirty="0"/>
          </a:p>
          <a:p>
            <a:r>
              <a:rPr lang="en-US" sz="2400" dirty="0"/>
              <a:t>Discuss interprofessional strategies to optimize patient’s function in acute care setting.</a:t>
            </a:r>
          </a:p>
          <a:p>
            <a:r>
              <a:rPr lang="en-US" sz="2400" dirty="0"/>
              <a:t>Apply interprofessional strategies to promote function in a case scenario. </a:t>
            </a:r>
          </a:p>
          <a:p>
            <a:pPr marL="0" indent="0">
              <a:buNone/>
            </a:pPr>
            <a:endParaRPr lang="en-US" dirty="0"/>
          </a:p>
        </p:txBody>
      </p:sp>
    </p:spTree>
    <p:extLst>
      <p:ext uri="{BB962C8B-B14F-4D97-AF65-F5344CB8AC3E}">
        <p14:creationId xmlns:p14="http://schemas.microsoft.com/office/powerpoint/2010/main" val="387554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F1BA-5D6C-488F-B494-5910B48EBA80}"/>
              </a:ext>
            </a:extLst>
          </p:cNvPr>
          <p:cNvSpPr>
            <a:spLocks noGrp="1"/>
          </p:cNvSpPr>
          <p:nvPr>
            <p:ph type="title"/>
          </p:nvPr>
        </p:nvSpPr>
        <p:spPr/>
        <p:txBody>
          <a:bodyPr/>
          <a:lstStyle/>
          <a:p>
            <a:r>
              <a:rPr lang="en-US">
                <a:cs typeface="Calibri Light"/>
              </a:rPr>
              <a:t>Case Study: Mr. Jones</a:t>
            </a:r>
            <a:endParaRPr lang="en-US"/>
          </a:p>
        </p:txBody>
      </p:sp>
      <p:sp>
        <p:nvSpPr>
          <p:cNvPr id="8" name="Content Placeholder 7">
            <a:extLst>
              <a:ext uri="{FF2B5EF4-FFF2-40B4-BE49-F238E27FC236}">
                <a16:creationId xmlns:a16="http://schemas.microsoft.com/office/drawing/2014/main" id="{73FA84FD-73F4-4589-95DC-BC8AD375957E}"/>
              </a:ext>
            </a:extLst>
          </p:cNvPr>
          <p:cNvSpPr>
            <a:spLocks noGrp="1"/>
          </p:cNvSpPr>
          <p:nvPr>
            <p:ph idx="1"/>
          </p:nvPr>
        </p:nvSpPr>
        <p:spPr>
          <a:xfrm>
            <a:off x="677334" y="1311443"/>
            <a:ext cx="10307498" cy="5305926"/>
          </a:xfrm>
        </p:spPr>
        <p:txBody>
          <a:bodyPr vert="horz" lIns="91440" tIns="45720" rIns="91440" bIns="45720" numCol="2" rtlCol="0" anchor="t">
            <a:normAutofit fontScale="85000" lnSpcReduction="20000"/>
          </a:bodyPr>
          <a:lstStyle/>
          <a:p>
            <a:r>
              <a:rPr lang="en-US" sz="2200" b="1" dirty="0">
                <a:ea typeface="+mn-lt"/>
                <a:cs typeface="+mn-lt"/>
              </a:rPr>
              <a:t>History / Environment (person and environment factors)</a:t>
            </a:r>
            <a:endParaRPr lang="en-US" sz="2200" dirty="0">
              <a:ea typeface="+mn-lt"/>
              <a:cs typeface="+mn-lt"/>
            </a:endParaRPr>
          </a:p>
          <a:p>
            <a:pPr lvl="1">
              <a:lnSpc>
                <a:spcPct val="100000"/>
              </a:lnSpc>
            </a:pPr>
            <a:r>
              <a:rPr lang="en-US" sz="2200" dirty="0">
                <a:ea typeface="+mn-lt"/>
                <a:cs typeface="+mn-lt"/>
              </a:rPr>
              <a:t>Electrician, 23 years. Retired 6 years ago. Spends most of day in bed or on couch, inside, watching TV or calling friends.</a:t>
            </a:r>
          </a:p>
          <a:p>
            <a:pPr lvl="1">
              <a:lnSpc>
                <a:spcPct val="100000"/>
              </a:lnSpc>
            </a:pPr>
            <a:r>
              <a:rPr lang="en-US" sz="2200" dirty="0">
                <a:ea typeface="+mn-lt"/>
                <a:cs typeface="+mn-lt"/>
              </a:rPr>
              <a:t>Home distant from social and community supports. </a:t>
            </a:r>
          </a:p>
          <a:p>
            <a:pPr lvl="1">
              <a:lnSpc>
                <a:spcPct val="100000"/>
              </a:lnSpc>
            </a:pPr>
            <a:r>
              <a:rPr lang="en-US" sz="2200" dirty="0">
                <a:ea typeface="+mn-lt"/>
                <a:cs typeface="+mn-lt"/>
              </a:rPr>
              <a:t>1 story home with 4 steps to enter, unilateral handrail. </a:t>
            </a:r>
          </a:p>
          <a:p>
            <a:pPr lvl="1">
              <a:lnSpc>
                <a:spcPct val="100000"/>
              </a:lnSpc>
            </a:pPr>
            <a:r>
              <a:rPr lang="en-US" sz="2200" dirty="0">
                <a:ea typeface="+mn-lt"/>
                <a:cs typeface="+mn-lt"/>
              </a:rPr>
              <a:t>Adult children and friends live at least 20 minutes away. </a:t>
            </a:r>
          </a:p>
          <a:p>
            <a:pPr lvl="1">
              <a:lnSpc>
                <a:spcPct val="100000"/>
              </a:lnSpc>
            </a:pPr>
            <a:r>
              <a:rPr lang="en-US" sz="2200" dirty="0">
                <a:ea typeface="+mn-lt"/>
                <a:cs typeface="+mn-lt"/>
              </a:rPr>
              <a:t>Veteran attends biweekly Veteran meetup.</a:t>
            </a:r>
          </a:p>
          <a:p>
            <a:pPr lvl="1"/>
            <a:r>
              <a:rPr lang="en-US" sz="2200" dirty="0">
                <a:ea typeface="+mn-lt"/>
                <a:cs typeface="+mn-lt"/>
              </a:rPr>
              <a:t>Wife willing and able to complete community-based tasks and to drive him to social engagements. Unable to physically support mobility.</a:t>
            </a:r>
          </a:p>
          <a:p>
            <a:endParaRPr lang="en-US" sz="1700" b="1" dirty="0">
              <a:ea typeface="+mn-lt"/>
              <a:cs typeface="+mn-lt"/>
            </a:endParaRPr>
          </a:p>
          <a:p>
            <a:r>
              <a:rPr lang="en-US" sz="2200" b="1" dirty="0">
                <a:ea typeface="+mn-lt"/>
                <a:cs typeface="+mn-lt"/>
              </a:rPr>
              <a:t>Sensation/Physical Abilities</a:t>
            </a:r>
            <a:endParaRPr lang="en-US" sz="2200" dirty="0">
              <a:ea typeface="+mn-lt"/>
              <a:cs typeface="+mn-lt"/>
            </a:endParaRPr>
          </a:p>
          <a:p>
            <a:pPr lvl="1">
              <a:lnSpc>
                <a:spcPct val="100000"/>
              </a:lnSpc>
            </a:pPr>
            <a:r>
              <a:rPr lang="en-US" sz="2200" dirty="0">
                <a:ea typeface="+mn-lt"/>
                <a:cs typeface="+mn-lt"/>
              </a:rPr>
              <a:t>Bilateral peripheral LE neuropathy. Strength and ROM WNL.</a:t>
            </a:r>
            <a:endParaRPr lang="en-US" sz="2200" dirty="0"/>
          </a:p>
          <a:p>
            <a:pPr lvl="1"/>
            <a:r>
              <a:rPr lang="en-US" sz="2200" dirty="0">
                <a:ea typeface="+mn-lt"/>
                <a:cs typeface="+mn-lt"/>
              </a:rPr>
              <a:t>Wears glasses. Hearing functional</a:t>
            </a:r>
          </a:p>
          <a:p>
            <a:pPr>
              <a:lnSpc>
                <a:spcPct val="100000"/>
              </a:lnSpc>
            </a:pPr>
            <a:r>
              <a:rPr lang="en-US" sz="2200" b="1" dirty="0">
                <a:ea typeface="+mn-lt"/>
                <a:cs typeface="+mn-lt"/>
              </a:rPr>
              <a:t>Orientation and Cognition</a:t>
            </a:r>
            <a:endParaRPr lang="en-US" sz="2200" dirty="0">
              <a:ea typeface="+mn-lt"/>
              <a:cs typeface="+mn-lt"/>
            </a:endParaRPr>
          </a:p>
          <a:p>
            <a:pPr lvl="1">
              <a:lnSpc>
                <a:spcPct val="100000"/>
              </a:lnSpc>
            </a:pPr>
            <a:r>
              <a:rPr lang="en-US" sz="2200" dirty="0">
                <a:ea typeface="+mn-lt"/>
                <a:cs typeface="+mn-lt"/>
              </a:rPr>
              <a:t>Difficulties with short term memory, poor decision-making, and safety awareness.</a:t>
            </a:r>
          </a:p>
          <a:p>
            <a:pPr>
              <a:lnSpc>
                <a:spcPct val="100000"/>
              </a:lnSpc>
            </a:pPr>
            <a:r>
              <a:rPr lang="en-US" sz="2200" b="1" dirty="0">
                <a:ea typeface="+mn-lt"/>
                <a:cs typeface="+mn-lt"/>
              </a:rPr>
              <a:t>Mental Health Factors/Impact</a:t>
            </a:r>
            <a:endParaRPr lang="en-US" sz="2200" dirty="0">
              <a:ea typeface="+mn-lt"/>
              <a:cs typeface="+mn-lt"/>
            </a:endParaRPr>
          </a:p>
          <a:p>
            <a:pPr lvl="1">
              <a:lnSpc>
                <a:spcPct val="100000"/>
              </a:lnSpc>
            </a:pPr>
            <a:r>
              <a:rPr lang="en-US" sz="2200" dirty="0">
                <a:cs typeface="Calibri"/>
              </a:rPr>
              <a:t>Spends most of day in bed or on couch, inside. Social isolation. Anhedonia.</a:t>
            </a:r>
            <a:endParaRPr lang="en-US" sz="2200" dirty="0">
              <a:ea typeface="+mn-lt"/>
              <a:cs typeface="+mn-lt"/>
            </a:endParaRPr>
          </a:p>
          <a:p>
            <a:pPr>
              <a:lnSpc>
                <a:spcPct val="100000"/>
              </a:lnSpc>
            </a:pPr>
            <a:endParaRPr lang="en-US" b="1" dirty="0">
              <a:ea typeface="+mn-lt"/>
              <a:cs typeface="+mn-lt"/>
            </a:endParaRPr>
          </a:p>
          <a:p>
            <a:endParaRPr lang="en-US" dirty="0">
              <a:ea typeface="+mn-lt"/>
              <a:cs typeface="+mn-lt"/>
            </a:endParaRPr>
          </a:p>
          <a:p>
            <a:pPr>
              <a:lnSpc>
                <a:spcPct val="100000"/>
              </a:lnSpc>
            </a:pPr>
            <a:endParaRPr lang="en-US" dirty="0">
              <a:ea typeface="+mn-lt"/>
              <a:cs typeface="+mn-lt"/>
            </a:endParaRPr>
          </a:p>
          <a:p>
            <a:pPr lvl="1">
              <a:lnSpc>
                <a:spcPct val="100000"/>
              </a:lnSpc>
            </a:pPr>
            <a:endParaRPr lang="en-US" dirty="0">
              <a:ea typeface="+mn-lt"/>
              <a:cs typeface="+mn-lt"/>
            </a:endParaRPr>
          </a:p>
          <a:p>
            <a:pPr lvl="1">
              <a:lnSpc>
                <a:spcPct val="100000"/>
              </a:lnSpc>
            </a:pPr>
            <a:endParaRPr lang="en-US" dirty="0"/>
          </a:p>
        </p:txBody>
      </p:sp>
    </p:spTree>
    <p:extLst>
      <p:ext uri="{BB962C8B-B14F-4D97-AF65-F5344CB8AC3E}">
        <p14:creationId xmlns:p14="http://schemas.microsoft.com/office/powerpoint/2010/main" val="280577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72AB-42F9-4C49-8105-DC042C797E5E}"/>
              </a:ext>
            </a:extLst>
          </p:cNvPr>
          <p:cNvSpPr>
            <a:spLocks noGrp="1"/>
          </p:cNvSpPr>
          <p:nvPr>
            <p:ph type="title"/>
          </p:nvPr>
        </p:nvSpPr>
        <p:spPr/>
        <p:txBody>
          <a:bodyPr/>
          <a:lstStyle/>
          <a:p>
            <a:r>
              <a:rPr lang="en-US"/>
              <a:t>Evaluation: Assessment</a:t>
            </a:r>
          </a:p>
        </p:txBody>
      </p:sp>
      <p:sp>
        <p:nvSpPr>
          <p:cNvPr id="3" name="Content Placeholder 2">
            <a:extLst>
              <a:ext uri="{FF2B5EF4-FFF2-40B4-BE49-F238E27FC236}">
                <a16:creationId xmlns:a16="http://schemas.microsoft.com/office/drawing/2014/main" id="{19092992-BC1F-447D-AC81-3C78A404D1F3}"/>
              </a:ext>
            </a:extLst>
          </p:cNvPr>
          <p:cNvSpPr>
            <a:spLocks noGrp="1"/>
          </p:cNvSpPr>
          <p:nvPr>
            <p:ph sz="half" idx="1"/>
          </p:nvPr>
        </p:nvSpPr>
        <p:spPr>
          <a:xfrm>
            <a:off x="677334" y="1443789"/>
            <a:ext cx="4700782" cy="4597572"/>
          </a:xfrm>
        </p:spPr>
        <p:txBody>
          <a:bodyPr>
            <a:normAutofit fontScale="85000" lnSpcReduction="20000"/>
          </a:bodyPr>
          <a:lstStyle/>
          <a:p>
            <a:pPr lvl="1"/>
            <a:r>
              <a:rPr lang="en-US" sz="2400" b="1"/>
              <a:t>Systems Screen </a:t>
            </a:r>
          </a:p>
          <a:p>
            <a:pPr lvl="2"/>
            <a:r>
              <a:rPr lang="en-US" sz="2400"/>
              <a:t>Pain </a:t>
            </a:r>
          </a:p>
          <a:p>
            <a:pPr lvl="2"/>
            <a:r>
              <a:rPr lang="en-US" sz="2400"/>
              <a:t>Orthostatic Vitals</a:t>
            </a:r>
          </a:p>
          <a:p>
            <a:pPr lvl="2"/>
            <a:r>
              <a:rPr lang="en-US" sz="2400"/>
              <a:t>ROM &amp; Strength</a:t>
            </a:r>
          </a:p>
          <a:p>
            <a:pPr lvl="2"/>
            <a:r>
              <a:rPr lang="en-US" sz="2400"/>
              <a:t>Sensation &amp; Reflexes </a:t>
            </a:r>
          </a:p>
          <a:p>
            <a:pPr lvl="2"/>
            <a:r>
              <a:rPr lang="en-US" sz="2400"/>
              <a:t>Coordination </a:t>
            </a:r>
          </a:p>
          <a:p>
            <a:pPr lvl="1"/>
            <a:r>
              <a:rPr lang="en-US" sz="2400" b="1"/>
              <a:t>Mobility Screen</a:t>
            </a:r>
            <a:br>
              <a:rPr lang="en-US" sz="2400"/>
            </a:br>
            <a:r>
              <a:rPr lang="en-US" sz="2400"/>
              <a:t>Determine level of assistance. </a:t>
            </a:r>
          </a:p>
          <a:p>
            <a:pPr lvl="2"/>
            <a:r>
              <a:rPr lang="en-US" sz="2400"/>
              <a:t>Bed Mobility</a:t>
            </a:r>
          </a:p>
          <a:p>
            <a:pPr lvl="2"/>
            <a:r>
              <a:rPr lang="en-US" sz="2400"/>
              <a:t>Transfers</a:t>
            </a:r>
          </a:p>
          <a:p>
            <a:pPr lvl="2"/>
            <a:r>
              <a:rPr lang="en-US" sz="2400"/>
              <a:t>Gait </a:t>
            </a:r>
          </a:p>
          <a:p>
            <a:pPr lvl="2"/>
            <a:r>
              <a:rPr lang="en-US" sz="2400"/>
              <a:t>Stairs   	</a:t>
            </a:r>
          </a:p>
          <a:p>
            <a:endParaRPr lang="en-US"/>
          </a:p>
        </p:txBody>
      </p:sp>
      <p:sp>
        <p:nvSpPr>
          <p:cNvPr id="4" name="Content Placeholder 3">
            <a:extLst>
              <a:ext uri="{FF2B5EF4-FFF2-40B4-BE49-F238E27FC236}">
                <a16:creationId xmlns:a16="http://schemas.microsoft.com/office/drawing/2014/main" id="{721A9119-D212-4C6B-BCF9-8A705AD3E268}"/>
              </a:ext>
            </a:extLst>
          </p:cNvPr>
          <p:cNvSpPr>
            <a:spLocks noGrp="1"/>
          </p:cNvSpPr>
          <p:nvPr>
            <p:ph sz="half" idx="2"/>
          </p:nvPr>
        </p:nvSpPr>
        <p:spPr>
          <a:xfrm>
            <a:off x="5089969" y="1443789"/>
            <a:ext cx="5509851" cy="4597573"/>
          </a:xfrm>
        </p:spPr>
        <p:txBody>
          <a:bodyPr>
            <a:normAutofit fontScale="85000" lnSpcReduction="20000"/>
          </a:bodyPr>
          <a:lstStyle/>
          <a:p>
            <a:pPr lvl="1"/>
            <a:r>
              <a:rPr lang="en-US" sz="2200" b="1" dirty="0">
                <a:solidFill>
                  <a:schemeClr val="tx1"/>
                </a:solidFill>
                <a:ea typeface="+mn-lt"/>
                <a:cs typeface="+mn-lt"/>
              </a:rPr>
              <a:t>Performance-based Assessments</a:t>
            </a:r>
          </a:p>
          <a:p>
            <a:pPr lvl="1"/>
            <a:endParaRPr lang="en-US" sz="2200" b="1" dirty="0">
              <a:solidFill>
                <a:schemeClr val="tx1"/>
              </a:solidFill>
              <a:ea typeface="+mn-lt"/>
              <a:cs typeface="+mn-lt"/>
            </a:endParaRPr>
          </a:p>
          <a:p>
            <a:pPr lvl="1"/>
            <a:r>
              <a:rPr lang="en-US" sz="2200" b="1" dirty="0">
                <a:solidFill>
                  <a:schemeClr val="tx1"/>
                </a:solidFill>
                <a:ea typeface="+mn-lt"/>
                <a:cs typeface="+mn-lt"/>
              </a:rPr>
              <a:t>Personal Factors</a:t>
            </a:r>
          </a:p>
          <a:p>
            <a:pPr lvl="2"/>
            <a:r>
              <a:rPr lang="en-US" sz="2000" dirty="0">
                <a:solidFill>
                  <a:schemeClr val="tx1"/>
                </a:solidFill>
                <a:ea typeface="+mn-lt"/>
                <a:cs typeface="+mn-lt"/>
              </a:rPr>
              <a:t>Roles</a:t>
            </a:r>
          </a:p>
          <a:p>
            <a:pPr lvl="2"/>
            <a:r>
              <a:rPr lang="en-US" sz="2000" dirty="0">
                <a:solidFill>
                  <a:schemeClr val="tx1"/>
                </a:solidFill>
                <a:ea typeface="+mn-lt"/>
                <a:cs typeface="+mn-lt"/>
              </a:rPr>
              <a:t>Habits &amp; Routines</a:t>
            </a:r>
          </a:p>
          <a:p>
            <a:pPr lvl="2"/>
            <a:endParaRPr lang="en-US" sz="2000" dirty="0">
              <a:solidFill>
                <a:schemeClr val="tx1"/>
              </a:solidFill>
              <a:ea typeface="+mn-lt"/>
              <a:cs typeface="+mn-lt"/>
            </a:endParaRPr>
          </a:p>
          <a:p>
            <a:pPr lvl="1"/>
            <a:r>
              <a:rPr lang="en-US" sz="2200" b="1" dirty="0">
                <a:solidFill>
                  <a:schemeClr val="tx1"/>
                </a:solidFill>
                <a:ea typeface="+mn-lt"/>
                <a:cs typeface="+mn-lt"/>
              </a:rPr>
              <a:t>Orientation and Cognition</a:t>
            </a:r>
          </a:p>
          <a:p>
            <a:pPr lvl="1"/>
            <a:endParaRPr lang="en-US" sz="2200" b="1" dirty="0">
              <a:solidFill>
                <a:schemeClr val="tx1"/>
              </a:solidFill>
              <a:cs typeface="Calibri"/>
            </a:endParaRPr>
          </a:p>
          <a:p>
            <a:pPr lvl="1"/>
            <a:r>
              <a:rPr lang="en-US" sz="2200" b="1" dirty="0">
                <a:solidFill>
                  <a:schemeClr val="tx1"/>
                </a:solidFill>
                <a:ea typeface="+mn-lt"/>
                <a:cs typeface="+mn-lt"/>
              </a:rPr>
              <a:t>Mental Health Factors &amp; Impact</a:t>
            </a:r>
          </a:p>
          <a:p>
            <a:endParaRPr lang="en-US" dirty="0"/>
          </a:p>
        </p:txBody>
      </p:sp>
    </p:spTree>
    <p:extLst>
      <p:ext uri="{BB962C8B-B14F-4D97-AF65-F5344CB8AC3E}">
        <p14:creationId xmlns:p14="http://schemas.microsoft.com/office/powerpoint/2010/main" val="184861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BDD0-5A19-48E0-A26C-DDD8F5BA9CF2}"/>
              </a:ext>
            </a:extLst>
          </p:cNvPr>
          <p:cNvSpPr>
            <a:spLocks noGrp="1"/>
          </p:cNvSpPr>
          <p:nvPr>
            <p:ph type="title"/>
          </p:nvPr>
        </p:nvSpPr>
        <p:spPr/>
        <p:txBody>
          <a:bodyPr/>
          <a:lstStyle/>
          <a:p>
            <a:r>
              <a:rPr lang="en-US"/>
              <a:t>OT Assessments </a:t>
            </a:r>
          </a:p>
        </p:txBody>
      </p:sp>
      <p:graphicFrame>
        <p:nvGraphicFramePr>
          <p:cNvPr id="4" name="Table 4">
            <a:extLst>
              <a:ext uri="{FF2B5EF4-FFF2-40B4-BE49-F238E27FC236}">
                <a16:creationId xmlns:a16="http://schemas.microsoft.com/office/drawing/2014/main" id="{D13AD2C7-05B1-4125-9FDB-3E73364D6C70}"/>
              </a:ext>
            </a:extLst>
          </p:cNvPr>
          <p:cNvGraphicFramePr>
            <a:graphicFrameLocks noGrp="1"/>
          </p:cNvGraphicFramePr>
          <p:nvPr>
            <p:extLst>
              <p:ext uri="{D42A27DB-BD31-4B8C-83A1-F6EECF244321}">
                <p14:modId xmlns:p14="http://schemas.microsoft.com/office/powerpoint/2010/main" val="3663299963"/>
              </p:ext>
            </p:extLst>
          </p:nvPr>
        </p:nvGraphicFramePr>
        <p:xfrm>
          <a:off x="1092200" y="1320800"/>
          <a:ext cx="9738178" cy="5103114"/>
        </p:xfrm>
        <a:graphic>
          <a:graphicData uri="http://schemas.openxmlformats.org/drawingml/2006/table">
            <a:tbl>
              <a:tblPr firstRow="1" bandRow="1">
                <a:tableStyleId>{5C22544A-7EE6-4342-B048-85BDC9FD1C3A}</a:tableStyleId>
              </a:tblPr>
              <a:tblGrid>
                <a:gridCol w="4869089">
                  <a:extLst>
                    <a:ext uri="{9D8B030D-6E8A-4147-A177-3AD203B41FA5}">
                      <a16:colId xmlns:a16="http://schemas.microsoft.com/office/drawing/2014/main" val="3560954943"/>
                    </a:ext>
                  </a:extLst>
                </a:gridCol>
                <a:gridCol w="4869089">
                  <a:extLst>
                    <a:ext uri="{9D8B030D-6E8A-4147-A177-3AD203B41FA5}">
                      <a16:colId xmlns:a16="http://schemas.microsoft.com/office/drawing/2014/main" val="923663799"/>
                    </a:ext>
                  </a:extLst>
                </a:gridCol>
              </a:tblGrid>
              <a:tr h="476250">
                <a:tc>
                  <a:txBody>
                    <a:bodyPr/>
                    <a:lstStyle/>
                    <a:p>
                      <a:pPr marL="0" marR="0" lvl="0" indent="0" algn="l">
                        <a:lnSpc>
                          <a:spcPct val="90000"/>
                        </a:lnSpc>
                        <a:spcBef>
                          <a:spcPts val="1000"/>
                        </a:spcBef>
                        <a:spcAft>
                          <a:spcPts val="0"/>
                        </a:spcAft>
                        <a:buNone/>
                      </a:pPr>
                      <a:r>
                        <a:rPr lang="en-US" sz="1800" b="1" i="0" u="none" strike="noStrike" noProof="0">
                          <a:solidFill>
                            <a:schemeClr val="tx1"/>
                          </a:solidFill>
                          <a:latin typeface="Calibri"/>
                        </a:rPr>
                        <a:t>Functional</a:t>
                      </a:r>
                      <a:endParaRPr lang="en-US" sz="1800" b="0" i="0" u="none" strike="noStrike" noProof="0">
                        <a:solidFill>
                          <a:schemeClr val="tx1"/>
                        </a:solidFill>
                        <a:latin typeface="Calibri"/>
                      </a:endParaRPr>
                    </a:p>
                  </a:txBody>
                  <a:tcPr>
                    <a:solidFill>
                      <a:schemeClr val="accent2">
                        <a:lumMod val="60000"/>
                        <a:lumOff val="40000"/>
                      </a:schemeClr>
                    </a:solidFill>
                  </a:tcPr>
                </a:tc>
                <a:tc>
                  <a:txBody>
                    <a:bodyPr/>
                    <a:lstStyle/>
                    <a:p>
                      <a:pPr marL="0" marR="0" lvl="0" indent="0" algn="l">
                        <a:lnSpc>
                          <a:spcPct val="90000"/>
                        </a:lnSpc>
                        <a:spcBef>
                          <a:spcPts val="1000"/>
                        </a:spcBef>
                        <a:spcAft>
                          <a:spcPts val="0"/>
                        </a:spcAft>
                        <a:buNone/>
                      </a:pPr>
                      <a:r>
                        <a:rPr lang="en-US" sz="1800" b="1" i="0" u="none" strike="noStrike" noProof="0">
                          <a:solidFill>
                            <a:schemeClr val="tx1"/>
                          </a:solidFill>
                          <a:latin typeface="Calibri"/>
                        </a:rPr>
                        <a:t>IADL / Health Management</a:t>
                      </a:r>
                      <a:endParaRPr lang="en-US" sz="1800" b="0" i="0" u="none" strike="noStrike" noProof="0">
                        <a:solidFill>
                          <a:schemeClr val="tx1"/>
                        </a:solidFill>
                        <a:latin typeface="Calibri"/>
                      </a:endParaRPr>
                    </a:p>
                  </a:txBody>
                  <a:tcPr>
                    <a:solidFill>
                      <a:schemeClr val="accent2">
                        <a:lumMod val="60000"/>
                        <a:lumOff val="40000"/>
                      </a:schemeClr>
                    </a:solidFill>
                  </a:tcPr>
                </a:tc>
                <a:extLst>
                  <a:ext uri="{0D108BD9-81ED-4DB2-BD59-A6C34878D82A}">
                    <a16:rowId xmlns:a16="http://schemas.microsoft.com/office/drawing/2014/main" val="1723696475"/>
                  </a:ext>
                </a:extLst>
              </a:tr>
              <a:tr h="1143000">
                <a:tc>
                  <a:txBody>
                    <a:bodyPr/>
                    <a:lstStyle/>
                    <a:p>
                      <a:pPr marL="0" marR="0" lvl="0" indent="0" algn="l">
                        <a:lnSpc>
                          <a:spcPct val="90000"/>
                        </a:lnSpc>
                        <a:spcBef>
                          <a:spcPts val="1000"/>
                        </a:spcBef>
                        <a:spcAft>
                          <a:spcPts val="0"/>
                        </a:spcAft>
                        <a:buNone/>
                      </a:pPr>
                      <a:r>
                        <a:rPr lang="en-US" sz="1800" b="0" i="0" u="none" strike="noStrike" noProof="0">
                          <a:solidFill>
                            <a:schemeClr val="tx1"/>
                          </a:solidFill>
                          <a:latin typeface="Calibri"/>
                        </a:rPr>
                        <a:t>- Functional Independence Measure (FIM)</a:t>
                      </a:r>
                      <a:endParaRPr lang="en-US" sz="1800" b="1" i="0" u="none" strike="noStrike" noProof="0"/>
                    </a:p>
                    <a:p>
                      <a:pPr marL="0" marR="0" lvl="0" indent="0" algn="l">
                        <a:lnSpc>
                          <a:spcPct val="90000"/>
                        </a:lnSpc>
                        <a:spcBef>
                          <a:spcPts val="1000"/>
                        </a:spcBef>
                        <a:spcAft>
                          <a:spcPts val="0"/>
                        </a:spcAft>
                        <a:buNone/>
                      </a:pPr>
                      <a:r>
                        <a:rPr lang="en-US" sz="1800" b="0" i="0" u="none" strike="noStrike" noProof="0">
                          <a:solidFill>
                            <a:schemeClr val="tx1"/>
                          </a:solidFill>
                          <a:latin typeface="Calibri"/>
                        </a:rPr>
                        <a:t>- Assessment of Motor and Process Skills (AMPS)</a:t>
                      </a:r>
                      <a:endParaRPr lang="en-US" sz="1800" b="1" i="0" u="none" strike="noStrike" noProof="0"/>
                    </a:p>
                    <a:p>
                      <a:pPr marL="0" marR="0" lvl="0" indent="0" algn="l">
                        <a:lnSpc>
                          <a:spcPct val="90000"/>
                        </a:lnSpc>
                        <a:spcBef>
                          <a:spcPts val="1000"/>
                        </a:spcBef>
                        <a:spcAft>
                          <a:spcPts val="0"/>
                        </a:spcAft>
                        <a:buNone/>
                      </a:pPr>
                      <a:r>
                        <a:rPr lang="en-US" sz="1800" b="0" i="0" u="none" strike="noStrike" noProof="0">
                          <a:solidFill>
                            <a:schemeClr val="tx1"/>
                          </a:solidFill>
                          <a:latin typeface="Calibri"/>
                        </a:rPr>
                        <a:t>- Performance Assessment of Self-Care Skills (PASS)</a:t>
                      </a:r>
                      <a:endParaRPr lang="en-US"/>
                    </a:p>
                  </a:txBody>
                  <a:tcPr>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a:lnSpc>
                          <a:spcPct val="90000"/>
                        </a:lnSpc>
                        <a:spcBef>
                          <a:spcPts val="1000"/>
                        </a:spcBef>
                        <a:spcAft>
                          <a:spcPts val="0"/>
                        </a:spcAft>
                        <a:buNone/>
                      </a:pPr>
                      <a:r>
                        <a:rPr lang="en-US" sz="1800" b="0" i="0" u="none" strike="noStrike" noProof="0" dirty="0">
                          <a:solidFill>
                            <a:schemeClr val="tx1"/>
                          </a:solidFill>
                          <a:latin typeface="Calibri"/>
                        </a:rPr>
                        <a:t>- Weekly Calendar Planning Activity</a:t>
                      </a:r>
                      <a:endParaRPr lang="en-US" sz="1800" b="1" i="0" u="none" strike="noStrike" noProof="0" dirty="0"/>
                    </a:p>
                    <a:p>
                      <a:pPr marL="0" marR="0" lvl="0" indent="0" algn="l">
                        <a:lnSpc>
                          <a:spcPct val="90000"/>
                        </a:lnSpc>
                        <a:spcBef>
                          <a:spcPts val="1000"/>
                        </a:spcBef>
                        <a:spcAft>
                          <a:spcPts val="0"/>
                        </a:spcAft>
                        <a:buNone/>
                      </a:pPr>
                      <a:r>
                        <a:rPr lang="en-US" sz="1800" b="0" i="0" u="none" strike="noStrike" noProof="0" dirty="0">
                          <a:solidFill>
                            <a:schemeClr val="tx1"/>
                          </a:solidFill>
                          <a:latin typeface="Calibri"/>
                        </a:rPr>
                        <a:t>- Executive Function Performance Test</a:t>
                      </a:r>
                      <a:endParaRPr lang="en-US" sz="1800" b="1" i="0" u="none" strike="noStrike" noProof="0" dirty="0"/>
                    </a:p>
                    <a:p>
                      <a:pPr marL="0" marR="0" lvl="0" indent="0" algn="l">
                        <a:lnSpc>
                          <a:spcPct val="90000"/>
                        </a:lnSpc>
                        <a:spcBef>
                          <a:spcPts val="1000"/>
                        </a:spcBef>
                        <a:spcAft>
                          <a:spcPts val="0"/>
                        </a:spcAft>
                        <a:buNone/>
                      </a:pPr>
                      <a:r>
                        <a:rPr lang="en-US" sz="1800" b="0" i="0" u="none" strike="noStrike" noProof="0" dirty="0">
                          <a:solidFill>
                            <a:schemeClr val="tx1"/>
                          </a:solidFill>
                          <a:latin typeface="Calibri"/>
                        </a:rPr>
                        <a:t>- Texas Functional Living Scales</a:t>
                      </a:r>
                      <a:endParaRPr lang="en-US" sz="1800" b="1" i="0" u="none" strike="noStrike" noProof="0" dirty="0"/>
                    </a:p>
                    <a:p>
                      <a:pPr marL="0" marR="0" lvl="0" indent="0" algn="l">
                        <a:lnSpc>
                          <a:spcPct val="90000"/>
                        </a:lnSpc>
                        <a:spcBef>
                          <a:spcPts val="1000"/>
                        </a:spcBef>
                        <a:spcAft>
                          <a:spcPts val="0"/>
                        </a:spcAft>
                        <a:buNone/>
                      </a:pPr>
                      <a:r>
                        <a:rPr lang="en-US" sz="1800" b="0" i="0" u="none" strike="noStrike" noProof="0" dirty="0">
                          <a:solidFill>
                            <a:schemeClr val="tx1"/>
                          </a:solidFill>
                          <a:latin typeface="Calibri"/>
                        </a:rPr>
                        <a:t>- PASS</a:t>
                      </a:r>
                      <a:endParaRPr lang="en-US" dirty="0"/>
                    </a:p>
                  </a:txBody>
                  <a:tcPr>
                    <a:lnB w="285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05052736"/>
                  </a:ext>
                </a:extLst>
              </a:tr>
              <a:tr h="323850">
                <a:tc>
                  <a:txBody>
                    <a:bodyPr/>
                    <a:lstStyle/>
                    <a:p>
                      <a:pPr marL="0" marR="0" lvl="0" indent="0" algn="l">
                        <a:lnSpc>
                          <a:spcPct val="90000"/>
                        </a:lnSpc>
                        <a:spcBef>
                          <a:spcPts val="1000"/>
                        </a:spcBef>
                        <a:spcAft>
                          <a:spcPts val="0"/>
                        </a:spcAft>
                        <a:buNone/>
                      </a:pPr>
                      <a:r>
                        <a:rPr lang="en-US" sz="1800" b="1" i="0" u="none" strike="noStrike" noProof="0">
                          <a:latin typeface="Calibri"/>
                        </a:rPr>
                        <a:t>Participation</a:t>
                      </a:r>
                      <a:endParaRPr lang="en-US" sz="1800" b="0" i="0" u="none" strike="noStrike" noProof="0" dirty="0">
                        <a:latin typeface="Calibri"/>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a:lnSpc>
                          <a:spcPct val="90000"/>
                        </a:lnSpc>
                        <a:spcBef>
                          <a:spcPts val="1000"/>
                        </a:spcBef>
                        <a:spcAft>
                          <a:spcPts val="0"/>
                        </a:spcAft>
                        <a:buNone/>
                      </a:pPr>
                      <a:r>
                        <a:rPr lang="en-US" sz="1800" b="1" i="0" u="none" strike="noStrike" noProof="0">
                          <a:latin typeface="Calibri"/>
                        </a:rPr>
                        <a:t>Cognition</a:t>
                      </a:r>
                      <a:endParaRPr lang="en-US" sz="1800" b="0" i="0" u="none" strike="noStrike" noProof="0" dirty="0">
                        <a:latin typeface="Calibri"/>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87073462"/>
                  </a:ext>
                </a:extLst>
              </a:tr>
              <a:tr h="1571625">
                <a:tc>
                  <a:txBody>
                    <a:bodyPr/>
                    <a:lstStyle/>
                    <a:p>
                      <a:pPr marL="0" marR="0" lvl="0" indent="0" algn="l">
                        <a:lnSpc>
                          <a:spcPct val="90000"/>
                        </a:lnSpc>
                        <a:spcBef>
                          <a:spcPts val="1000"/>
                        </a:spcBef>
                        <a:spcAft>
                          <a:spcPts val="0"/>
                        </a:spcAft>
                        <a:buNone/>
                      </a:pPr>
                      <a:r>
                        <a:rPr lang="en-US" sz="1800" b="0" i="0" u="none" strike="noStrike" noProof="0">
                          <a:latin typeface="Calibri"/>
                        </a:rPr>
                        <a:t>- Activity Card Sort</a:t>
                      </a:r>
                      <a:endParaRPr lang="en-US" sz="1800" b="0" i="0" u="none" strike="noStrike" noProof="0"/>
                    </a:p>
                    <a:p>
                      <a:pPr marL="0" marR="0" lvl="0" indent="0" algn="l">
                        <a:lnSpc>
                          <a:spcPct val="90000"/>
                        </a:lnSpc>
                        <a:spcBef>
                          <a:spcPts val="1000"/>
                        </a:spcBef>
                        <a:spcAft>
                          <a:spcPts val="0"/>
                        </a:spcAft>
                        <a:buNone/>
                      </a:pPr>
                      <a:r>
                        <a:rPr lang="en-US" sz="1800" b="0" i="0" u="none" strike="noStrike" noProof="0">
                          <a:latin typeface="Calibri"/>
                        </a:rPr>
                        <a:t>- Kohlman Evaluation of Living Scales</a:t>
                      </a:r>
                      <a:endParaRPr lang="en-US" sz="1800" b="0" i="0" u="none" strike="noStrike" noProof="0"/>
                    </a:p>
                    <a:p>
                      <a:pPr marL="0" marR="0" lvl="0" indent="0" algn="l">
                        <a:lnSpc>
                          <a:spcPct val="90000"/>
                        </a:lnSpc>
                        <a:spcBef>
                          <a:spcPts val="1000"/>
                        </a:spcBef>
                        <a:spcAft>
                          <a:spcPts val="0"/>
                        </a:spcAft>
                        <a:buNone/>
                      </a:pPr>
                      <a:r>
                        <a:rPr lang="en-US" sz="1800" b="0" i="0" u="none" strike="noStrike" noProof="0">
                          <a:latin typeface="Calibri"/>
                        </a:rPr>
                        <a:t>- Occupational Self-Assessment</a:t>
                      </a:r>
                      <a:endParaRPr lang="en-US" sz="1800" b="0" i="0" u="none" strike="noStrike" noProof="0"/>
                    </a:p>
                    <a:p>
                      <a:pPr marL="0" marR="0" lvl="0" indent="0" algn="l">
                        <a:lnSpc>
                          <a:spcPct val="90000"/>
                        </a:lnSpc>
                        <a:spcBef>
                          <a:spcPts val="1000"/>
                        </a:spcBef>
                        <a:spcAft>
                          <a:spcPts val="0"/>
                        </a:spcAft>
                        <a:buNone/>
                      </a:pPr>
                      <a:r>
                        <a:rPr lang="en-US" sz="1800" b="0" i="0" u="none" strike="noStrike" noProof="0">
                          <a:latin typeface="Calibri"/>
                        </a:rPr>
                        <a:t>- Role Checklist</a:t>
                      </a:r>
                      <a:endParaRPr lang="en-US" sz="1800" b="0" i="0" u="none" strike="noStrike" noProof="0"/>
                    </a:p>
                    <a:p>
                      <a:pPr marL="0" marR="0" lvl="0" indent="0" algn="l">
                        <a:lnSpc>
                          <a:spcPct val="90000"/>
                        </a:lnSpc>
                        <a:spcBef>
                          <a:spcPts val="1000"/>
                        </a:spcBef>
                        <a:spcAft>
                          <a:spcPts val="0"/>
                        </a:spcAft>
                        <a:buNone/>
                      </a:pPr>
                      <a:r>
                        <a:rPr lang="en-US" sz="1800" b="0" i="0" u="none" strike="noStrike" noProof="0">
                          <a:latin typeface="Calibri"/>
                        </a:rPr>
                        <a:t>- Falls Efficacy Scale – International (FES-I)</a:t>
                      </a:r>
                      <a:endParaRPr lang="en-US" sz="1800" b="0" i="0" u="none" strike="noStrike" noProof="0"/>
                    </a:p>
                    <a:p>
                      <a:pPr marL="0" marR="0" lvl="0" indent="0" algn="l">
                        <a:lnSpc>
                          <a:spcPct val="90000"/>
                        </a:lnSpc>
                        <a:spcBef>
                          <a:spcPts val="1000"/>
                        </a:spcBef>
                        <a:spcAft>
                          <a:spcPts val="0"/>
                        </a:spcAft>
                        <a:buNone/>
                      </a:pPr>
                      <a:r>
                        <a:rPr lang="en-US" sz="1800" b="0" i="0" u="none" strike="noStrike" noProof="0">
                          <a:latin typeface="Calibri"/>
                        </a:rPr>
                        <a:t>     - Patient's concern about falls within the home and community</a:t>
                      </a:r>
                      <a:endParaRPr lang="en-US" sz="1800" b="0" i="0" u="none" strike="noStrike" noProof="0"/>
                    </a:p>
                    <a:p>
                      <a:pPr marL="0" lvl="0" indent="0" algn="l">
                        <a:lnSpc>
                          <a:spcPct val="90000"/>
                        </a:lnSpc>
                        <a:spcBef>
                          <a:spcPts val="1000"/>
                        </a:spcBef>
                        <a:spcAft>
                          <a:spcPts val="0"/>
                        </a:spcAft>
                        <a:buNone/>
                      </a:pPr>
                      <a:endParaRPr lang="en-US" sz="1800" b="0" i="0" u="none" strike="noStrike" noProof="0" dirty="0">
                        <a:latin typeface="Calibri"/>
                      </a:endParaRPr>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a:lnSpc>
                          <a:spcPct val="90000"/>
                        </a:lnSpc>
                        <a:spcBef>
                          <a:spcPts val="1000"/>
                        </a:spcBef>
                        <a:spcAft>
                          <a:spcPts val="0"/>
                        </a:spcAft>
                        <a:buNone/>
                      </a:pPr>
                      <a:r>
                        <a:rPr lang="en-US" sz="1800" b="0" i="0" u="none" strike="noStrike" noProof="0" dirty="0">
                          <a:latin typeface="Calibri"/>
                        </a:rPr>
                        <a:t>- Montreal Cognitive Assessment (</a:t>
                      </a:r>
                      <a:r>
                        <a:rPr lang="en-US" sz="1800" b="0" i="0" u="none" strike="noStrike" noProof="0" dirty="0" err="1">
                          <a:latin typeface="Calibri"/>
                        </a:rPr>
                        <a:t>MoCA</a:t>
                      </a:r>
                      <a:r>
                        <a:rPr lang="en-US" sz="1800" b="0" i="0" u="none" strike="noStrike" noProof="0" dirty="0">
                          <a:latin typeface="Calibri"/>
                        </a:rPr>
                        <a:t>)</a:t>
                      </a:r>
                      <a:endParaRPr lang="en-US" sz="1800" b="0" i="0" u="none" strike="noStrike" noProof="0" dirty="0"/>
                    </a:p>
                    <a:p>
                      <a:pPr marL="0" marR="0" lvl="0" indent="0" algn="l">
                        <a:lnSpc>
                          <a:spcPct val="90000"/>
                        </a:lnSpc>
                        <a:spcBef>
                          <a:spcPts val="1000"/>
                        </a:spcBef>
                        <a:spcAft>
                          <a:spcPts val="0"/>
                        </a:spcAft>
                        <a:buNone/>
                      </a:pPr>
                      <a:r>
                        <a:rPr lang="en-US" sz="1800" b="0" i="0" u="none" strike="noStrike" noProof="0" dirty="0">
                          <a:latin typeface="Calibri"/>
                        </a:rPr>
                        <a:t>- Allen Cognitive Levels Screen (ACLS)</a:t>
                      </a:r>
                      <a:endParaRPr lang="en-US" sz="1800" b="0" i="0" u="none" strike="noStrike" noProof="0" dirty="0"/>
                    </a:p>
                    <a:p>
                      <a:pPr marL="0" marR="0" lvl="0" indent="0" algn="l">
                        <a:lnSpc>
                          <a:spcPct val="90000"/>
                        </a:lnSpc>
                        <a:spcBef>
                          <a:spcPts val="1000"/>
                        </a:spcBef>
                        <a:spcAft>
                          <a:spcPts val="0"/>
                        </a:spcAft>
                        <a:buNone/>
                      </a:pPr>
                      <a:r>
                        <a:rPr lang="en-US" sz="1800" b="0" i="0" u="none" strike="noStrike" noProof="0" dirty="0">
                          <a:latin typeface="Calibri"/>
                        </a:rPr>
                        <a:t>- St. Louis University Mental Status Exam (SLUMS</a:t>
                      </a:r>
                      <a:endParaRPr lang="en-US" dirty="0"/>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733296695"/>
                  </a:ext>
                </a:extLst>
              </a:tr>
            </a:tbl>
          </a:graphicData>
        </a:graphic>
      </p:graphicFrame>
    </p:spTree>
    <p:extLst>
      <p:ext uri="{BB962C8B-B14F-4D97-AF65-F5344CB8AC3E}">
        <p14:creationId xmlns:p14="http://schemas.microsoft.com/office/powerpoint/2010/main" val="136746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D68FCB-F4D7-4D61-BA8E-DD1FA0A5347C}"/>
              </a:ext>
            </a:extLst>
          </p:cNvPr>
          <p:cNvSpPr>
            <a:spLocks noGrp="1"/>
          </p:cNvSpPr>
          <p:nvPr>
            <p:ph type="title"/>
          </p:nvPr>
        </p:nvSpPr>
        <p:spPr/>
        <p:txBody>
          <a:bodyPr/>
          <a:lstStyle/>
          <a:p>
            <a:r>
              <a:rPr lang="en-US"/>
              <a:t>PT Geriatric Outcome Measures </a:t>
            </a:r>
          </a:p>
        </p:txBody>
      </p:sp>
      <p:sp>
        <p:nvSpPr>
          <p:cNvPr id="6" name="Content Placeholder 5">
            <a:extLst>
              <a:ext uri="{FF2B5EF4-FFF2-40B4-BE49-F238E27FC236}">
                <a16:creationId xmlns:a16="http://schemas.microsoft.com/office/drawing/2014/main" id="{9923BDE4-939F-4F15-987D-DE2C3A4D4FC4}"/>
              </a:ext>
            </a:extLst>
          </p:cNvPr>
          <p:cNvSpPr>
            <a:spLocks noGrp="1"/>
          </p:cNvSpPr>
          <p:nvPr>
            <p:ph sz="half" idx="1"/>
          </p:nvPr>
        </p:nvSpPr>
        <p:spPr>
          <a:xfrm>
            <a:off x="677334" y="1467853"/>
            <a:ext cx="4184035" cy="4573507"/>
          </a:xfrm>
        </p:spPr>
        <p:txBody>
          <a:bodyPr>
            <a:normAutofit lnSpcReduction="10000"/>
          </a:bodyPr>
          <a:lstStyle/>
          <a:p>
            <a:r>
              <a:rPr lang="en-US" sz="2600"/>
              <a:t>Assess patient’s function and predictor of falls risk</a:t>
            </a:r>
          </a:p>
          <a:p>
            <a:endParaRPr lang="en-US" sz="2600"/>
          </a:p>
          <a:p>
            <a:r>
              <a:rPr lang="en-US" sz="2600"/>
              <a:t>Assess effectiveness of intervention and patient progress </a:t>
            </a:r>
          </a:p>
          <a:p>
            <a:pPr marL="457200" lvl="1" indent="0">
              <a:buNone/>
            </a:pPr>
            <a:endParaRPr lang="en-US" sz="2400"/>
          </a:p>
          <a:p>
            <a:pPr marL="457200" lvl="1" indent="0">
              <a:buNone/>
            </a:pPr>
            <a:endParaRPr lang="en-US"/>
          </a:p>
          <a:p>
            <a:pPr marL="457200" lvl="1" indent="0">
              <a:buNone/>
            </a:pPr>
            <a:endParaRPr lang="en-US"/>
          </a:p>
        </p:txBody>
      </p:sp>
      <p:sp>
        <p:nvSpPr>
          <p:cNvPr id="2" name="Content Placeholder 1">
            <a:extLst>
              <a:ext uri="{FF2B5EF4-FFF2-40B4-BE49-F238E27FC236}">
                <a16:creationId xmlns:a16="http://schemas.microsoft.com/office/drawing/2014/main" id="{04DD3663-17BF-482B-8FE2-2831E5E76B08}"/>
              </a:ext>
            </a:extLst>
          </p:cNvPr>
          <p:cNvSpPr>
            <a:spLocks noGrp="1"/>
          </p:cNvSpPr>
          <p:nvPr>
            <p:ph sz="half" idx="2"/>
          </p:nvPr>
        </p:nvSpPr>
        <p:spPr>
          <a:xfrm>
            <a:off x="5643421" y="1467853"/>
            <a:ext cx="5654232" cy="4662420"/>
          </a:xfrm>
          <a:solidFill>
            <a:srgbClr val="ABD13F">
              <a:alpha val="89020"/>
            </a:srgbClr>
          </a:solidFill>
        </p:spPr>
        <p:txBody>
          <a:bodyPr>
            <a:normAutofit lnSpcReduction="10000"/>
          </a:bodyPr>
          <a:lstStyle/>
          <a:p>
            <a:pPr lvl="1"/>
            <a:r>
              <a:rPr lang="en-US" sz="2000" b="1"/>
              <a:t>Gait Speed </a:t>
            </a:r>
          </a:p>
          <a:p>
            <a:pPr lvl="2"/>
            <a:r>
              <a:rPr lang="en-US" sz="1800"/>
              <a:t>(Discharge location/Level of assistance with ADLs and IADLs)</a:t>
            </a:r>
          </a:p>
          <a:p>
            <a:pPr lvl="1"/>
            <a:r>
              <a:rPr lang="en-US" sz="2000" b="1"/>
              <a:t>Berg Balance Scale </a:t>
            </a:r>
            <a:br>
              <a:rPr lang="en-US" sz="2000" b="1"/>
            </a:br>
            <a:r>
              <a:rPr lang="en-US" sz="2000" b="1"/>
              <a:t>	</a:t>
            </a:r>
            <a:r>
              <a:rPr lang="en-US" sz="2000"/>
              <a:t>(Balance) </a:t>
            </a:r>
          </a:p>
          <a:p>
            <a:pPr lvl="1"/>
            <a:r>
              <a:rPr lang="en-US" sz="2000" b="1"/>
              <a:t>Timed Up and Go </a:t>
            </a:r>
            <a:r>
              <a:rPr lang="en-US" sz="2000"/>
              <a:t>(TUG)</a:t>
            </a:r>
          </a:p>
          <a:p>
            <a:pPr marL="914400" lvl="2" indent="0">
              <a:buNone/>
            </a:pPr>
            <a:r>
              <a:rPr lang="en-US" sz="1800"/>
              <a:t>(Predictor of Falls)</a:t>
            </a:r>
          </a:p>
          <a:p>
            <a:pPr lvl="1"/>
            <a:r>
              <a:rPr lang="en-US" sz="2000" b="1"/>
              <a:t>30 Second Chair Stand Test </a:t>
            </a:r>
            <a:br>
              <a:rPr lang="en-US" sz="2000" b="1"/>
            </a:br>
            <a:r>
              <a:rPr lang="en-US" sz="1800"/>
              <a:t>(Lower Extremity Endurance)</a:t>
            </a:r>
          </a:p>
          <a:p>
            <a:pPr lvl="1"/>
            <a:r>
              <a:rPr lang="en-US" sz="2000" b="1"/>
              <a:t>5 Times Sit to Stand Test</a:t>
            </a:r>
            <a:br>
              <a:rPr lang="en-US" sz="2000" b="1"/>
            </a:br>
            <a:r>
              <a:rPr lang="en-US" sz="1800"/>
              <a:t>(Lower Extremity Strength)</a:t>
            </a:r>
          </a:p>
          <a:p>
            <a:pPr lvl="1"/>
            <a:r>
              <a:rPr lang="en-US" sz="2000" b="1"/>
              <a:t>2 Minute or 6 Minute Walk Test </a:t>
            </a:r>
            <a:r>
              <a:rPr lang="en-US" sz="1800"/>
              <a:t>(Endurance)</a:t>
            </a:r>
          </a:p>
        </p:txBody>
      </p:sp>
      <p:sp>
        <p:nvSpPr>
          <p:cNvPr id="7" name="TextBox 6">
            <a:extLst>
              <a:ext uri="{FF2B5EF4-FFF2-40B4-BE49-F238E27FC236}">
                <a16:creationId xmlns:a16="http://schemas.microsoft.com/office/drawing/2014/main" id="{34100C2C-0DFB-4A80-B334-037661E19163}"/>
              </a:ext>
            </a:extLst>
          </p:cNvPr>
          <p:cNvSpPr txBox="1"/>
          <p:nvPr/>
        </p:nvSpPr>
        <p:spPr>
          <a:xfrm>
            <a:off x="10609244" y="6322778"/>
            <a:ext cx="1732280" cy="307777"/>
          </a:xfrm>
          <a:prstGeom prst="rect">
            <a:avLst/>
          </a:prstGeom>
          <a:noFill/>
        </p:spPr>
        <p:txBody>
          <a:bodyPr wrap="square" lIns="91440" tIns="45720" rIns="91440" bIns="45720" rtlCol="0" anchor="t">
            <a:spAutoFit/>
          </a:bodyPr>
          <a:lstStyle/>
          <a:p>
            <a:r>
              <a:rPr lang="en-US" sz="1400"/>
              <a:t>APTA Geriatrics</a:t>
            </a:r>
            <a:endParaRPr lang="en-US"/>
          </a:p>
        </p:txBody>
      </p:sp>
    </p:spTree>
    <p:extLst>
      <p:ext uri="{BB962C8B-B14F-4D97-AF65-F5344CB8AC3E}">
        <p14:creationId xmlns:p14="http://schemas.microsoft.com/office/powerpoint/2010/main" val="281893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C31E-D0C3-45D6-984E-61996FB7FC98}"/>
              </a:ext>
            </a:extLst>
          </p:cNvPr>
          <p:cNvSpPr>
            <a:spLocks noGrp="1"/>
          </p:cNvSpPr>
          <p:nvPr>
            <p:ph type="title"/>
          </p:nvPr>
        </p:nvSpPr>
        <p:spPr>
          <a:xfrm>
            <a:off x="677334" y="609600"/>
            <a:ext cx="3794631" cy="1320800"/>
          </a:xfrm>
        </p:spPr>
        <p:txBody>
          <a:bodyPr>
            <a:normAutofit/>
          </a:bodyPr>
          <a:lstStyle/>
          <a:p>
            <a:r>
              <a:rPr lang="en-US"/>
              <a:t>ADL Assessment</a:t>
            </a:r>
            <a:br>
              <a:rPr lang="en-US">
                <a:cs typeface="Calibri Light"/>
              </a:rPr>
            </a:br>
            <a:r>
              <a:rPr lang="en-US"/>
              <a:t>(FIM Scoring)</a:t>
            </a:r>
            <a:endParaRPr lang="en-US">
              <a:cs typeface="Calibri Light"/>
            </a:endParaRPr>
          </a:p>
        </p:txBody>
      </p:sp>
      <p:sp>
        <p:nvSpPr>
          <p:cNvPr id="3" name="Content Placeholder 2">
            <a:extLst>
              <a:ext uri="{FF2B5EF4-FFF2-40B4-BE49-F238E27FC236}">
                <a16:creationId xmlns:a16="http://schemas.microsoft.com/office/drawing/2014/main" id="{CA776799-EDAA-452F-8940-1D56306B3F50}"/>
              </a:ext>
            </a:extLst>
          </p:cNvPr>
          <p:cNvSpPr>
            <a:spLocks noGrp="1"/>
          </p:cNvSpPr>
          <p:nvPr>
            <p:ph idx="1"/>
          </p:nvPr>
        </p:nvSpPr>
        <p:spPr>
          <a:xfrm>
            <a:off x="838199" y="1811248"/>
            <a:ext cx="3633765" cy="4681568"/>
          </a:xfrm>
        </p:spPr>
        <p:txBody>
          <a:bodyPr vert="horz" lIns="91440" tIns="45720" rIns="91440" bIns="45720" rtlCol="0" anchor="t">
            <a:normAutofit/>
          </a:bodyPr>
          <a:lstStyle/>
          <a:p>
            <a:r>
              <a:rPr lang="en-US" sz="2400">
                <a:ea typeface="+mn-lt"/>
                <a:cs typeface="+mn-lt"/>
              </a:rPr>
              <a:t>Eating</a:t>
            </a:r>
          </a:p>
          <a:p>
            <a:r>
              <a:rPr lang="en-US" sz="2400">
                <a:ea typeface="+mn-lt"/>
                <a:cs typeface="+mn-lt"/>
              </a:rPr>
              <a:t>Grooming</a:t>
            </a:r>
          </a:p>
          <a:p>
            <a:r>
              <a:rPr lang="en-US" sz="2400">
                <a:ea typeface="+mn-lt"/>
                <a:cs typeface="+mn-lt"/>
              </a:rPr>
              <a:t>Bathing</a:t>
            </a:r>
          </a:p>
          <a:p>
            <a:r>
              <a:rPr lang="en-US" sz="2400">
                <a:ea typeface="+mn-lt"/>
                <a:cs typeface="+mn-lt"/>
              </a:rPr>
              <a:t>Dressing Upper/Lower</a:t>
            </a:r>
          </a:p>
          <a:p>
            <a:r>
              <a:rPr lang="en-US" sz="2400">
                <a:ea typeface="+mn-lt"/>
                <a:cs typeface="+mn-lt"/>
              </a:rPr>
              <a:t>Toileting</a:t>
            </a:r>
          </a:p>
          <a:p>
            <a:r>
              <a:rPr lang="en-US" sz="2400">
                <a:ea typeface="+mn-lt"/>
                <a:cs typeface="+mn-lt"/>
              </a:rPr>
              <a:t>Transfers</a:t>
            </a:r>
          </a:p>
          <a:p>
            <a:r>
              <a:rPr lang="en-US" sz="2400">
                <a:ea typeface="+mn-lt"/>
                <a:cs typeface="+mn-lt"/>
              </a:rPr>
              <a:t>Walk/Wheelchair</a:t>
            </a:r>
            <a:endParaRPr lang="en-US" sz="2400"/>
          </a:p>
          <a:p>
            <a:r>
              <a:rPr lang="en-US" sz="2400">
                <a:ea typeface="+mn-lt"/>
                <a:cs typeface="+mn-lt"/>
              </a:rPr>
              <a:t>Stairs</a:t>
            </a:r>
            <a:endParaRPr lang="en-US" sz="2400">
              <a:cs typeface="Calibri"/>
            </a:endParaRPr>
          </a:p>
        </p:txBody>
      </p:sp>
      <p:graphicFrame>
        <p:nvGraphicFramePr>
          <p:cNvPr id="4" name="Content Placeholder 7">
            <a:extLst>
              <a:ext uri="{FF2B5EF4-FFF2-40B4-BE49-F238E27FC236}">
                <a16:creationId xmlns:a16="http://schemas.microsoft.com/office/drawing/2014/main" id="{D5407E76-6699-4D63-BB52-B38908C506DC}"/>
              </a:ext>
            </a:extLst>
          </p:cNvPr>
          <p:cNvGraphicFramePr>
            <a:graphicFrameLocks noGrp="1"/>
          </p:cNvGraphicFramePr>
          <p:nvPr>
            <p:extLst>
              <p:ext uri="{D42A27DB-BD31-4B8C-83A1-F6EECF244321}">
                <p14:modId xmlns:p14="http://schemas.microsoft.com/office/powerpoint/2010/main" val="2767062244"/>
              </p:ext>
            </p:extLst>
          </p:nvPr>
        </p:nvGraphicFramePr>
        <p:xfrm>
          <a:off x="5173579" y="609600"/>
          <a:ext cx="6533147" cy="629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 name="TextBox 72">
            <a:extLst>
              <a:ext uri="{FF2B5EF4-FFF2-40B4-BE49-F238E27FC236}">
                <a16:creationId xmlns:a16="http://schemas.microsoft.com/office/drawing/2014/main" id="{B74C5073-6D21-4B50-8DFD-EDCD467F2815}"/>
              </a:ext>
            </a:extLst>
          </p:cNvPr>
          <p:cNvSpPr txBox="1"/>
          <p:nvPr/>
        </p:nvSpPr>
        <p:spPr>
          <a:xfrm>
            <a:off x="6334665" y="6492816"/>
            <a:ext cx="60356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(Uniform Data System for Medical Rehabilitation, 2012)</a:t>
            </a:r>
          </a:p>
        </p:txBody>
      </p:sp>
    </p:spTree>
    <p:extLst>
      <p:ext uri="{BB962C8B-B14F-4D97-AF65-F5344CB8AC3E}">
        <p14:creationId xmlns:p14="http://schemas.microsoft.com/office/powerpoint/2010/main" val="6902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F288-3ADD-4222-AE33-5CA7BC86585C}"/>
              </a:ext>
            </a:extLst>
          </p:cNvPr>
          <p:cNvSpPr>
            <a:spLocks noGrp="1"/>
          </p:cNvSpPr>
          <p:nvPr>
            <p:ph type="title"/>
          </p:nvPr>
        </p:nvSpPr>
        <p:spPr>
          <a:xfrm>
            <a:off x="677334" y="609600"/>
            <a:ext cx="9120542" cy="1320800"/>
          </a:xfrm>
        </p:spPr>
        <p:txBody>
          <a:bodyPr/>
          <a:lstStyle/>
          <a:p>
            <a:r>
              <a:rPr lang="en-US">
                <a:cs typeface="Calibri Light"/>
              </a:rPr>
              <a:t>Falls Efficacy Scale – International (FES-I)</a:t>
            </a:r>
            <a:endParaRPr lang="en-US"/>
          </a:p>
        </p:txBody>
      </p:sp>
      <p:sp>
        <p:nvSpPr>
          <p:cNvPr id="3" name="Content Placeholder 2">
            <a:extLst>
              <a:ext uri="{FF2B5EF4-FFF2-40B4-BE49-F238E27FC236}">
                <a16:creationId xmlns:a16="http://schemas.microsoft.com/office/drawing/2014/main" id="{5F2D8047-186A-4C41-9C70-976779BEC22C}"/>
              </a:ext>
            </a:extLst>
          </p:cNvPr>
          <p:cNvSpPr>
            <a:spLocks noGrp="1"/>
          </p:cNvSpPr>
          <p:nvPr>
            <p:ph idx="1"/>
          </p:nvPr>
        </p:nvSpPr>
        <p:spPr>
          <a:xfrm>
            <a:off x="5216856" y="1846173"/>
            <a:ext cx="6136944" cy="4193188"/>
          </a:xfrm>
        </p:spPr>
        <p:txBody>
          <a:bodyPr vert="horz" lIns="91440" tIns="45720" rIns="91440" bIns="45720" rtlCol="0" anchor="t">
            <a:normAutofit/>
          </a:bodyPr>
          <a:lstStyle/>
          <a:p>
            <a:r>
              <a:rPr lang="en-US" sz="2400" dirty="0">
                <a:cs typeface="Calibri"/>
              </a:rPr>
              <a:t>Client Self-Report Measure</a:t>
            </a:r>
          </a:p>
          <a:p>
            <a:r>
              <a:rPr lang="en-US" sz="2400" dirty="0">
                <a:cs typeface="Calibri"/>
              </a:rPr>
              <a:t>Assesses patient's concerns about falling during household/community activities</a:t>
            </a:r>
          </a:p>
          <a:p>
            <a:r>
              <a:rPr lang="en-US" sz="2400" dirty="0">
                <a:cs typeface="Calibri"/>
              </a:rPr>
              <a:t>Predictive of reduced participation and reduced mobility</a:t>
            </a:r>
          </a:p>
          <a:p>
            <a:pPr marL="0" indent="0">
              <a:buNone/>
            </a:pPr>
            <a:endParaRPr lang="en-US">
              <a:cs typeface="Calibri"/>
            </a:endParaRPr>
          </a:p>
          <a:p>
            <a:pPr marL="0" indent="0">
              <a:buNone/>
            </a:pPr>
            <a:endParaRPr lang="en-US">
              <a:cs typeface="Calibri"/>
            </a:endParaRPr>
          </a:p>
        </p:txBody>
      </p:sp>
      <p:sp>
        <p:nvSpPr>
          <p:cNvPr id="4" name="TextBox 3">
            <a:extLst>
              <a:ext uri="{FF2B5EF4-FFF2-40B4-BE49-F238E27FC236}">
                <a16:creationId xmlns:a16="http://schemas.microsoft.com/office/drawing/2014/main" id="{31AFC1D4-EADA-4F55-B1DF-2F3586EF55D0}"/>
              </a:ext>
            </a:extLst>
          </p:cNvPr>
          <p:cNvSpPr txBox="1"/>
          <p:nvPr/>
        </p:nvSpPr>
        <p:spPr>
          <a:xfrm>
            <a:off x="3050835" y="6515990"/>
            <a:ext cx="90196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(Jefferis et al., 2014; </a:t>
            </a:r>
            <a:r>
              <a:rPr lang="en-US" sz="1400" err="1">
                <a:ea typeface="+mn-lt"/>
                <a:cs typeface="+mn-lt"/>
              </a:rPr>
              <a:t>Salbach</a:t>
            </a:r>
            <a:r>
              <a:rPr lang="en-US" sz="1400">
                <a:ea typeface="+mn-lt"/>
                <a:cs typeface="+mn-lt"/>
              </a:rPr>
              <a:t> et al., 2014; Tinetti et al., 1990; Yardley et al, 2005; Young and Williams, 2015)</a:t>
            </a:r>
            <a:endParaRPr lang="en-US" sz="1400"/>
          </a:p>
        </p:txBody>
      </p:sp>
      <p:sp>
        <p:nvSpPr>
          <p:cNvPr id="6" name="Rectangle 5">
            <a:extLst>
              <a:ext uri="{FF2B5EF4-FFF2-40B4-BE49-F238E27FC236}">
                <a16:creationId xmlns:a16="http://schemas.microsoft.com/office/drawing/2014/main" id="{2F57A261-73EA-4B0E-8633-7D89C4EE8FC7}"/>
              </a:ext>
            </a:extLst>
          </p:cNvPr>
          <p:cNvSpPr/>
          <p:nvPr/>
        </p:nvSpPr>
        <p:spPr>
          <a:xfrm>
            <a:off x="9620054" y="0"/>
            <a:ext cx="2571946" cy="1558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Jones</a:t>
            </a:r>
            <a:r>
              <a:rPr lang="en-US"/>
              <a:t>:</a:t>
            </a:r>
          </a:p>
          <a:p>
            <a:pPr algn="ctr"/>
            <a:r>
              <a:rPr lang="en-US"/>
              <a:t>FES-I Score </a:t>
            </a:r>
            <a:r>
              <a:rPr lang="en-US" dirty="0"/>
              <a:t>– 52/64</a:t>
            </a:r>
          </a:p>
          <a:p>
            <a:pPr algn="ctr"/>
            <a:endParaRPr lang="en-US" dirty="0"/>
          </a:p>
          <a:p>
            <a:pPr algn="ctr"/>
            <a:r>
              <a:rPr lang="en-US" dirty="0"/>
              <a:t>Concern for falls:</a:t>
            </a:r>
          </a:p>
          <a:p>
            <a:pPr algn="ctr"/>
            <a:r>
              <a:rPr lang="en-US" dirty="0"/>
              <a:t>Fairly High</a:t>
            </a:r>
            <a:endParaRPr lang="en-US"/>
          </a:p>
        </p:txBody>
      </p:sp>
      <p:pic>
        <p:nvPicPr>
          <p:cNvPr id="7" name="Picture 7">
            <a:extLst>
              <a:ext uri="{FF2B5EF4-FFF2-40B4-BE49-F238E27FC236}">
                <a16:creationId xmlns:a16="http://schemas.microsoft.com/office/drawing/2014/main" id="{B6C90C57-A77B-42D0-AEED-97D9B7A310C3}"/>
              </a:ext>
            </a:extLst>
          </p:cNvPr>
          <p:cNvPicPr>
            <a:picLocks noChangeAspect="1"/>
          </p:cNvPicPr>
          <p:nvPr/>
        </p:nvPicPr>
        <p:blipFill>
          <a:blip r:embed="rId3"/>
          <a:stretch>
            <a:fillRect/>
          </a:stretch>
        </p:blipFill>
        <p:spPr>
          <a:xfrm>
            <a:off x="745067" y="1173719"/>
            <a:ext cx="3716866" cy="5103227"/>
          </a:xfrm>
          <a:prstGeom prst="rect">
            <a:avLst/>
          </a:prstGeom>
        </p:spPr>
      </p:pic>
      <p:pic>
        <p:nvPicPr>
          <p:cNvPr id="8" name="Graphic 7" descr="Checkmark with solid fill">
            <a:extLst>
              <a:ext uri="{FF2B5EF4-FFF2-40B4-BE49-F238E27FC236}">
                <a16:creationId xmlns:a16="http://schemas.microsoft.com/office/drawing/2014/main" id="{61E200C9-BA78-4E3C-BF72-EA6B12CEC4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7366" y="4096868"/>
            <a:ext cx="223592" cy="223592"/>
          </a:xfrm>
          <a:prstGeom prst="rect">
            <a:avLst/>
          </a:prstGeom>
        </p:spPr>
      </p:pic>
      <p:pic>
        <p:nvPicPr>
          <p:cNvPr id="9" name="Graphic 8" descr="Checkmark with solid fill">
            <a:extLst>
              <a:ext uri="{FF2B5EF4-FFF2-40B4-BE49-F238E27FC236}">
                <a16:creationId xmlns:a16="http://schemas.microsoft.com/office/drawing/2014/main" id="{17C84DAD-797B-4D4D-9C39-EE4D49D8B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3880445"/>
            <a:ext cx="223592" cy="223592"/>
          </a:xfrm>
          <a:prstGeom prst="rect">
            <a:avLst/>
          </a:prstGeom>
        </p:spPr>
      </p:pic>
      <p:pic>
        <p:nvPicPr>
          <p:cNvPr id="10" name="Graphic 9" descr="Checkmark with solid fill">
            <a:extLst>
              <a:ext uri="{FF2B5EF4-FFF2-40B4-BE49-F238E27FC236}">
                <a16:creationId xmlns:a16="http://schemas.microsoft.com/office/drawing/2014/main" id="{66AF70EF-7557-49BA-8337-03E3C997E8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3921" y="3646269"/>
            <a:ext cx="223592" cy="223592"/>
          </a:xfrm>
          <a:prstGeom prst="rect">
            <a:avLst/>
          </a:prstGeom>
        </p:spPr>
      </p:pic>
      <p:pic>
        <p:nvPicPr>
          <p:cNvPr id="11" name="Graphic 10" descr="Checkmark with solid fill">
            <a:extLst>
              <a:ext uri="{FF2B5EF4-FFF2-40B4-BE49-F238E27FC236}">
                <a16:creationId xmlns:a16="http://schemas.microsoft.com/office/drawing/2014/main" id="{B0EC1FA7-7D58-4F8E-B23C-8951D9392F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3439230"/>
            <a:ext cx="223592" cy="223592"/>
          </a:xfrm>
          <a:prstGeom prst="rect">
            <a:avLst/>
          </a:prstGeom>
        </p:spPr>
      </p:pic>
      <p:pic>
        <p:nvPicPr>
          <p:cNvPr id="12" name="Graphic 11" descr="Checkmark with solid fill">
            <a:extLst>
              <a:ext uri="{FF2B5EF4-FFF2-40B4-BE49-F238E27FC236}">
                <a16:creationId xmlns:a16="http://schemas.microsoft.com/office/drawing/2014/main" id="{6664CB7B-A249-463F-B0D8-2B302AD9A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6123" y="3213232"/>
            <a:ext cx="223592" cy="223592"/>
          </a:xfrm>
          <a:prstGeom prst="rect">
            <a:avLst/>
          </a:prstGeom>
        </p:spPr>
      </p:pic>
      <p:pic>
        <p:nvPicPr>
          <p:cNvPr id="13" name="Graphic 12" descr="Checkmark with solid fill">
            <a:extLst>
              <a:ext uri="{FF2B5EF4-FFF2-40B4-BE49-F238E27FC236}">
                <a16:creationId xmlns:a16="http://schemas.microsoft.com/office/drawing/2014/main" id="{9117529B-19C5-4870-8938-C53D628038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2971998"/>
            <a:ext cx="223592" cy="223592"/>
          </a:xfrm>
          <a:prstGeom prst="rect">
            <a:avLst/>
          </a:prstGeom>
        </p:spPr>
      </p:pic>
      <p:pic>
        <p:nvPicPr>
          <p:cNvPr id="14" name="Graphic 13" descr="Checkmark with solid fill">
            <a:extLst>
              <a:ext uri="{FF2B5EF4-FFF2-40B4-BE49-F238E27FC236}">
                <a16:creationId xmlns:a16="http://schemas.microsoft.com/office/drawing/2014/main" id="{5BCE7C08-B280-4375-A93B-54710D0A76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2775543"/>
            <a:ext cx="223592" cy="223592"/>
          </a:xfrm>
          <a:prstGeom prst="rect">
            <a:avLst/>
          </a:prstGeom>
        </p:spPr>
      </p:pic>
      <p:pic>
        <p:nvPicPr>
          <p:cNvPr id="15" name="Graphic 14" descr="Checkmark with solid fill">
            <a:extLst>
              <a:ext uri="{FF2B5EF4-FFF2-40B4-BE49-F238E27FC236}">
                <a16:creationId xmlns:a16="http://schemas.microsoft.com/office/drawing/2014/main" id="{C10F48C2-3A4D-456C-B3FB-7C0200880C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6123" y="2536588"/>
            <a:ext cx="223592" cy="223592"/>
          </a:xfrm>
          <a:prstGeom prst="rect">
            <a:avLst/>
          </a:prstGeom>
        </p:spPr>
      </p:pic>
      <p:pic>
        <p:nvPicPr>
          <p:cNvPr id="16" name="Graphic 15" descr="Checkmark with solid fill">
            <a:extLst>
              <a:ext uri="{FF2B5EF4-FFF2-40B4-BE49-F238E27FC236}">
                <a16:creationId xmlns:a16="http://schemas.microsoft.com/office/drawing/2014/main" id="{889AE764-8538-4B93-B4A7-92BD1FD3B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9445" y="2343418"/>
            <a:ext cx="223592" cy="223592"/>
          </a:xfrm>
          <a:prstGeom prst="rect">
            <a:avLst/>
          </a:prstGeom>
        </p:spPr>
      </p:pic>
      <p:pic>
        <p:nvPicPr>
          <p:cNvPr id="17" name="Graphic 16" descr="Checkmark with solid fill">
            <a:extLst>
              <a:ext uri="{FF2B5EF4-FFF2-40B4-BE49-F238E27FC236}">
                <a16:creationId xmlns:a16="http://schemas.microsoft.com/office/drawing/2014/main" id="{26D7E25C-7446-48FA-B5BA-2CA6F2B31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2114885"/>
            <a:ext cx="223592" cy="223592"/>
          </a:xfrm>
          <a:prstGeom prst="rect">
            <a:avLst/>
          </a:prstGeom>
        </p:spPr>
      </p:pic>
      <p:pic>
        <p:nvPicPr>
          <p:cNvPr id="20" name="Graphic 19" descr="Checkmark with solid fill">
            <a:extLst>
              <a:ext uri="{FF2B5EF4-FFF2-40B4-BE49-F238E27FC236}">
                <a16:creationId xmlns:a16="http://schemas.microsoft.com/office/drawing/2014/main" id="{A671F245-DC5A-436E-82A1-5C156FB054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7474" y="5518454"/>
            <a:ext cx="223592" cy="223592"/>
          </a:xfrm>
          <a:prstGeom prst="rect">
            <a:avLst/>
          </a:prstGeom>
        </p:spPr>
      </p:pic>
      <p:pic>
        <p:nvPicPr>
          <p:cNvPr id="21" name="Graphic 20" descr="Checkmark with solid fill">
            <a:extLst>
              <a:ext uri="{FF2B5EF4-FFF2-40B4-BE49-F238E27FC236}">
                <a16:creationId xmlns:a16="http://schemas.microsoft.com/office/drawing/2014/main" id="{11223919-A4ED-4BA1-8A7F-E029167D2D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9445" y="4520751"/>
            <a:ext cx="223592" cy="223592"/>
          </a:xfrm>
          <a:prstGeom prst="rect">
            <a:avLst/>
          </a:prstGeom>
        </p:spPr>
      </p:pic>
      <p:pic>
        <p:nvPicPr>
          <p:cNvPr id="22" name="Graphic 21" descr="Checkmark with solid fill">
            <a:extLst>
              <a:ext uri="{FF2B5EF4-FFF2-40B4-BE49-F238E27FC236}">
                <a16:creationId xmlns:a16="http://schemas.microsoft.com/office/drawing/2014/main" id="{A3E3BE2B-9653-4187-9FD2-1264A5D517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4291463"/>
            <a:ext cx="223592" cy="223592"/>
          </a:xfrm>
          <a:prstGeom prst="rect">
            <a:avLst/>
          </a:prstGeom>
        </p:spPr>
      </p:pic>
      <p:pic>
        <p:nvPicPr>
          <p:cNvPr id="23" name="Graphic 22" descr="Checkmark with solid fill">
            <a:extLst>
              <a:ext uri="{FF2B5EF4-FFF2-40B4-BE49-F238E27FC236}">
                <a16:creationId xmlns:a16="http://schemas.microsoft.com/office/drawing/2014/main" id="{B052E56C-D8EA-495D-B9E5-D93EAB2F1A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4768092"/>
            <a:ext cx="223592" cy="223592"/>
          </a:xfrm>
          <a:prstGeom prst="rect">
            <a:avLst/>
          </a:prstGeom>
        </p:spPr>
      </p:pic>
      <p:pic>
        <p:nvPicPr>
          <p:cNvPr id="24" name="Graphic 23" descr="Checkmark with solid fill">
            <a:extLst>
              <a:ext uri="{FF2B5EF4-FFF2-40B4-BE49-F238E27FC236}">
                <a16:creationId xmlns:a16="http://schemas.microsoft.com/office/drawing/2014/main" id="{080E3992-2C6F-4DAB-A5D1-77C6764099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7559" y="5237929"/>
            <a:ext cx="223592" cy="223592"/>
          </a:xfrm>
          <a:prstGeom prst="rect">
            <a:avLst/>
          </a:prstGeom>
        </p:spPr>
      </p:pic>
      <p:pic>
        <p:nvPicPr>
          <p:cNvPr id="25" name="Graphic 24" descr="Checkmark with solid fill">
            <a:extLst>
              <a:ext uri="{FF2B5EF4-FFF2-40B4-BE49-F238E27FC236}">
                <a16:creationId xmlns:a16="http://schemas.microsoft.com/office/drawing/2014/main" id="{6F260095-BB6A-4AFC-AE06-117BC41C37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522" y="5014337"/>
            <a:ext cx="223592" cy="223592"/>
          </a:xfrm>
          <a:prstGeom prst="rect">
            <a:avLst/>
          </a:prstGeom>
        </p:spPr>
      </p:pic>
      <p:sp>
        <p:nvSpPr>
          <p:cNvPr id="26" name="TextBox 25">
            <a:extLst>
              <a:ext uri="{FF2B5EF4-FFF2-40B4-BE49-F238E27FC236}">
                <a16:creationId xmlns:a16="http://schemas.microsoft.com/office/drawing/2014/main" id="{BA4D881E-B293-4AAB-8290-B7BD0458BFE1}"/>
              </a:ext>
            </a:extLst>
          </p:cNvPr>
          <p:cNvSpPr txBox="1"/>
          <p:nvPr/>
        </p:nvSpPr>
        <p:spPr>
          <a:xfrm>
            <a:off x="2491704" y="5670029"/>
            <a:ext cx="223592"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1404C5D5-C534-43E6-B826-64323656D782}"/>
              </a:ext>
            </a:extLst>
          </p:cNvPr>
          <p:cNvSpPr txBox="1"/>
          <p:nvPr/>
        </p:nvSpPr>
        <p:spPr>
          <a:xfrm>
            <a:off x="2978933" y="5655921"/>
            <a:ext cx="223592" cy="369332"/>
          </a:xfrm>
          <a:prstGeom prst="rect">
            <a:avLst/>
          </a:prstGeom>
          <a:noFill/>
        </p:spPr>
        <p:txBody>
          <a:bodyPr wrap="square" rtlCol="0">
            <a:spAutoFit/>
          </a:bodyPr>
          <a:lstStyle/>
          <a:p>
            <a:r>
              <a:rPr lang="en-US" dirty="0"/>
              <a:t>4</a:t>
            </a:r>
          </a:p>
        </p:txBody>
      </p:sp>
      <p:sp>
        <p:nvSpPr>
          <p:cNvPr id="28" name="TextBox 27">
            <a:extLst>
              <a:ext uri="{FF2B5EF4-FFF2-40B4-BE49-F238E27FC236}">
                <a16:creationId xmlns:a16="http://schemas.microsoft.com/office/drawing/2014/main" id="{28F05638-5BF3-4DA2-B80E-37B47AB66390}"/>
              </a:ext>
            </a:extLst>
          </p:cNvPr>
          <p:cNvSpPr txBox="1"/>
          <p:nvPr/>
        </p:nvSpPr>
        <p:spPr>
          <a:xfrm>
            <a:off x="3344999" y="5651208"/>
            <a:ext cx="471960" cy="369332"/>
          </a:xfrm>
          <a:prstGeom prst="rect">
            <a:avLst/>
          </a:prstGeom>
          <a:noFill/>
        </p:spPr>
        <p:txBody>
          <a:bodyPr wrap="square" rtlCol="0">
            <a:spAutoFit/>
          </a:bodyPr>
          <a:lstStyle/>
          <a:p>
            <a:r>
              <a:rPr lang="en-US" dirty="0"/>
              <a:t>15</a:t>
            </a:r>
          </a:p>
        </p:txBody>
      </p:sp>
      <p:sp>
        <p:nvSpPr>
          <p:cNvPr id="29" name="TextBox 28">
            <a:extLst>
              <a:ext uri="{FF2B5EF4-FFF2-40B4-BE49-F238E27FC236}">
                <a16:creationId xmlns:a16="http://schemas.microsoft.com/office/drawing/2014/main" id="{561EF2F8-CB96-4EAD-BF22-34C32F169568}"/>
              </a:ext>
            </a:extLst>
          </p:cNvPr>
          <p:cNvSpPr txBox="1"/>
          <p:nvPr/>
        </p:nvSpPr>
        <p:spPr>
          <a:xfrm>
            <a:off x="3804954" y="5664700"/>
            <a:ext cx="471960" cy="369332"/>
          </a:xfrm>
          <a:prstGeom prst="rect">
            <a:avLst/>
          </a:prstGeom>
          <a:noFill/>
        </p:spPr>
        <p:txBody>
          <a:bodyPr wrap="square" rtlCol="0">
            <a:spAutoFit/>
          </a:bodyPr>
          <a:lstStyle/>
          <a:p>
            <a:r>
              <a:rPr lang="en-US" dirty="0"/>
              <a:t>32</a:t>
            </a:r>
          </a:p>
        </p:txBody>
      </p:sp>
    </p:spTree>
    <p:extLst>
      <p:ext uri="{BB962C8B-B14F-4D97-AF65-F5344CB8AC3E}">
        <p14:creationId xmlns:p14="http://schemas.microsoft.com/office/powerpoint/2010/main" val="396726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38D9-7D44-4135-9891-CA33CB8813DC}"/>
              </a:ext>
            </a:extLst>
          </p:cNvPr>
          <p:cNvSpPr>
            <a:spLocks noGrp="1"/>
          </p:cNvSpPr>
          <p:nvPr>
            <p:ph type="title"/>
          </p:nvPr>
        </p:nvSpPr>
        <p:spPr/>
        <p:txBody>
          <a:bodyPr/>
          <a:lstStyle/>
          <a:p>
            <a:r>
              <a:rPr lang="en-US" dirty="0"/>
              <a:t>5 x Sit to Stand  </a:t>
            </a:r>
          </a:p>
        </p:txBody>
      </p:sp>
      <p:pic>
        <p:nvPicPr>
          <p:cNvPr id="6" name="Picture 5" descr="A picture containing linedrawing&#10;&#10;Description automatically generated">
            <a:extLst>
              <a:ext uri="{FF2B5EF4-FFF2-40B4-BE49-F238E27FC236}">
                <a16:creationId xmlns:a16="http://schemas.microsoft.com/office/drawing/2014/main" id="{FBA904E7-120A-498B-A0D1-540F545AF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452" y="2097509"/>
            <a:ext cx="5676655" cy="4380440"/>
          </a:xfrm>
          <a:prstGeom prst="rect">
            <a:avLst/>
          </a:prstGeom>
        </p:spPr>
      </p:pic>
      <p:sp>
        <p:nvSpPr>
          <p:cNvPr id="7" name="TextBox 6">
            <a:extLst>
              <a:ext uri="{FF2B5EF4-FFF2-40B4-BE49-F238E27FC236}">
                <a16:creationId xmlns:a16="http://schemas.microsoft.com/office/drawing/2014/main" id="{0F63678B-1222-4386-B5F0-BA51FBC50A43}"/>
              </a:ext>
            </a:extLst>
          </p:cNvPr>
          <p:cNvSpPr txBox="1"/>
          <p:nvPr/>
        </p:nvSpPr>
        <p:spPr>
          <a:xfrm>
            <a:off x="10675249" y="6534905"/>
            <a:ext cx="1514475" cy="307777"/>
          </a:xfrm>
          <a:prstGeom prst="rect">
            <a:avLst/>
          </a:prstGeom>
          <a:noFill/>
        </p:spPr>
        <p:txBody>
          <a:bodyPr wrap="square" rtlCol="0">
            <a:spAutoFit/>
          </a:bodyPr>
          <a:lstStyle/>
          <a:p>
            <a:r>
              <a:rPr lang="en-US" sz="1400" dirty="0"/>
              <a:t>(</a:t>
            </a:r>
            <a:r>
              <a:rPr lang="en-US" sz="1400" dirty="0" err="1"/>
              <a:t>Buatois</a:t>
            </a:r>
            <a:r>
              <a:rPr lang="en-US" sz="1400" dirty="0"/>
              <a:t> 2010)</a:t>
            </a:r>
          </a:p>
        </p:txBody>
      </p:sp>
      <p:sp>
        <p:nvSpPr>
          <p:cNvPr id="8" name="Rectangle 7">
            <a:extLst>
              <a:ext uri="{FF2B5EF4-FFF2-40B4-BE49-F238E27FC236}">
                <a16:creationId xmlns:a16="http://schemas.microsoft.com/office/drawing/2014/main" id="{1A490AC9-CF73-487B-A974-A01ACB7891EB}"/>
              </a:ext>
            </a:extLst>
          </p:cNvPr>
          <p:cNvSpPr/>
          <p:nvPr/>
        </p:nvSpPr>
        <p:spPr>
          <a:xfrm>
            <a:off x="9119938" y="3412"/>
            <a:ext cx="3069786" cy="205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Mr. Jones scored a 0 was not able to complete any chair stands without UE support.</a:t>
            </a:r>
          </a:p>
        </p:txBody>
      </p:sp>
      <p:sp>
        <p:nvSpPr>
          <p:cNvPr id="12" name="Content Placeholder 11">
            <a:extLst>
              <a:ext uri="{FF2B5EF4-FFF2-40B4-BE49-F238E27FC236}">
                <a16:creationId xmlns:a16="http://schemas.microsoft.com/office/drawing/2014/main" id="{8577118D-CB46-4CC9-845D-524A627A6E6B}"/>
              </a:ext>
            </a:extLst>
          </p:cNvPr>
          <p:cNvSpPr>
            <a:spLocks noGrp="1"/>
          </p:cNvSpPr>
          <p:nvPr>
            <p:ph idx="1"/>
          </p:nvPr>
        </p:nvSpPr>
        <p:spPr/>
        <p:txBody>
          <a:bodyPr/>
          <a:lstStyle/>
          <a:p>
            <a:endParaRPr lang="en-US" dirty="0"/>
          </a:p>
        </p:txBody>
      </p:sp>
      <p:pic>
        <p:nvPicPr>
          <p:cNvPr id="14" name="Picture 13">
            <a:extLst>
              <a:ext uri="{FF2B5EF4-FFF2-40B4-BE49-F238E27FC236}">
                <a16:creationId xmlns:a16="http://schemas.microsoft.com/office/drawing/2014/main" id="{65B0AA4C-4FB1-49F3-954E-B2301037B183}"/>
              </a:ext>
            </a:extLst>
          </p:cNvPr>
          <p:cNvPicPr>
            <a:picLocks noChangeAspect="1"/>
          </p:cNvPicPr>
          <p:nvPr/>
        </p:nvPicPr>
        <p:blipFill rotWithShape="1">
          <a:blip r:embed="rId4"/>
          <a:srcRect l="6685" t="44144" r="7154" b="26755"/>
          <a:stretch/>
        </p:blipFill>
        <p:spPr>
          <a:xfrm>
            <a:off x="162225" y="2856510"/>
            <a:ext cx="5881324" cy="2660713"/>
          </a:xfrm>
          <a:prstGeom prst="rect">
            <a:avLst/>
          </a:prstGeom>
        </p:spPr>
      </p:pic>
    </p:spTree>
    <p:extLst>
      <p:ext uri="{BB962C8B-B14F-4D97-AF65-F5344CB8AC3E}">
        <p14:creationId xmlns:p14="http://schemas.microsoft.com/office/powerpoint/2010/main" val="408930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933C-E8D0-4EA7-AD86-A8021A8EA0E4}"/>
              </a:ext>
            </a:extLst>
          </p:cNvPr>
          <p:cNvSpPr>
            <a:spLocks noGrp="1"/>
          </p:cNvSpPr>
          <p:nvPr>
            <p:ph type="title"/>
          </p:nvPr>
        </p:nvSpPr>
        <p:spPr>
          <a:xfrm>
            <a:off x="213074" y="609599"/>
            <a:ext cx="4291708" cy="859345"/>
          </a:xfrm>
        </p:spPr>
        <p:txBody>
          <a:bodyPr>
            <a:normAutofit/>
          </a:bodyPr>
          <a:lstStyle/>
          <a:p>
            <a:r>
              <a:rPr lang="en-US"/>
              <a:t>10 Meter Walk Test</a:t>
            </a:r>
          </a:p>
        </p:txBody>
      </p:sp>
      <p:pic>
        <p:nvPicPr>
          <p:cNvPr id="2050" name="Picture 2">
            <a:extLst>
              <a:ext uri="{FF2B5EF4-FFF2-40B4-BE49-F238E27FC236}">
                <a16:creationId xmlns:a16="http://schemas.microsoft.com/office/drawing/2014/main" id="{11751F15-A6FD-49DA-8561-46BEBBD549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7848" y="1954813"/>
            <a:ext cx="9664576" cy="47794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0CD9D5C-DA6E-4779-B919-87FD8F46D9F4}"/>
              </a:ext>
            </a:extLst>
          </p:cNvPr>
          <p:cNvSpPr/>
          <p:nvPr/>
        </p:nvSpPr>
        <p:spPr>
          <a:xfrm>
            <a:off x="0" y="1466796"/>
            <a:ext cx="1885910" cy="705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Mr. Jones: </a:t>
            </a:r>
          </a:p>
          <a:p>
            <a:pPr algn="ctr"/>
            <a:r>
              <a:rPr lang="en-US"/>
              <a:t>0.1 m/sec</a:t>
            </a:r>
          </a:p>
        </p:txBody>
      </p:sp>
      <p:pic>
        <p:nvPicPr>
          <p:cNvPr id="5" name="Picture 2">
            <a:extLst>
              <a:ext uri="{FF2B5EF4-FFF2-40B4-BE49-F238E27FC236}">
                <a16:creationId xmlns:a16="http://schemas.microsoft.com/office/drawing/2014/main" id="{A4A68FB5-E19B-451C-B70C-023B2F71A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19" t="10190" r="5167" b="11128"/>
          <a:stretch/>
        </p:blipFill>
        <p:spPr bwMode="auto">
          <a:xfrm>
            <a:off x="6713621" y="-1"/>
            <a:ext cx="5478379" cy="146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76429-8FC5-405C-92E9-92AB56A69EEE}"/>
              </a:ext>
            </a:extLst>
          </p:cNvPr>
          <p:cNvSpPr>
            <a:spLocks noGrp="1"/>
          </p:cNvSpPr>
          <p:nvPr>
            <p:ph type="title"/>
          </p:nvPr>
        </p:nvSpPr>
        <p:spPr>
          <a:xfrm>
            <a:off x="677334" y="609600"/>
            <a:ext cx="8596668" cy="767787"/>
          </a:xfrm>
        </p:spPr>
        <p:txBody>
          <a:bodyPr>
            <a:normAutofit/>
          </a:bodyPr>
          <a:lstStyle/>
          <a:p>
            <a:r>
              <a:rPr lang="en-US">
                <a:cs typeface="Calibri Light"/>
              </a:rPr>
              <a:t>Case Study: Mr. Jones (FIM Scores)</a:t>
            </a:r>
          </a:p>
        </p:txBody>
      </p:sp>
      <p:sp>
        <p:nvSpPr>
          <p:cNvPr id="3" name="Content Placeholder 2">
            <a:extLst>
              <a:ext uri="{FF2B5EF4-FFF2-40B4-BE49-F238E27FC236}">
                <a16:creationId xmlns:a16="http://schemas.microsoft.com/office/drawing/2014/main" id="{F02BF323-08D2-499E-AD53-6F4176B5C6C6}"/>
              </a:ext>
            </a:extLst>
          </p:cNvPr>
          <p:cNvSpPr>
            <a:spLocks noGrp="1"/>
          </p:cNvSpPr>
          <p:nvPr>
            <p:ph sz="half" idx="1"/>
          </p:nvPr>
        </p:nvSpPr>
        <p:spPr>
          <a:xfrm>
            <a:off x="677334" y="1608880"/>
            <a:ext cx="4806385" cy="4861367"/>
          </a:xfrm>
        </p:spPr>
        <p:txBody>
          <a:bodyPr vert="horz" lIns="91440" tIns="45720" rIns="91440" bIns="45720" rtlCol="0" anchor="t">
            <a:normAutofit lnSpcReduction="10000"/>
          </a:bodyPr>
          <a:lstStyle/>
          <a:p>
            <a:r>
              <a:rPr lang="en-US">
                <a:ea typeface="+mn-lt"/>
                <a:cs typeface="+mn-lt"/>
              </a:rPr>
              <a:t>Eating: 7 – Independent </a:t>
            </a:r>
          </a:p>
          <a:p>
            <a:r>
              <a:rPr lang="en-US">
                <a:ea typeface="+mn-lt"/>
                <a:cs typeface="+mn-lt"/>
              </a:rPr>
              <a:t>Grooming: 7 Independent with facial grooming + hand/face washing</a:t>
            </a:r>
          </a:p>
          <a:p>
            <a:r>
              <a:rPr lang="en-US" sz="2000" b="1" dirty="0">
                <a:ea typeface="+mn-lt"/>
                <a:cs typeface="+mn-lt"/>
              </a:rPr>
              <a:t>Bathing/Showering:</a:t>
            </a:r>
            <a:r>
              <a:rPr lang="en-US" sz="2000" dirty="0">
                <a:ea typeface="+mn-lt"/>
                <a:cs typeface="+mn-lt"/>
              </a:rPr>
              <a:t> 3 – 50-75% assist needed to wash bl LEs </a:t>
            </a:r>
          </a:p>
          <a:p>
            <a:r>
              <a:rPr lang="en-US">
                <a:ea typeface="+mn-lt"/>
                <a:cs typeface="+mn-lt"/>
              </a:rPr>
              <a:t>Dressing (Upper Body): 7 - Independent</a:t>
            </a:r>
          </a:p>
          <a:p>
            <a:r>
              <a:rPr lang="en-US" sz="2000" b="1" dirty="0">
                <a:ea typeface="+mn-lt"/>
                <a:cs typeface="+mn-lt"/>
              </a:rPr>
              <a:t>Dressing (Lower Body): 3</a:t>
            </a:r>
            <a:r>
              <a:rPr lang="en-US" sz="2000" dirty="0">
                <a:ea typeface="+mn-lt"/>
                <a:cs typeface="+mn-lt"/>
              </a:rPr>
              <a:t> – &lt;50% assist needed; extra time, seated, difficulty donning sock on R LE 2/2 THA precautions</a:t>
            </a:r>
          </a:p>
          <a:p>
            <a:r>
              <a:rPr lang="en-US" sz="2000" b="1" dirty="0">
                <a:ea typeface="+mn-lt"/>
                <a:cs typeface="+mn-lt"/>
              </a:rPr>
              <a:t>Toileting: 4</a:t>
            </a:r>
            <a:r>
              <a:rPr lang="en-US" sz="2000" dirty="0">
                <a:ea typeface="+mn-lt"/>
                <a:cs typeface="+mn-lt"/>
              </a:rPr>
              <a:t> – Independent with perineal hygiene, needs assist with clothing management </a:t>
            </a:r>
          </a:p>
        </p:txBody>
      </p:sp>
      <p:sp>
        <p:nvSpPr>
          <p:cNvPr id="5" name="Content Placeholder 4">
            <a:extLst>
              <a:ext uri="{FF2B5EF4-FFF2-40B4-BE49-F238E27FC236}">
                <a16:creationId xmlns:a16="http://schemas.microsoft.com/office/drawing/2014/main" id="{932190F1-A30D-48CB-BF51-1D87C69AD6C9}"/>
              </a:ext>
            </a:extLst>
          </p:cNvPr>
          <p:cNvSpPr>
            <a:spLocks noGrp="1"/>
          </p:cNvSpPr>
          <p:nvPr>
            <p:ph sz="half" idx="2"/>
          </p:nvPr>
        </p:nvSpPr>
        <p:spPr>
          <a:xfrm>
            <a:off x="5657125" y="1608881"/>
            <a:ext cx="4806385" cy="4768770"/>
          </a:xfrm>
        </p:spPr>
        <p:txBody>
          <a:bodyPr>
            <a:normAutofit lnSpcReduction="10000"/>
          </a:bodyPr>
          <a:lstStyle/>
          <a:p>
            <a:r>
              <a:rPr lang="en-US" sz="2200" b="1" dirty="0">
                <a:ea typeface="+mn-lt"/>
                <a:cs typeface="+mn-lt"/>
              </a:rPr>
              <a:t>Bladder: 6 </a:t>
            </a:r>
            <a:r>
              <a:rPr lang="en-US" sz="2200" dirty="0">
                <a:ea typeface="+mn-lt"/>
                <a:cs typeface="+mn-lt"/>
              </a:rPr>
              <a:t>– Issues of urinary urgency, wears pads to support </a:t>
            </a:r>
          </a:p>
          <a:p>
            <a:r>
              <a:rPr lang="en-US" dirty="0">
                <a:ea typeface="+mn-lt"/>
                <a:cs typeface="+mn-lt"/>
              </a:rPr>
              <a:t>Bowel: 7 –Independent </a:t>
            </a:r>
          </a:p>
          <a:p>
            <a:r>
              <a:rPr lang="en-US" sz="2200" b="1" dirty="0">
                <a:ea typeface="+mn-lt"/>
                <a:cs typeface="+mn-lt"/>
              </a:rPr>
              <a:t>Transfer (Bed/Chair/Toilet): 4</a:t>
            </a:r>
            <a:r>
              <a:rPr lang="en-US" sz="2200" dirty="0">
                <a:ea typeface="+mn-lt"/>
                <a:cs typeface="+mn-lt"/>
              </a:rPr>
              <a:t> – MinAx1 for sit &gt; stand, CGA for stand &gt; sit </a:t>
            </a:r>
          </a:p>
          <a:p>
            <a:r>
              <a:rPr lang="en-US" sz="2200" b="1" dirty="0">
                <a:ea typeface="+mn-lt"/>
                <a:cs typeface="+mn-lt"/>
              </a:rPr>
              <a:t>Transfer (Toilet): 4</a:t>
            </a:r>
            <a:r>
              <a:rPr lang="en-US" sz="2200" dirty="0">
                <a:ea typeface="+mn-lt"/>
                <a:cs typeface="+mn-lt"/>
              </a:rPr>
              <a:t> – MinAx1 for sit &gt; stand, CGA and grab bar assist for stand &gt; sit </a:t>
            </a:r>
          </a:p>
          <a:p>
            <a:r>
              <a:rPr lang="en-US" sz="2200" b="1" dirty="0">
                <a:ea typeface="+mn-lt"/>
                <a:cs typeface="+mn-lt"/>
              </a:rPr>
              <a:t>Walk: 2</a:t>
            </a:r>
            <a:r>
              <a:rPr lang="en-US" sz="2200" dirty="0">
                <a:ea typeface="+mn-lt"/>
                <a:cs typeface="+mn-lt"/>
              </a:rPr>
              <a:t> – CGA ambulation with RW, greater than 50ft, less than 150ft </a:t>
            </a:r>
          </a:p>
          <a:p>
            <a:r>
              <a:rPr lang="en-US" dirty="0">
                <a:ea typeface="+mn-lt"/>
                <a:cs typeface="+mn-lt"/>
              </a:rPr>
              <a:t>Stairs: 0 – Activity not assessed</a:t>
            </a:r>
            <a:endParaRPr lang="en-US" dirty="0">
              <a:cs typeface="Calibri"/>
            </a:endParaRPr>
          </a:p>
          <a:p>
            <a:endParaRPr lang="en-US" dirty="0"/>
          </a:p>
        </p:txBody>
      </p:sp>
    </p:spTree>
    <p:extLst>
      <p:ext uri="{BB962C8B-B14F-4D97-AF65-F5344CB8AC3E}">
        <p14:creationId xmlns:p14="http://schemas.microsoft.com/office/powerpoint/2010/main" val="238714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2B04-8EBE-40B8-B589-440F6ADCB028}"/>
              </a:ext>
            </a:extLst>
          </p:cNvPr>
          <p:cNvSpPr>
            <a:spLocks noGrp="1"/>
          </p:cNvSpPr>
          <p:nvPr>
            <p:ph type="title"/>
          </p:nvPr>
        </p:nvSpPr>
        <p:spPr>
          <a:xfrm>
            <a:off x="838200" y="365125"/>
            <a:ext cx="6374921" cy="1339940"/>
          </a:xfrm>
        </p:spPr>
        <p:txBody>
          <a:bodyPr/>
          <a:lstStyle/>
          <a:p>
            <a:r>
              <a:rPr lang="en-US"/>
              <a:t>Assessing Delirium</a:t>
            </a:r>
          </a:p>
        </p:txBody>
      </p:sp>
      <p:sp>
        <p:nvSpPr>
          <p:cNvPr id="5" name="TextBox 4">
            <a:extLst>
              <a:ext uri="{FF2B5EF4-FFF2-40B4-BE49-F238E27FC236}">
                <a16:creationId xmlns:a16="http://schemas.microsoft.com/office/drawing/2014/main" id="{5C249CBA-ABCA-4960-B81A-38D5DB874780}"/>
              </a:ext>
            </a:extLst>
          </p:cNvPr>
          <p:cNvSpPr txBox="1"/>
          <p:nvPr/>
        </p:nvSpPr>
        <p:spPr>
          <a:xfrm>
            <a:off x="4620930" y="6391051"/>
            <a:ext cx="7826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(Fong, </a:t>
            </a:r>
            <a:r>
              <a:rPr lang="en-US" err="1">
                <a:cs typeface="Calibri"/>
              </a:rPr>
              <a:t>Tulabaev</a:t>
            </a:r>
            <a:r>
              <a:rPr lang="en-US">
                <a:cs typeface="Calibri"/>
              </a:rPr>
              <a:t> &amp; Inouye, 2009; </a:t>
            </a:r>
            <a:r>
              <a:rPr lang="en-US" err="1">
                <a:cs typeface="Calibri"/>
              </a:rPr>
              <a:t>Palihnich</a:t>
            </a:r>
            <a:r>
              <a:rPr lang="en-US">
                <a:cs typeface="Calibri"/>
              </a:rPr>
              <a:t>, Inouye &amp; Marcantonio, 2014)</a:t>
            </a:r>
            <a:endParaRPr lang="en-US">
              <a:highlight>
                <a:srgbClr val="00FF00"/>
              </a:highlight>
              <a:cs typeface="Calibri"/>
            </a:endParaRPr>
          </a:p>
        </p:txBody>
      </p:sp>
      <p:sp>
        <p:nvSpPr>
          <p:cNvPr id="3" name="TextBox 2">
            <a:extLst>
              <a:ext uri="{FF2B5EF4-FFF2-40B4-BE49-F238E27FC236}">
                <a16:creationId xmlns:a16="http://schemas.microsoft.com/office/drawing/2014/main" id="{C30324DC-EE01-4A73-91D4-B3B9201FBC37}"/>
              </a:ext>
            </a:extLst>
          </p:cNvPr>
          <p:cNvSpPr txBox="1"/>
          <p:nvPr/>
        </p:nvSpPr>
        <p:spPr>
          <a:xfrm>
            <a:off x="684362" y="1633268"/>
            <a:ext cx="571931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Early detection allows for recognition and treatment of underlying cause(s)</a:t>
            </a:r>
            <a:endParaRPr lang="en-US" sz="2400">
              <a:cs typeface="Calibri"/>
            </a:endParaRPr>
          </a:p>
          <a:p>
            <a:endParaRPr lang="en-US" sz="2400">
              <a:cs typeface="Calibri"/>
            </a:endParaRPr>
          </a:p>
          <a:p>
            <a:r>
              <a:rPr lang="en-US" sz="2400"/>
              <a:t>2 Versions:</a:t>
            </a:r>
            <a:endParaRPr lang="en-US" sz="2400">
              <a:cs typeface="Calibri"/>
            </a:endParaRPr>
          </a:p>
          <a:p>
            <a:r>
              <a:rPr lang="en-US" sz="2400">
                <a:cs typeface="Calibri"/>
              </a:rPr>
              <a:t>- CAM-ICU – 10 item screen for intubated/non-verbal pts</a:t>
            </a:r>
          </a:p>
          <a:p>
            <a:r>
              <a:rPr lang="en-US" sz="2400">
                <a:cs typeface="Calibri"/>
              </a:rPr>
              <a:t>- CAM-3D – 3-minute diagnostic screen</a:t>
            </a:r>
          </a:p>
          <a:p>
            <a:endParaRPr lang="en-US" sz="2400">
              <a:cs typeface="Calibri"/>
            </a:endParaRPr>
          </a:p>
          <a:p>
            <a:r>
              <a:rPr lang="en-US" sz="2400">
                <a:cs typeface="Calibri"/>
              </a:rPr>
              <a:t>Needs negative screen for at 24 hours to be considered clear from delirium.</a:t>
            </a:r>
          </a:p>
        </p:txBody>
      </p:sp>
      <p:pic>
        <p:nvPicPr>
          <p:cNvPr id="7" name="Picture 6">
            <a:extLst>
              <a:ext uri="{FF2B5EF4-FFF2-40B4-BE49-F238E27FC236}">
                <a16:creationId xmlns:a16="http://schemas.microsoft.com/office/drawing/2014/main" id="{5927B44B-DBA4-4487-9AA4-D567E2C1B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38" y="1211742"/>
            <a:ext cx="3009900" cy="2219325"/>
          </a:xfrm>
          <a:prstGeom prst="rect">
            <a:avLst/>
          </a:prstGeom>
        </p:spPr>
      </p:pic>
      <p:pic>
        <p:nvPicPr>
          <p:cNvPr id="8" name="Picture 8">
            <a:extLst>
              <a:ext uri="{FF2B5EF4-FFF2-40B4-BE49-F238E27FC236}">
                <a16:creationId xmlns:a16="http://schemas.microsoft.com/office/drawing/2014/main" id="{C48B3DED-F596-43DB-8162-C2A7E935D054}"/>
              </a:ext>
            </a:extLst>
          </p:cNvPr>
          <p:cNvPicPr>
            <a:picLocks noChangeAspect="1"/>
          </p:cNvPicPr>
          <p:nvPr/>
        </p:nvPicPr>
        <p:blipFill rotWithShape="1">
          <a:blip r:embed="rId4"/>
          <a:srcRect l="6040" t="4861" r="3895" b="9722"/>
          <a:stretch/>
        </p:blipFill>
        <p:spPr>
          <a:xfrm>
            <a:off x="9013847" y="2383970"/>
            <a:ext cx="2859154" cy="3529112"/>
          </a:xfrm>
          <a:prstGeom prst="rect">
            <a:avLst/>
          </a:prstGeom>
        </p:spPr>
      </p:pic>
      <p:sp>
        <p:nvSpPr>
          <p:cNvPr id="4" name="Rectangle 3">
            <a:extLst>
              <a:ext uri="{FF2B5EF4-FFF2-40B4-BE49-F238E27FC236}">
                <a16:creationId xmlns:a16="http://schemas.microsoft.com/office/drawing/2014/main" id="{9E735E34-BC1A-4B39-A745-EBC0AD027FA0}"/>
              </a:ext>
            </a:extLst>
          </p:cNvPr>
          <p:cNvSpPr/>
          <p:nvPr/>
        </p:nvSpPr>
        <p:spPr>
          <a:xfrm>
            <a:off x="8823279" y="3412"/>
            <a:ext cx="3366446" cy="1626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Mr. Jones:</a:t>
            </a:r>
          </a:p>
          <a:p>
            <a:pPr algn="ctr"/>
            <a:r>
              <a:rPr lang="en-US"/>
              <a:t>Positive for acute onset &amp; disorganized thinking</a:t>
            </a:r>
          </a:p>
          <a:p>
            <a:pPr algn="ctr"/>
            <a:r>
              <a:rPr lang="en-US"/>
              <a:t>Delirium not present at time of assessment.</a:t>
            </a:r>
          </a:p>
        </p:txBody>
      </p:sp>
    </p:spTree>
    <p:extLst>
      <p:ext uri="{BB962C8B-B14F-4D97-AF65-F5344CB8AC3E}">
        <p14:creationId xmlns:p14="http://schemas.microsoft.com/office/powerpoint/2010/main" val="343367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9F59-0585-447C-8F24-4AED534BA4BE}"/>
              </a:ext>
            </a:extLst>
          </p:cNvPr>
          <p:cNvSpPr>
            <a:spLocks noGrp="1"/>
          </p:cNvSpPr>
          <p:nvPr>
            <p:ph type="title"/>
          </p:nvPr>
        </p:nvSpPr>
        <p:spPr/>
        <p:txBody>
          <a:bodyPr/>
          <a:lstStyle/>
          <a:p>
            <a:r>
              <a:rPr lang="en-US"/>
              <a:t>Pre-Test Questions </a:t>
            </a:r>
          </a:p>
        </p:txBody>
      </p:sp>
      <p:sp>
        <p:nvSpPr>
          <p:cNvPr id="3" name="Content Placeholder 2">
            <a:extLst>
              <a:ext uri="{FF2B5EF4-FFF2-40B4-BE49-F238E27FC236}">
                <a16:creationId xmlns:a16="http://schemas.microsoft.com/office/drawing/2014/main" id="{EE3DD005-A116-44A8-A67B-195BB1567F17}"/>
              </a:ext>
            </a:extLst>
          </p:cNvPr>
          <p:cNvSpPr>
            <a:spLocks noGrp="1"/>
          </p:cNvSpPr>
          <p:nvPr>
            <p:ph idx="1"/>
          </p:nvPr>
        </p:nvSpPr>
        <p:spPr>
          <a:xfrm>
            <a:off x="742950" y="1653086"/>
            <a:ext cx="10758700" cy="4762713"/>
          </a:xfrm>
        </p:spPr>
        <p:txBody>
          <a:bodyPr vert="horz" lIns="91440" tIns="45720" rIns="91440" bIns="45720" rtlCol="0" anchor="t">
            <a:normAutofit/>
          </a:bodyPr>
          <a:lstStyle/>
          <a:p>
            <a:pPr marL="0" indent="0">
              <a:buNone/>
            </a:pPr>
            <a:r>
              <a:rPr lang="en-US" dirty="0"/>
              <a:t>1. Who on the medical team is responsible for ensuring the improvement of function of elderly patients within the acute care setting?</a:t>
            </a:r>
          </a:p>
          <a:p>
            <a:pPr marL="457200" lvl="1" indent="0">
              <a:buNone/>
            </a:pPr>
            <a:r>
              <a:rPr lang="en-US" sz="1800" b="1" dirty="0"/>
              <a:t>  a. </a:t>
            </a:r>
            <a:r>
              <a:rPr lang="en-US" sz="1800" dirty="0"/>
              <a:t>Physician   </a:t>
            </a:r>
            <a:r>
              <a:rPr lang="en-US" sz="1800" b="1" dirty="0"/>
              <a:t>b.</a:t>
            </a:r>
            <a:r>
              <a:rPr lang="en-US" sz="1800" dirty="0"/>
              <a:t> PT </a:t>
            </a:r>
            <a:r>
              <a:rPr lang="en-US" sz="1800" b="1" dirty="0"/>
              <a:t>c.</a:t>
            </a:r>
            <a:r>
              <a:rPr lang="en-US" sz="1800" dirty="0"/>
              <a:t> OT  </a:t>
            </a:r>
            <a:r>
              <a:rPr lang="en-US" sz="1800" b="1" dirty="0"/>
              <a:t>d.</a:t>
            </a:r>
            <a:r>
              <a:rPr lang="en-US" sz="1800" dirty="0"/>
              <a:t> nursing  </a:t>
            </a:r>
            <a:r>
              <a:rPr lang="en-US" sz="1800" b="1" dirty="0"/>
              <a:t>e.</a:t>
            </a:r>
            <a:r>
              <a:rPr lang="en-US" sz="1800" dirty="0"/>
              <a:t> all of the above </a:t>
            </a:r>
          </a:p>
          <a:p>
            <a:pPr marL="0" indent="0">
              <a:buNone/>
            </a:pPr>
            <a:endParaRPr lang="en-US" dirty="0"/>
          </a:p>
          <a:p>
            <a:pPr marL="0" indent="0">
              <a:buNone/>
            </a:pPr>
            <a:r>
              <a:rPr lang="en-US" dirty="0"/>
              <a:t>2. _________ is an umbrella term for impairments, activity limitations and participation restrictions. It denotes negative aspects of the interaction between a person’s health condition(s) and the individual’s contextual factors (environmental and personal factors)</a:t>
            </a:r>
          </a:p>
          <a:p>
            <a:pPr marL="0" indent="0">
              <a:buNone/>
            </a:pPr>
            <a:endParaRPr lang="en-US" sz="1800" dirty="0"/>
          </a:p>
          <a:p>
            <a:pPr marL="0" indent="0">
              <a:buNone/>
            </a:pPr>
            <a:r>
              <a:rPr lang="en-US" dirty="0">
                <a:cs typeface="Calibri"/>
              </a:rPr>
              <a:t>3. Why is it important to promote function?</a:t>
            </a:r>
          </a:p>
          <a:p>
            <a:pPr marL="0" indent="0">
              <a:buNone/>
            </a:pPr>
            <a:r>
              <a:rPr lang="en-US" sz="1800" b="1" dirty="0">
                <a:cs typeface="Calibri"/>
              </a:rPr>
              <a:t>a.  </a:t>
            </a:r>
            <a:r>
              <a:rPr lang="en-US" sz="1800" dirty="0">
                <a:cs typeface="Calibri"/>
              </a:rPr>
              <a:t>Improves Quality of Care   </a:t>
            </a:r>
            <a:r>
              <a:rPr lang="en-US" sz="1800" b="1" dirty="0">
                <a:cs typeface="Calibri"/>
              </a:rPr>
              <a:t>b.</a:t>
            </a:r>
            <a:r>
              <a:rPr lang="en-US" sz="1800" dirty="0">
                <a:cs typeface="Calibri"/>
              </a:rPr>
              <a:t> Gives patients something to do  </a:t>
            </a:r>
            <a:r>
              <a:rPr lang="en-US" sz="1800" b="1" dirty="0">
                <a:cs typeface="Calibri"/>
              </a:rPr>
              <a:t>c.</a:t>
            </a:r>
            <a:r>
              <a:rPr lang="en-US" sz="1800" dirty="0">
                <a:cs typeface="Calibri"/>
              </a:rPr>
              <a:t> To add stress to the care team</a:t>
            </a:r>
          </a:p>
        </p:txBody>
      </p:sp>
    </p:spTree>
    <p:extLst>
      <p:ext uri="{BB962C8B-B14F-4D97-AF65-F5344CB8AC3E}">
        <p14:creationId xmlns:p14="http://schemas.microsoft.com/office/powerpoint/2010/main" val="364789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081869-48CD-4B28-8F4B-13B4B431C1AA}"/>
              </a:ext>
            </a:extLst>
          </p:cNvPr>
          <p:cNvSpPr>
            <a:spLocks noGrp="1"/>
          </p:cNvSpPr>
          <p:nvPr>
            <p:ph type="title"/>
          </p:nvPr>
        </p:nvSpPr>
        <p:spPr/>
        <p:txBody>
          <a:bodyPr/>
          <a:lstStyle/>
          <a:p>
            <a:r>
              <a:rPr lang="en-US"/>
              <a:t>Discharge Recommendations </a:t>
            </a:r>
          </a:p>
        </p:txBody>
      </p:sp>
      <p:sp>
        <p:nvSpPr>
          <p:cNvPr id="6" name="Content Placeholder 5">
            <a:extLst>
              <a:ext uri="{FF2B5EF4-FFF2-40B4-BE49-F238E27FC236}">
                <a16:creationId xmlns:a16="http://schemas.microsoft.com/office/drawing/2014/main" id="{742F764C-D418-4E51-96F9-9052153DA792}"/>
              </a:ext>
            </a:extLst>
          </p:cNvPr>
          <p:cNvSpPr>
            <a:spLocks noGrp="1"/>
          </p:cNvSpPr>
          <p:nvPr>
            <p:ph sz="half" idx="1"/>
          </p:nvPr>
        </p:nvSpPr>
        <p:spPr>
          <a:xfrm>
            <a:off x="827805" y="1339229"/>
            <a:ext cx="4658595" cy="3880772"/>
          </a:xfrm>
        </p:spPr>
        <p:txBody>
          <a:bodyPr vert="horz" lIns="91440" tIns="45720" rIns="91440" bIns="45720" rtlCol="0" anchor="t">
            <a:noAutofit/>
          </a:bodyPr>
          <a:lstStyle/>
          <a:p>
            <a:r>
              <a:rPr lang="en-US" sz="2400" b="1"/>
              <a:t>Discharge Rehab Locations </a:t>
            </a:r>
          </a:p>
          <a:p>
            <a:pPr lvl="1"/>
            <a:r>
              <a:rPr lang="en-US" sz="2400" dirty="0"/>
              <a:t>Acute Care (PT in hospital)</a:t>
            </a:r>
          </a:p>
          <a:p>
            <a:pPr lvl="1"/>
            <a:r>
              <a:rPr lang="en-US" sz="2400" dirty="0"/>
              <a:t>Home  </a:t>
            </a:r>
          </a:p>
          <a:p>
            <a:pPr lvl="1"/>
            <a:r>
              <a:rPr lang="en-US" sz="2400" dirty="0"/>
              <a:t>Acute Inpatient Rehab</a:t>
            </a:r>
          </a:p>
          <a:p>
            <a:pPr lvl="1"/>
            <a:r>
              <a:rPr lang="en-US" sz="2400" dirty="0"/>
              <a:t>Subacute Rehab or Skilled Nursing Facility </a:t>
            </a:r>
          </a:p>
          <a:p>
            <a:pPr lvl="1"/>
            <a:r>
              <a:rPr lang="en-US" sz="2400" dirty="0"/>
              <a:t>Long term Care Facility/Nursing Home </a:t>
            </a:r>
          </a:p>
          <a:p>
            <a:pPr lvl="1"/>
            <a:r>
              <a:rPr lang="en-US" sz="2400" dirty="0"/>
              <a:t>Assisted Living-Medical Foster Home </a:t>
            </a:r>
            <a:endParaRPr lang="en-US" sz="2400" dirty="0">
              <a:cs typeface="Calibri"/>
            </a:endParaRPr>
          </a:p>
        </p:txBody>
      </p:sp>
      <p:sp>
        <p:nvSpPr>
          <p:cNvPr id="7" name="Content Placeholder 6">
            <a:extLst>
              <a:ext uri="{FF2B5EF4-FFF2-40B4-BE49-F238E27FC236}">
                <a16:creationId xmlns:a16="http://schemas.microsoft.com/office/drawing/2014/main" id="{CBB718AE-5811-4C14-94FF-7C8AF41EC4FA}"/>
              </a:ext>
            </a:extLst>
          </p:cNvPr>
          <p:cNvSpPr>
            <a:spLocks noGrp="1"/>
          </p:cNvSpPr>
          <p:nvPr>
            <p:ph sz="half" idx="2"/>
          </p:nvPr>
        </p:nvSpPr>
        <p:spPr>
          <a:xfrm>
            <a:off x="5806628" y="1339228"/>
            <a:ext cx="4757098" cy="3880773"/>
          </a:xfrm>
        </p:spPr>
        <p:txBody>
          <a:bodyPr/>
          <a:lstStyle/>
          <a:p>
            <a:r>
              <a:rPr lang="en-US" sz="2400" b="1"/>
              <a:t>Anticipated Level of Support</a:t>
            </a:r>
          </a:p>
          <a:p>
            <a:pPr lvl="1"/>
            <a:r>
              <a:rPr lang="en-US" sz="2400"/>
              <a:t>Family Support</a:t>
            </a:r>
          </a:p>
          <a:p>
            <a:pPr lvl="1"/>
            <a:r>
              <a:rPr lang="en-US" sz="2400"/>
              <a:t>Home Health Support</a:t>
            </a:r>
          </a:p>
          <a:p>
            <a:pPr lvl="1"/>
            <a:r>
              <a:rPr lang="en-US" sz="2400"/>
              <a:t>Outpatient Rehab Necessary</a:t>
            </a:r>
          </a:p>
          <a:p>
            <a:endParaRPr lang="en-US"/>
          </a:p>
        </p:txBody>
      </p:sp>
      <p:sp>
        <p:nvSpPr>
          <p:cNvPr id="2" name="TextBox 1">
            <a:extLst>
              <a:ext uri="{FF2B5EF4-FFF2-40B4-BE49-F238E27FC236}">
                <a16:creationId xmlns:a16="http://schemas.microsoft.com/office/drawing/2014/main" id="{5E6151CF-DEB4-4E2C-934A-F0F621CB528A}"/>
              </a:ext>
            </a:extLst>
          </p:cNvPr>
          <p:cNvSpPr txBox="1"/>
          <p:nvPr/>
        </p:nvSpPr>
        <p:spPr>
          <a:xfrm>
            <a:off x="3611250" y="6411746"/>
            <a:ext cx="8712447" cy="369332"/>
          </a:xfrm>
          <a:prstGeom prst="rect">
            <a:avLst/>
          </a:prstGeom>
          <a:noFill/>
        </p:spPr>
        <p:txBody>
          <a:bodyPr wrap="square" lIns="91440" tIns="45720" rIns="91440" bIns="45720" rtlCol="0" anchor="t">
            <a:spAutoFit/>
          </a:bodyPr>
          <a:lstStyle/>
          <a:p>
            <a:r>
              <a:rPr lang="en-US">
                <a:effectLst/>
                <a:latin typeface="Calibri"/>
                <a:cs typeface="Calibri"/>
              </a:rPr>
              <a:t>(SNF, SAR, NH, ALF, and More Discharge Options: Interprofessional Education Series, 2020)</a:t>
            </a:r>
            <a:endParaRPr lang="en-US">
              <a:latin typeface="Calibri"/>
              <a:cs typeface="Calibri"/>
            </a:endParaRPr>
          </a:p>
        </p:txBody>
      </p:sp>
      <p:sp>
        <p:nvSpPr>
          <p:cNvPr id="3" name="Rectangle 2">
            <a:extLst>
              <a:ext uri="{FF2B5EF4-FFF2-40B4-BE49-F238E27FC236}">
                <a16:creationId xmlns:a16="http://schemas.microsoft.com/office/drawing/2014/main" id="{89F3A6B6-0259-42E4-9B80-4BBBFB2BE917}"/>
              </a:ext>
            </a:extLst>
          </p:cNvPr>
          <p:cNvSpPr/>
          <p:nvPr/>
        </p:nvSpPr>
        <p:spPr>
          <a:xfrm>
            <a:off x="8295465" y="-4763"/>
            <a:ext cx="3891771" cy="1043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Mr. Jones:</a:t>
            </a:r>
          </a:p>
          <a:p>
            <a:pPr algn="ctr"/>
            <a:r>
              <a:rPr lang="en-US">
                <a:cs typeface="Calibri"/>
              </a:rPr>
              <a:t>Pt. Anticipated discharge to skilled nursing facility</a:t>
            </a:r>
          </a:p>
        </p:txBody>
      </p:sp>
    </p:spTree>
    <p:extLst>
      <p:ext uri="{BB962C8B-B14F-4D97-AF65-F5344CB8AC3E}">
        <p14:creationId xmlns:p14="http://schemas.microsoft.com/office/powerpoint/2010/main" val="1110889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0FE8F3B9-CCD9-4197-9693-86388D785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643" y="195152"/>
            <a:ext cx="4400023" cy="2770816"/>
          </a:xfrm>
          <a:prstGeom prst="rect">
            <a:avLst/>
          </a:prstGeom>
        </p:spPr>
      </p:pic>
      <p:sp>
        <p:nvSpPr>
          <p:cNvPr id="2" name="Title 1">
            <a:extLst>
              <a:ext uri="{FF2B5EF4-FFF2-40B4-BE49-F238E27FC236}">
                <a16:creationId xmlns:a16="http://schemas.microsoft.com/office/drawing/2014/main" id="{3B0F3686-8668-4E00-891E-DCDB59608122}"/>
              </a:ext>
            </a:extLst>
          </p:cNvPr>
          <p:cNvSpPr>
            <a:spLocks noGrp="1"/>
          </p:cNvSpPr>
          <p:nvPr>
            <p:ph type="title"/>
          </p:nvPr>
        </p:nvSpPr>
        <p:spPr/>
        <p:txBody>
          <a:bodyPr/>
          <a:lstStyle/>
          <a:p>
            <a:r>
              <a:rPr lang="en-US"/>
              <a:t>Goal Setting &amp; Action Planning </a:t>
            </a:r>
          </a:p>
        </p:txBody>
      </p:sp>
      <p:sp>
        <p:nvSpPr>
          <p:cNvPr id="3" name="Content Placeholder 2">
            <a:extLst>
              <a:ext uri="{FF2B5EF4-FFF2-40B4-BE49-F238E27FC236}">
                <a16:creationId xmlns:a16="http://schemas.microsoft.com/office/drawing/2014/main" id="{0B250EE9-97EE-42DB-96FC-AB85A6C94DBA}"/>
              </a:ext>
            </a:extLst>
          </p:cNvPr>
          <p:cNvSpPr>
            <a:spLocks noGrp="1"/>
          </p:cNvSpPr>
          <p:nvPr>
            <p:ph idx="1"/>
          </p:nvPr>
        </p:nvSpPr>
        <p:spPr>
          <a:xfrm>
            <a:off x="677334" y="1580560"/>
            <a:ext cx="6583624" cy="4836115"/>
          </a:xfrm>
        </p:spPr>
        <p:txBody>
          <a:bodyPr vert="horz" lIns="91440" tIns="45720" rIns="91440" bIns="45720" rtlCol="0" anchor="t">
            <a:normAutofit/>
          </a:bodyPr>
          <a:lstStyle/>
          <a:p>
            <a:r>
              <a:rPr lang="en-US" sz="2400"/>
              <a:t>Time Frame for acute care is usually 1 to 2 weeks </a:t>
            </a:r>
          </a:p>
          <a:p>
            <a:pPr lvl="1"/>
            <a:r>
              <a:rPr lang="en-US" sz="2400"/>
              <a:t>Examples goals for Mr. Jones:</a:t>
            </a:r>
          </a:p>
          <a:p>
            <a:pPr lvl="2"/>
            <a:r>
              <a:rPr lang="en-US" sz="2400"/>
              <a:t>Pt will ambulate &gt;=50 ft with mod I with use of LRAD.</a:t>
            </a:r>
          </a:p>
          <a:p>
            <a:pPr lvl="2"/>
            <a:r>
              <a:rPr lang="en-US" sz="2400"/>
              <a:t>Pt will demonstrate mod-I LBD with use of AE.</a:t>
            </a:r>
            <a:endParaRPr lang="en-US" sz="2400">
              <a:cs typeface="Calibri"/>
            </a:endParaRPr>
          </a:p>
          <a:p>
            <a:pPr lvl="2"/>
            <a:r>
              <a:rPr lang="en-US" sz="2400"/>
              <a:t>Pt will independently use toilet while adhering to THA precautions within 2 weeks of surgery.</a:t>
            </a:r>
            <a:endParaRPr lang="en-US" sz="2400">
              <a:cs typeface="Calibri"/>
            </a:endParaRPr>
          </a:p>
        </p:txBody>
      </p:sp>
      <p:pic>
        <p:nvPicPr>
          <p:cNvPr id="8194" name="Picture 2" descr="See the source image">
            <a:extLst>
              <a:ext uri="{FF2B5EF4-FFF2-40B4-BE49-F238E27FC236}">
                <a16:creationId xmlns:a16="http://schemas.microsoft.com/office/drawing/2014/main" id="{9BC50FD7-D13E-4D6F-AD30-D13D6E713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610306"/>
            <a:ext cx="3862313" cy="38623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E76E016-F3C8-4AE3-95F9-109769E228BB}"/>
              </a:ext>
            </a:extLst>
          </p:cNvPr>
          <p:cNvSpPr txBox="1"/>
          <p:nvPr/>
        </p:nvSpPr>
        <p:spPr>
          <a:xfrm>
            <a:off x="10294943" y="6416675"/>
            <a:ext cx="1993739" cy="369332"/>
          </a:xfrm>
          <a:prstGeom prst="rect">
            <a:avLst/>
          </a:prstGeom>
          <a:noFill/>
        </p:spPr>
        <p:txBody>
          <a:bodyPr wrap="square">
            <a:spAutoFit/>
          </a:bodyPr>
          <a:lstStyle/>
          <a:p>
            <a:r>
              <a:rPr lang="en-US">
                <a:cs typeface="Calibri"/>
              </a:rPr>
              <a:t>(OTToolbox.com)</a:t>
            </a:r>
            <a:endParaRPr lang="en-US">
              <a:highlight>
                <a:srgbClr val="00FF00"/>
              </a:highlight>
              <a:cs typeface="Calibri"/>
            </a:endParaRPr>
          </a:p>
        </p:txBody>
      </p:sp>
    </p:spTree>
    <p:extLst>
      <p:ext uri="{BB962C8B-B14F-4D97-AF65-F5344CB8AC3E}">
        <p14:creationId xmlns:p14="http://schemas.microsoft.com/office/powerpoint/2010/main" val="339513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82C5-51F2-4689-9427-A82C0157F10C}"/>
              </a:ext>
            </a:extLst>
          </p:cNvPr>
          <p:cNvSpPr>
            <a:spLocks noGrp="1"/>
          </p:cNvSpPr>
          <p:nvPr>
            <p:ph type="title"/>
          </p:nvPr>
        </p:nvSpPr>
        <p:spPr>
          <a:xfrm>
            <a:off x="677334" y="609600"/>
            <a:ext cx="8596668" cy="685738"/>
          </a:xfrm>
        </p:spPr>
        <p:txBody>
          <a:bodyPr/>
          <a:lstStyle/>
          <a:p>
            <a:r>
              <a:rPr lang="en-US" dirty="0">
                <a:cs typeface="Calibri Light"/>
              </a:rPr>
              <a:t>OT/PT Interventions</a:t>
            </a:r>
          </a:p>
        </p:txBody>
      </p:sp>
      <p:sp>
        <p:nvSpPr>
          <p:cNvPr id="6" name="Content Placeholder 5">
            <a:extLst>
              <a:ext uri="{FF2B5EF4-FFF2-40B4-BE49-F238E27FC236}">
                <a16:creationId xmlns:a16="http://schemas.microsoft.com/office/drawing/2014/main" id="{5ECDC7E8-1206-4029-8D26-44E8BF3B8823}"/>
              </a:ext>
            </a:extLst>
          </p:cNvPr>
          <p:cNvSpPr>
            <a:spLocks noGrp="1"/>
          </p:cNvSpPr>
          <p:nvPr>
            <p:ph idx="1"/>
          </p:nvPr>
        </p:nvSpPr>
        <p:spPr>
          <a:xfrm>
            <a:off x="677334" y="1528010"/>
            <a:ext cx="7068790" cy="3080085"/>
          </a:xfrm>
        </p:spPr>
        <p:txBody>
          <a:bodyPr vert="horz" lIns="91440" tIns="45720" rIns="91440" bIns="45720" rtlCol="0" anchor="t">
            <a:noAutofit/>
          </a:bodyPr>
          <a:lstStyle/>
          <a:p>
            <a:r>
              <a:rPr lang="en-US" sz="2400" dirty="0">
                <a:cs typeface="Calibri"/>
              </a:rPr>
              <a:t>Education / Training</a:t>
            </a:r>
          </a:p>
          <a:p>
            <a:r>
              <a:rPr lang="en-US" sz="2400" dirty="0">
                <a:cs typeface="Calibri"/>
              </a:rPr>
              <a:t>Caregiver Education </a:t>
            </a:r>
          </a:p>
          <a:p>
            <a:r>
              <a:rPr lang="en-US" sz="2400" dirty="0">
                <a:cs typeface="Calibri"/>
              </a:rPr>
              <a:t>Positioning / Splinting</a:t>
            </a:r>
          </a:p>
          <a:p>
            <a:r>
              <a:rPr lang="en-US" sz="2400" dirty="0">
                <a:cs typeface="Calibri"/>
              </a:rPr>
              <a:t>Therapeutic exercise and activities </a:t>
            </a:r>
          </a:p>
          <a:p>
            <a:r>
              <a:rPr lang="en-US" sz="2400" dirty="0">
                <a:cs typeface="Calibri"/>
              </a:rPr>
              <a:t>Mobility, Balance and ambulation</a:t>
            </a:r>
          </a:p>
          <a:p>
            <a:r>
              <a:rPr lang="en-US" sz="2400" dirty="0">
                <a:cs typeface="Calibri"/>
              </a:rPr>
              <a:t>Assistive Device Recommendations</a:t>
            </a:r>
          </a:p>
          <a:p>
            <a:endParaRPr lang="en-US" sz="2400" dirty="0">
              <a:cs typeface="Calibri"/>
            </a:endParaRPr>
          </a:p>
        </p:txBody>
      </p:sp>
      <p:sp>
        <p:nvSpPr>
          <p:cNvPr id="3" name="TextBox 2">
            <a:extLst>
              <a:ext uri="{FF2B5EF4-FFF2-40B4-BE49-F238E27FC236}">
                <a16:creationId xmlns:a16="http://schemas.microsoft.com/office/drawing/2014/main" id="{84A7186B-EF8A-405B-A04F-7166B486F501}"/>
              </a:ext>
            </a:extLst>
          </p:cNvPr>
          <p:cNvSpPr txBox="1"/>
          <p:nvPr/>
        </p:nvSpPr>
        <p:spPr>
          <a:xfrm>
            <a:off x="8462515" y="6406551"/>
            <a:ext cx="3663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(AOTA, 2020; Dovern et al, 2012) </a:t>
            </a:r>
            <a:endParaRPr lang="en-US"/>
          </a:p>
        </p:txBody>
      </p:sp>
      <p:pic>
        <p:nvPicPr>
          <p:cNvPr id="5" name="Picture 4">
            <a:extLst>
              <a:ext uri="{FF2B5EF4-FFF2-40B4-BE49-F238E27FC236}">
                <a16:creationId xmlns:a16="http://schemas.microsoft.com/office/drawing/2014/main" id="{C1C315D5-9EE1-41A2-9BAF-CFD8B6C37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365" y="551796"/>
            <a:ext cx="4561490" cy="3396219"/>
          </a:xfrm>
          <a:prstGeom prst="rect">
            <a:avLst/>
          </a:prstGeom>
        </p:spPr>
      </p:pic>
      <p:sp>
        <p:nvSpPr>
          <p:cNvPr id="7" name="Content Placeholder 5">
            <a:extLst>
              <a:ext uri="{FF2B5EF4-FFF2-40B4-BE49-F238E27FC236}">
                <a16:creationId xmlns:a16="http://schemas.microsoft.com/office/drawing/2014/main" id="{26D7A060-59C9-43F4-B28B-7DC46D65F915}"/>
              </a:ext>
            </a:extLst>
          </p:cNvPr>
          <p:cNvSpPr txBox="1">
            <a:spLocks/>
          </p:cNvSpPr>
          <p:nvPr/>
        </p:nvSpPr>
        <p:spPr>
          <a:xfrm>
            <a:off x="1718362" y="4608094"/>
            <a:ext cx="10228996" cy="2249905"/>
          </a:xfrm>
          <a:prstGeom prst="rect">
            <a:avLst/>
          </a:prstGeom>
        </p:spPr>
        <p:txBody>
          <a:bodyPr vert="horz" lIns="91440" tIns="45720" rIns="91440" bIns="45720" numCol="2"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600">
                <a:cs typeface="Calibri"/>
              </a:rPr>
              <a:t>Wheelchairs, Walkers, Canes</a:t>
            </a:r>
          </a:p>
          <a:p>
            <a:r>
              <a:rPr lang="en-US" sz="2600">
                <a:cs typeface="Calibri"/>
              </a:rPr>
              <a:t>Bathroom equipment</a:t>
            </a:r>
          </a:p>
          <a:p>
            <a:r>
              <a:rPr lang="en-US" sz="2600">
                <a:cs typeface="Calibri"/>
              </a:rPr>
              <a:t>Splinting</a:t>
            </a:r>
          </a:p>
          <a:p>
            <a:r>
              <a:rPr lang="en-US" sz="2400">
                <a:cs typeface="Calibri"/>
              </a:rPr>
              <a:t>Power Mobility</a:t>
            </a:r>
          </a:p>
          <a:p>
            <a:endParaRPr lang="en-US" sz="2600">
              <a:cs typeface="Calibri"/>
            </a:endParaRPr>
          </a:p>
          <a:p>
            <a:r>
              <a:rPr lang="en-US" sz="2600">
                <a:cs typeface="Calibri"/>
              </a:rPr>
              <a:t>ADL Aids</a:t>
            </a:r>
          </a:p>
          <a:p>
            <a:pPr lvl="1"/>
            <a:r>
              <a:rPr lang="en-US" sz="2600">
                <a:cs typeface="Calibri"/>
              </a:rPr>
              <a:t>Dressing, Feeding, Grooming, etc.</a:t>
            </a:r>
          </a:p>
          <a:p>
            <a:r>
              <a:rPr lang="en-US" sz="2400">
                <a:cs typeface="Calibri"/>
              </a:rPr>
              <a:t>Low Vision</a:t>
            </a:r>
          </a:p>
          <a:p>
            <a:pPr lvl="1"/>
            <a:endParaRPr lang="en-US">
              <a:cs typeface="Calibri"/>
            </a:endParaRPr>
          </a:p>
          <a:p>
            <a:pPr lvl="1"/>
            <a:endParaRPr lang="en-US">
              <a:cs typeface="Calibri"/>
            </a:endParaRPr>
          </a:p>
        </p:txBody>
      </p:sp>
    </p:spTree>
    <p:extLst>
      <p:ext uri="{BB962C8B-B14F-4D97-AF65-F5344CB8AC3E}">
        <p14:creationId xmlns:p14="http://schemas.microsoft.com/office/powerpoint/2010/main" val="1524101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19BC-E0A6-454A-8C12-E59A024D7028}"/>
              </a:ext>
            </a:extLst>
          </p:cNvPr>
          <p:cNvSpPr>
            <a:spLocks noGrp="1"/>
          </p:cNvSpPr>
          <p:nvPr>
            <p:ph type="title"/>
          </p:nvPr>
        </p:nvSpPr>
        <p:spPr/>
        <p:txBody>
          <a:bodyPr/>
          <a:lstStyle/>
          <a:p>
            <a:r>
              <a:rPr lang="en-US">
                <a:cs typeface="Calibri Light"/>
              </a:rPr>
              <a:t>Preventing Delirium</a:t>
            </a:r>
            <a:endParaRPr lang="en-US"/>
          </a:p>
        </p:txBody>
      </p:sp>
      <p:sp>
        <p:nvSpPr>
          <p:cNvPr id="3" name="Content Placeholder 2">
            <a:extLst>
              <a:ext uri="{FF2B5EF4-FFF2-40B4-BE49-F238E27FC236}">
                <a16:creationId xmlns:a16="http://schemas.microsoft.com/office/drawing/2014/main" id="{8ADBF095-0705-4E1A-B432-A45913D55AD7}"/>
              </a:ext>
            </a:extLst>
          </p:cNvPr>
          <p:cNvSpPr>
            <a:spLocks noGrp="1"/>
          </p:cNvSpPr>
          <p:nvPr>
            <p:ph idx="1"/>
          </p:nvPr>
        </p:nvSpPr>
        <p:spPr>
          <a:xfrm>
            <a:off x="5151408" y="1121135"/>
            <a:ext cx="6303034" cy="2309753"/>
          </a:xfrm>
        </p:spPr>
        <p:txBody>
          <a:bodyPr vert="horz" lIns="91440" tIns="45720" rIns="91440" bIns="45720" rtlCol="0" anchor="t">
            <a:noAutofit/>
          </a:bodyPr>
          <a:lstStyle/>
          <a:p>
            <a:r>
              <a:rPr lang="en-US" sz="2400">
                <a:cs typeface="Calibri"/>
              </a:rPr>
              <a:t>How?</a:t>
            </a:r>
          </a:p>
          <a:p>
            <a:pPr lvl="1"/>
            <a:r>
              <a:rPr lang="en-US" sz="2400">
                <a:cs typeface="Calibri"/>
              </a:rPr>
              <a:t>Viewing cognition as a vital sign!</a:t>
            </a:r>
            <a:endParaRPr lang="en-US" sz="2400"/>
          </a:p>
          <a:p>
            <a:pPr lvl="1"/>
            <a:r>
              <a:rPr lang="en-US" sz="2400">
                <a:cs typeface="Calibri"/>
              </a:rPr>
              <a:t>Early / Maintaining Mobility</a:t>
            </a:r>
          </a:p>
          <a:p>
            <a:pPr lvl="1"/>
            <a:r>
              <a:rPr lang="en-US" sz="2400">
                <a:cs typeface="Calibri"/>
              </a:rPr>
              <a:t>Sustaining function</a:t>
            </a:r>
          </a:p>
          <a:p>
            <a:pPr lvl="1"/>
            <a:r>
              <a:rPr lang="en-US" sz="2400">
                <a:cs typeface="Calibri"/>
              </a:rPr>
              <a:t>Environmental </a:t>
            </a:r>
          </a:p>
          <a:p>
            <a:endParaRPr lang="en-US">
              <a:cs typeface="Calibri"/>
            </a:endParaRPr>
          </a:p>
          <a:p>
            <a:pPr lvl="1"/>
            <a:endParaRPr lang="en-US">
              <a:ea typeface="+mn-lt"/>
              <a:cs typeface="Calibri"/>
            </a:endParaRPr>
          </a:p>
          <a:p>
            <a:pPr lvl="1"/>
            <a:endParaRPr lang="en-US">
              <a:ea typeface="+mn-lt"/>
              <a:cs typeface="Calibri"/>
            </a:endParaRPr>
          </a:p>
          <a:p>
            <a:pPr lvl="1"/>
            <a:endParaRPr lang="en-US">
              <a:ea typeface="+mn-lt"/>
              <a:cs typeface="Calibri"/>
            </a:endParaRPr>
          </a:p>
        </p:txBody>
      </p:sp>
      <p:graphicFrame>
        <p:nvGraphicFramePr>
          <p:cNvPr id="4" name="Table 4">
            <a:extLst>
              <a:ext uri="{FF2B5EF4-FFF2-40B4-BE49-F238E27FC236}">
                <a16:creationId xmlns:a16="http://schemas.microsoft.com/office/drawing/2014/main" id="{532D76C0-E141-4ECC-AFF1-A4B6BC2E571C}"/>
              </a:ext>
            </a:extLst>
          </p:cNvPr>
          <p:cNvGraphicFramePr>
            <a:graphicFrameLocks noGrp="1"/>
          </p:cNvGraphicFramePr>
          <p:nvPr>
            <p:extLst>
              <p:ext uri="{D42A27DB-BD31-4B8C-83A1-F6EECF244321}">
                <p14:modId xmlns:p14="http://schemas.microsoft.com/office/powerpoint/2010/main" val="1791047770"/>
              </p:ext>
            </p:extLst>
          </p:nvPr>
        </p:nvGraphicFramePr>
        <p:xfrm>
          <a:off x="1273790" y="3708500"/>
          <a:ext cx="8975461" cy="2119844"/>
        </p:xfrm>
        <a:graphic>
          <a:graphicData uri="http://schemas.openxmlformats.org/drawingml/2006/table">
            <a:tbl>
              <a:tblPr firstRow="1" bandRow="1">
                <a:tableStyleId>{D113A9D2-9D6B-4929-AA2D-F23B5EE8CBE7}</a:tableStyleId>
              </a:tblPr>
              <a:tblGrid>
                <a:gridCol w="3751384">
                  <a:extLst>
                    <a:ext uri="{9D8B030D-6E8A-4147-A177-3AD203B41FA5}">
                      <a16:colId xmlns:a16="http://schemas.microsoft.com/office/drawing/2014/main" val="2239278260"/>
                    </a:ext>
                  </a:extLst>
                </a:gridCol>
                <a:gridCol w="5224077">
                  <a:extLst>
                    <a:ext uri="{9D8B030D-6E8A-4147-A177-3AD203B41FA5}">
                      <a16:colId xmlns:a16="http://schemas.microsoft.com/office/drawing/2014/main" val="4090448870"/>
                    </a:ext>
                  </a:extLst>
                </a:gridCol>
              </a:tblGrid>
              <a:tr h="483576">
                <a:tc>
                  <a:txBody>
                    <a:bodyPr/>
                    <a:lstStyle/>
                    <a:p>
                      <a:pPr marL="0" marR="0" lvl="0" indent="0" algn="l">
                        <a:lnSpc>
                          <a:spcPct val="90000"/>
                        </a:lnSpc>
                        <a:spcBef>
                          <a:spcPts val="500"/>
                        </a:spcBef>
                        <a:spcAft>
                          <a:spcPts val="0"/>
                        </a:spcAft>
                        <a:buNone/>
                      </a:pPr>
                      <a:r>
                        <a:rPr lang="en-US" sz="2400" u="none" strike="noStrike" noProof="0"/>
                        <a:t>  Risk of death</a:t>
                      </a:r>
                      <a:endParaRPr lang="en-US" sz="2400"/>
                    </a:p>
                  </a:txBody>
                  <a:tcPr/>
                </a:tc>
                <a:tc>
                  <a:txBody>
                    <a:bodyPr/>
                    <a:lstStyle/>
                    <a:p>
                      <a:pPr lvl="0" algn="l">
                        <a:buNone/>
                      </a:pPr>
                      <a:r>
                        <a:rPr lang="en-US" sz="2400" u="none" strike="noStrike" noProof="0"/>
                        <a:t>  Risk of discharge to SNF</a:t>
                      </a:r>
                      <a:endParaRPr lang="en-US" sz="2400"/>
                    </a:p>
                  </a:txBody>
                  <a:tcPr/>
                </a:tc>
                <a:extLst>
                  <a:ext uri="{0D108BD9-81ED-4DB2-BD59-A6C34878D82A}">
                    <a16:rowId xmlns:a16="http://schemas.microsoft.com/office/drawing/2014/main" val="731031821"/>
                  </a:ext>
                </a:extLst>
              </a:tr>
              <a:tr h="645622">
                <a:tc>
                  <a:txBody>
                    <a:bodyPr/>
                    <a:lstStyle/>
                    <a:p>
                      <a:pPr marL="0" marR="0" lvl="0" indent="0" algn="l">
                        <a:lnSpc>
                          <a:spcPct val="90000"/>
                        </a:lnSpc>
                        <a:spcBef>
                          <a:spcPts val="500"/>
                        </a:spcBef>
                        <a:spcAft>
                          <a:spcPts val="0"/>
                        </a:spcAft>
                        <a:buNone/>
                      </a:pPr>
                      <a:r>
                        <a:rPr lang="en-US" sz="2400" u="none" strike="noStrike" noProof="0"/>
                        <a:t>  Number of days in ICU</a:t>
                      </a:r>
                      <a:endParaRPr lang="en-US" sz="2400"/>
                    </a:p>
                  </a:txBody>
                  <a:tcPr/>
                </a:tc>
                <a:tc>
                  <a:txBody>
                    <a:bodyPr/>
                    <a:lstStyle/>
                    <a:p>
                      <a:pPr marL="0" marR="0" lvl="0" indent="0" algn="l">
                        <a:lnSpc>
                          <a:spcPct val="90000"/>
                        </a:lnSpc>
                        <a:spcBef>
                          <a:spcPts val="500"/>
                        </a:spcBef>
                        <a:spcAft>
                          <a:spcPts val="0"/>
                        </a:spcAft>
                        <a:buNone/>
                      </a:pPr>
                      <a:r>
                        <a:rPr lang="en-US" sz="2400" u="none" strike="noStrike" noProof="0"/>
                        <a:t>  Risk of long-term cognitive</a:t>
                      </a:r>
                      <a:endParaRPr lang="en-US" sz="2400"/>
                    </a:p>
                    <a:p>
                      <a:pPr marL="0" marR="0" lvl="0" indent="0" algn="l">
                        <a:lnSpc>
                          <a:spcPct val="90000"/>
                        </a:lnSpc>
                        <a:spcBef>
                          <a:spcPts val="500"/>
                        </a:spcBef>
                        <a:spcAft>
                          <a:spcPts val="0"/>
                        </a:spcAft>
                        <a:buNone/>
                      </a:pPr>
                      <a:r>
                        <a:rPr lang="en-US" sz="2400" u="none" strike="noStrike" noProof="0"/>
                        <a:t>  decline / dementia.</a:t>
                      </a:r>
                      <a:endParaRPr lang="en-US" sz="2400"/>
                    </a:p>
                  </a:txBody>
                  <a:tcPr/>
                </a:tc>
                <a:extLst>
                  <a:ext uri="{0D108BD9-81ED-4DB2-BD59-A6C34878D82A}">
                    <a16:rowId xmlns:a16="http://schemas.microsoft.com/office/drawing/2014/main" val="3713566576"/>
                  </a:ext>
                </a:extLst>
              </a:tr>
              <a:tr h="645622">
                <a:tc>
                  <a:txBody>
                    <a:bodyPr/>
                    <a:lstStyle/>
                    <a:p>
                      <a:pPr lvl="0" algn="l">
                        <a:buNone/>
                      </a:pPr>
                      <a:r>
                        <a:rPr lang="en-US" sz="2400" u="none" strike="noStrike" noProof="0"/>
                        <a:t>  Number of days</a:t>
                      </a:r>
                      <a:endParaRPr lang="en-US" sz="2400"/>
                    </a:p>
                    <a:p>
                      <a:pPr lvl="0" algn="l">
                        <a:buNone/>
                      </a:pPr>
                      <a:r>
                        <a:rPr lang="en-US" sz="2400" u="none" strike="noStrike" noProof="0"/>
                        <a:t>  on ventilator</a:t>
                      </a:r>
                      <a:endParaRPr lang="en-US" sz="2400"/>
                    </a:p>
                  </a:txBody>
                  <a:tcPr/>
                </a:tc>
                <a:tc>
                  <a:txBody>
                    <a:bodyPr/>
                    <a:lstStyle/>
                    <a:p>
                      <a:pPr lvl="0" algn="l">
                        <a:buNone/>
                      </a:pPr>
                      <a:r>
                        <a:rPr lang="en-US" sz="2400" u="none" strike="noStrike" noProof="0"/>
                        <a:t>  Number of days a person has </a:t>
                      </a:r>
                      <a:endParaRPr lang="en-US" sz="2400"/>
                    </a:p>
                    <a:p>
                      <a:pPr lvl="0" algn="l">
                        <a:buNone/>
                      </a:pPr>
                      <a:r>
                        <a:rPr lang="en-US" sz="2400" u="none" strike="noStrike" noProof="0"/>
                        <a:t>  delirium is important.</a:t>
                      </a:r>
                      <a:endParaRPr lang="en-US" sz="2400"/>
                    </a:p>
                  </a:txBody>
                  <a:tcPr/>
                </a:tc>
                <a:extLst>
                  <a:ext uri="{0D108BD9-81ED-4DB2-BD59-A6C34878D82A}">
                    <a16:rowId xmlns:a16="http://schemas.microsoft.com/office/drawing/2014/main" val="4242820187"/>
                  </a:ext>
                </a:extLst>
              </a:tr>
            </a:tbl>
          </a:graphicData>
        </a:graphic>
      </p:graphicFrame>
      <p:sp>
        <p:nvSpPr>
          <p:cNvPr id="5" name="TextBox 4">
            <a:extLst>
              <a:ext uri="{FF2B5EF4-FFF2-40B4-BE49-F238E27FC236}">
                <a16:creationId xmlns:a16="http://schemas.microsoft.com/office/drawing/2014/main" id="{E582610E-589A-47E6-9BCF-6DB9EA281B22}"/>
              </a:ext>
            </a:extLst>
          </p:cNvPr>
          <p:cNvSpPr txBox="1"/>
          <p:nvPr/>
        </p:nvSpPr>
        <p:spPr>
          <a:xfrm>
            <a:off x="6449683" y="6349042"/>
            <a:ext cx="5431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(Ely &amp; Pun, 2002; </a:t>
            </a:r>
            <a:r>
              <a:rPr lang="en-US">
                <a:ea typeface="+mn-lt"/>
                <a:cs typeface="+mn-lt"/>
              </a:rPr>
              <a:t>Fong, Tulabaev &amp; Inouye, 2009</a:t>
            </a:r>
            <a:r>
              <a:rPr lang="en-US"/>
              <a:t>)</a:t>
            </a:r>
          </a:p>
        </p:txBody>
      </p:sp>
      <p:sp>
        <p:nvSpPr>
          <p:cNvPr id="6" name="TextBox 5">
            <a:extLst>
              <a:ext uri="{FF2B5EF4-FFF2-40B4-BE49-F238E27FC236}">
                <a16:creationId xmlns:a16="http://schemas.microsoft.com/office/drawing/2014/main" id="{61C46CF1-DC78-4036-A484-7BA7532F49CE}"/>
              </a:ext>
            </a:extLst>
          </p:cNvPr>
          <p:cNvSpPr txBox="1"/>
          <p:nvPr/>
        </p:nvSpPr>
        <p:spPr>
          <a:xfrm>
            <a:off x="1072551" y="325791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Why?</a:t>
            </a:r>
          </a:p>
        </p:txBody>
      </p:sp>
      <p:sp>
        <p:nvSpPr>
          <p:cNvPr id="7" name="Arrow: Up 6">
            <a:extLst>
              <a:ext uri="{FF2B5EF4-FFF2-40B4-BE49-F238E27FC236}">
                <a16:creationId xmlns:a16="http://schemas.microsoft.com/office/drawing/2014/main" id="{D05BC5CC-E4B7-402F-8E6C-21EB8102FECB}"/>
              </a:ext>
            </a:extLst>
          </p:cNvPr>
          <p:cNvSpPr/>
          <p:nvPr/>
        </p:nvSpPr>
        <p:spPr>
          <a:xfrm>
            <a:off x="1266408" y="3772784"/>
            <a:ext cx="186906" cy="230038"/>
          </a:xfrm>
          <a:prstGeom prst="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7BD5C1EF-BCF4-49B9-B4BB-F4925E5F4260}"/>
              </a:ext>
            </a:extLst>
          </p:cNvPr>
          <p:cNvSpPr/>
          <p:nvPr/>
        </p:nvSpPr>
        <p:spPr>
          <a:xfrm>
            <a:off x="5076408" y="4275991"/>
            <a:ext cx="186906" cy="230038"/>
          </a:xfrm>
          <a:prstGeom prst="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3F960201-F169-4D0F-BDF7-7318080DA508}"/>
              </a:ext>
            </a:extLst>
          </p:cNvPr>
          <p:cNvSpPr/>
          <p:nvPr/>
        </p:nvSpPr>
        <p:spPr>
          <a:xfrm>
            <a:off x="5076407" y="3772783"/>
            <a:ext cx="186906" cy="230038"/>
          </a:xfrm>
          <a:prstGeom prst="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FB551713-4A53-4B95-ABA1-C5CCCD8A4C96}"/>
              </a:ext>
            </a:extLst>
          </p:cNvPr>
          <p:cNvSpPr/>
          <p:nvPr/>
        </p:nvSpPr>
        <p:spPr>
          <a:xfrm>
            <a:off x="1280785" y="5037991"/>
            <a:ext cx="186906" cy="230038"/>
          </a:xfrm>
          <a:prstGeom prst="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A502E996-0F57-4F8B-9097-41AC745F731A}"/>
              </a:ext>
            </a:extLst>
          </p:cNvPr>
          <p:cNvSpPr/>
          <p:nvPr/>
        </p:nvSpPr>
        <p:spPr>
          <a:xfrm>
            <a:off x="1266407" y="4218481"/>
            <a:ext cx="186906" cy="230038"/>
          </a:xfrm>
          <a:prstGeom prst="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descr="See the source image">
            <a:extLst>
              <a:ext uri="{FF2B5EF4-FFF2-40B4-BE49-F238E27FC236}">
                <a16:creationId xmlns:a16="http://schemas.microsoft.com/office/drawing/2014/main" id="{DE0AEE83-3C26-4AD5-B375-743AF1BD8B17}"/>
              </a:ext>
            </a:extLst>
          </p:cNvPr>
          <p:cNvPicPr>
            <a:picLocks noChangeAspect="1"/>
          </p:cNvPicPr>
          <p:nvPr/>
        </p:nvPicPr>
        <p:blipFill>
          <a:blip r:embed="rId3"/>
          <a:stretch>
            <a:fillRect/>
          </a:stretch>
        </p:blipFill>
        <p:spPr>
          <a:xfrm>
            <a:off x="1963948" y="1293244"/>
            <a:ext cx="3174520" cy="2373701"/>
          </a:xfrm>
          <a:prstGeom prst="rect">
            <a:avLst/>
          </a:prstGeom>
        </p:spPr>
      </p:pic>
    </p:spTree>
    <p:extLst>
      <p:ext uri="{BB962C8B-B14F-4D97-AF65-F5344CB8AC3E}">
        <p14:creationId xmlns:p14="http://schemas.microsoft.com/office/powerpoint/2010/main" val="4078317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F8D1-FACE-4EFB-882D-8DEFC1A4CD09}"/>
              </a:ext>
            </a:extLst>
          </p:cNvPr>
          <p:cNvSpPr>
            <a:spLocks noGrp="1"/>
          </p:cNvSpPr>
          <p:nvPr>
            <p:ph type="title"/>
          </p:nvPr>
        </p:nvSpPr>
        <p:spPr/>
        <p:txBody>
          <a:bodyPr/>
          <a:lstStyle/>
          <a:p>
            <a:r>
              <a:rPr lang="en-US"/>
              <a:t>Fall Prevention in Hospital </a:t>
            </a:r>
          </a:p>
        </p:txBody>
      </p:sp>
      <p:sp>
        <p:nvSpPr>
          <p:cNvPr id="3" name="Content Placeholder 2">
            <a:extLst>
              <a:ext uri="{FF2B5EF4-FFF2-40B4-BE49-F238E27FC236}">
                <a16:creationId xmlns:a16="http://schemas.microsoft.com/office/drawing/2014/main" id="{88A716FD-B8E6-4F02-BAD7-B2173DE50FEE}"/>
              </a:ext>
            </a:extLst>
          </p:cNvPr>
          <p:cNvSpPr>
            <a:spLocks noGrp="1"/>
          </p:cNvSpPr>
          <p:nvPr>
            <p:ph idx="1"/>
          </p:nvPr>
        </p:nvSpPr>
        <p:spPr>
          <a:xfrm>
            <a:off x="729302" y="1457326"/>
            <a:ext cx="7746878" cy="5117697"/>
          </a:xfrm>
        </p:spPr>
        <p:txBody>
          <a:bodyPr vert="horz" lIns="91440" tIns="45720" rIns="91440" bIns="45720" rtlCol="0" anchor="t">
            <a:noAutofit/>
          </a:bodyPr>
          <a:lstStyle/>
          <a:p>
            <a:r>
              <a:rPr lang="en-US" sz="2400" dirty="0"/>
              <a:t>Statistics</a:t>
            </a:r>
            <a:endParaRPr lang="en-US" sz="2400" strike="sngStrike" dirty="0"/>
          </a:p>
          <a:p>
            <a:pPr lvl="1"/>
            <a:r>
              <a:rPr lang="en-US" sz="2400" dirty="0"/>
              <a:t>Physical Injury </a:t>
            </a:r>
          </a:p>
          <a:p>
            <a:pPr lvl="1"/>
            <a:r>
              <a:rPr lang="en-US" sz="2400" dirty="0"/>
              <a:t>Psychological Sequalae </a:t>
            </a:r>
          </a:p>
          <a:p>
            <a:r>
              <a:rPr lang="en-US" sz="2400" dirty="0"/>
              <a:t>Intervention </a:t>
            </a:r>
          </a:p>
          <a:p>
            <a:pPr lvl="2"/>
            <a:r>
              <a:rPr lang="en-US" sz="2400" dirty="0"/>
              <a:t>Physician's review of polypharmacy</a:t>
            </a:r>
          </a:p>
          <a:p>
            <a:pPr lvl="2"/>
            <a:r>
              <a:rPr lang="en-US" sz="2400" dirty="0"/>
              <a:t>Safety Huddles </a:t>
            </a:r>
          </a:p>
          <a:p>
            <a:pPr lvl="2"/>
            <a:r>
              <a:rPr lang="en-US" sz="2400" dirty="0"/>
              <a:t>Intentional Rounding </a:t>
            </a:r>
          </a:p>
          <a:p>
            <a:pPr lvl="2"/>
            <a:r>
              <a:rPr lang="en-US" sz="2400" dirty="0"/>
              <a:t>Environmental Modification</a:t>
            </a:r>
          </a:p>
          <a:p>
            <a:pPr marL="914400" lvl="2" indent="0">
              <a:buNone/>
            </a:pPr>
            <a:endParaRPr lang="en-US" sz="2400" dirty="0"/>
          </a:p>
          <a:p>
            <a:pPr lvl="2"/>
            <a:endParaRPr lang="en-US" sz="2400" dirty="0"/>
          </a:p>
          <a:p>
            <a:pPr lvl="1"/>
            <a:endParaRPr lang="en-US" dirty="0"/>
          </a:p>
        </p:txBody>
      </p:sp>
      <p:sp>
        <p:nvSpPr>
          <p:cNvPr id="6" name="TextBox 5">
            <a:extLst>
              <a:ext uri="{FF2B5EF4-FFF2-40B4-BE49-F238E27FC236}">
                <a16:creationId xmlns:a16="http://schemas.microsoft.com/office/drawing/2014/main" id="{DF6C0933-D570-4F1F-BF5B-6D770CEAD78E}"/>
              </a:ext>
            </a:extLst>
          </p:cNvPr>
          <p:cNvSpPr txBox="1"/>
          <p:nvPr/>
        </p:nvSpPr>
        <p:spPr>
          <a:xfrm>
            <a:off x="9510445" y="6485017"/>
            <a:ext cx="2781298" cy="338554"/>
          </a:xfrm>
          <a:prstGeom prst="rect">
            <a:avLst/>
          </a:prstGeom>
          <a:noFill/>
        </p:spPr>
        <p:txBody>
          <a:bodyPr wrap="square" lIns="91440" tIns="45720" rIns="91440" bIns="45720" rtlCol="0" anchor="t">
            <a:spAutoFit/>
          </a:bodyPr>
          <a:lstStyle/>
          <a:p>
            <a:r>
              <a:rPr lang="en-US" sz="1600" dirty="0"/>
              <a:t>(Morris &amp; </a:t>
            </a:r>
            <a:r>
              <a:rPr lang="en-US" sz="1600" dirty="0" err="1"/>
              <a:t>O’Riordan</a:t>
            </a:r>
            <a:r>
              <a:rPr lang="en-US" sz="1600" dirty="0"/>
              <a:t>, 2017)</a:t>
            </a:r>
          </a:p>
        </p:txBody>
      </p:sp>
      <p:pic>
        <p:nvPicPr>
          <p:cNvPr id="7" name="Picture 6">
            <a:extLst>
              <a:ext uri="{FF2B5EF4-FFF2-40B4-BE49-F238E27FC236}">
                <a16:creationId xmlns:a16="http://schemas.microsoft.com/office/drawing/2014/main" id="{800D15C4-324C-4EE4-82A7-D8B892976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803" y="1802082"/>
            <a:ext cx="3936343" cy="3598592"/>
          </a:xfrm>
          <a:prstGeom prst="rect">
            <a:avLst/>
          </a:prstGeom>
        </p:spPr>
      </p:pic>
      <p:sp>
        <p:nvSpPr>
          <p:cNvPr id="4" name="TextBox 3">
            <a:extLst>
              <a:ext uri="{FF2B5EF4-FFF2-40B4-BE49-F238E27FC236}">
                <a16:creationId xmlns:a16="http://schemas.microsoft.com/office/drawing/2014/main" id="{8F34C673-304A-4DC3-B6FA-EE2723DE2524}"/>
              </a:ext>
            </a:extLst>
          </p:cNvPr>
          <p:cNvSpPr txBox="1"/>
          <p:nvPr/>
        </p:nvSpPr>
        <p:spPr>
          <a:xfrm>
            <a:off x="9696893" y="6081823"/>
            <a:ext cx="1573619" cy="307777"/>
          </a:xfrm>
          <a:prstGeom prst="rect">
            <a:avLst/>
          </a:prstGeom>
          <a:noFill/>
        </p:spPr>
        <p:txBody>
          <a:bodyPr wrap="square" rtlCol="0">
            <a:spAutoFit/>
          </a:bodyPr>
          <a:lstStyle/>
          <a:p>
            <a:r>
              <a:rPr lang="en-US" sz="1400" dirty="0"/>
              <a:t>(WHO 2021)</a:t>
            </a:r>
          </a:p>
        </p:txBody>
      </p:sp>
    </p:spTree>
    <p:extLst>
      <p:ext uri="{BB962C8B-B14F-4D97-AF65-F5344CB8AC3E}">
        <p14:creationId xmlns:p14="http://schemas.microsoft.com/office/powerpoint/2010/main" val="1121165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0AA8-A974-4719-A63B-2AF120A431F8}"/>
              </a:ext>
            </a:extLst>
          </p:cNvPr>
          <p:cNvSpPr>
            <a:spLocks noGrp="1"/>
          </p:cNvSpPr>
          <p:nvPr>
            <p:ph type="title"/>
          </p:nvPr>
        </p:nvSpPr>
        <p:spPr/>
        <p:txBody>
          <a:bodyPr/>
          <a:lstStyle/>
          <a:p>
            <a:r>
              <a:rPr lang="en-US"/>
              <a:t>Fall Prevention </a:t>
            </a:r>
          </a:p>
        </p:txBody>
      </p:sp>
      <p:pic>
        <p:nvPicPr>
          <p:cNvPr id="4" name="Content Placeholder 3">
            <a:extLst>
              <a:ext uri="{FF2B5EF4-FFF2-40B4-BE49-F238E27FC236}">
                <a16:creationId xmlns:a16="http://schemas.microsoft.com/office/drawing/2014/main" id="{1B4AECF2-3C86-4A32-BCDB-74E44B7F7B71}"/>
              </a:ext>
            </a:extLst>
          </p:cNvPr>
          <p:cNvPicPr>
            <a:picLocks noGrp="1" noChangeAspect="1"/>
          </p:cNvPicPr>
          <p:nvPr>
            <p:ph idx="1"/>
          </p:nvPr>
        </p:nvPicPr>
        <p:blipFill rotWithShape="1">
          <a:blip r:embed="rId3"/>
          <a:srcRect l="5968" t="34395" r="40155" b="11864"/>
          <a:stretch/>
        </p:blipFill>
        <p:spPr>
          <a:xfrm>
            <a:off x="1982050" y="1244062"/>
            <a:ext cx="7755288" cy="4351338"/>
          </a:xfrm>
          <a:prstGeom prst="rect">
            <a:avLst/>
          </a:prstGeom>
        </p:spPr>
      </p:pic>
      <p:sp>
        <p:nvSpPr>
          <p:cNvPr id="5" name="TextBox 4">
            <a:extLst>
              <a:ext uri="{FF2B5EF4-FFF2-40B4-BE49-F238E27FC236}">
                <a16:creationId xmlns:a16="http://schemas.microsoft.com/office/drawing/2014/main" id="{48D39AD0-8DE2-4813-A6F6-93892EF247FF}"/>
              </a:ext>
            </a:extLst>
          </p:cNvPr>
          <p:cNvSpPr txBox="1"/>
          <p:nvPr/>
        </p:nvSpPr>
        <p:spPr>
          <a:xfrm>
            <a:off x="3804862" y="5664876"/>
            <a:ext cx="4109664" cy="832207"/>
          </a:xfrm>
          <a:prstGeom prst="rect">
            <a:avLst/>
          </a:prstGeom>
          <a:noFill/>
        </p:spPr>
        <p:txBody>
          <a:bodyPr wrap="square" rtlCol="0">
            <a:spAutoFit/>
          </a:bodyPr>
          <a:lstStyle/>
          <a:p>
            <a:r>
              <a:rPr lang="en-US" sz="1200"/>
              <a:t>Figure 1: Overview of Fall Data from Audit done by NHS in U.K </a:t>
            </a:r>
          </a:p>
          <a:p>
            <a:pPr lvl="1"/>
            <a:r>
              <a:rPr lang="en-US" sz="1200"/>
              <a:t>Demonstrate disparities between written policy and practical implementation. Measuring when fall risk was identified and addressed with intervention.</a:t>
            </a:r>
          </a:p>
        </p:txBody>
      </p:sp>
    </p:spTree>
    <p:extLst>
      <p:ext uri="{BB962C8B-B14F-4D97-AF65-F5344CB8AC3E}">
        <p14:creationId xmlns:p14="http://schemas.microsoft.com/office/powerpoint/2010/main" val="182968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C9BA-29EB-467A-8AC2-B220BA864360}"/>
              </a:ext>
            </a:extLst>
          </p:cNvPr>
          <p:cNvSpPr>
            <a:spLocks noGrp="1"/>
          </p:cNvSpPr>
          <p:nvPr>
            <p:ph type="title"/>
          </p:nvPr>
        </p:nvSpPr>
        <p:spPr/>
        <p:txBody>
          <a:bodyPr/>
          <a:lstStyle/>
          <a:p>
            <a:r>
              <a:rPr lang="en-US">
                <a:cs typeface="Calibri Light"/>
              </a:rPr>
              <a:t>Case Study: Intervention</a:t>
            </a:r>
            <a:endParaRPr lang="en-US"/>
          </a:p>
        </p:txBody>
      </p:sp>
      <p:sp>
        <p:nvSpPr>
          <p:cNvPr id="3" name="Content Placeholder 2">
            <a:extLst>
              <a:ext uri="{FF2B5EF4-FFF2-40B4-BE49-F238E27FC236}">
                <a16:creationId xmlns:a16="http://schemas.microsoft.com/office/drawing/2014/main" id="{FC9400AB-74CA-405F-82EC-BD87FCE22DB6}"/>
              </a:ext>
            </a:extLst>
          </p:cNvPr>
          <p:cNvSpPr>
            <a:spLocks noGrp="1"/>
          </p:cNvSpPr>
          <p:nvPr>
            <p:ph idx="1"/>
          </p:nvPr>
        </p:nvSpPr>
        <p:spPr>
          <a:xfrm>
            <a:off x="677334" y="2706928"/>
            <a:ext cx="8596668" cy="3334434"/>
          </a:xfrm>
        </p:spPr>
        <p:txBody>
          <a:bodyPr vert="horz" lIns="91440" tIns="45720" rIns="91440" bIns="45720" rtlCol="0" anchor="t">
            <a:normAutofit/>
          </a:bodyPr>
          <a:lstStyle/>
          <a:p>
            <a:pPr marL="0" indent="0" algn="ctr">
              <a:buNone/>
            </a:pPr>
            <a:r>
              <a:rPr lang="en-US" sz="4000"/>
              <a:t>What type of functional interventions might be appropriate for Mr. Jones?</a:t>
            </a:r>
            <a:endParaRPr lang="en-US"/>
          </a:p>
          <a:p>
            <a:endParaRPr lang="en-US"/>
          </a:p>
          <a:p>
            <a:endParaRPr lang="en-US"/>
          </a:p>
          <a:p>
            <a:endParaRPr lang="en-US"/>
          </a:p>
        </p:txBody>
      </p:sp>
    </p:spTree>
    <p:extLst>
      <p:ext uri="{BB962C8B-B14F-4D97-AF65-F5344CB8AC3E}">
        <p14:creationId xmlns:p14="http://schemas.microsoft.com/office/powerpoint/2010/main" val="4166589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EBCC-B7DF-4E39-A661-0DD0EDBFC4CA}"/>
              </a:ext>
            </a:extLst>
          </p:cNvPr>
          <p:cNvSpPr>
            <a:spLocks noGrp="1"/>
          </p:cNvSpPr>
          <p:nvPr>
            <p:ph type="title"/>
          </p:nvPr>
        </p:nvSpPr>
        <p:spPr/>
        <p:txBody>
          <a:bodyPr/>
          <a:lstStyle/>
          <a:p>
            <a:r>
              <a:rPr lang="en-US"/>
              <a:t>Interdisciplinary Strategies</a:t>
            </a:r>
          </a:p>
        </p:txBody>
      </p:sp>
      <p:sp>
        <p:nvSpPr>
          <p:cNvPr id="3" name="Content Placeholder 2">
            <a:extLst>
              <a:ext uri="{FF2B5EF4-FFF2-40B4-BE49-F238E27FC236}">
                <a16:creationId xmlns:a16="http://schemas.microsoft.com/office/drawing/2014/main" id="{818B0A3B-7EA8-4159-B90F-AA1EE5A5A5CC}"/>
              </a:ext>
            </a:extLst>
          </p:cNvPr>
          <p:cNvSpPr>
            <a:spLocks noGrp="1"/>
          </p:cNvSpPr>
          <p:nvPr>
            <p:ph idx="1"/>
          </p:nvPr>
        </p:nvSpPr>
        <p:spPr>
          <a:xfrm>
            <a:off x="677334" y="1546440"/>
            <a:ext cx="8596668" cy="4494922"/>
          </a:xfrm>
        </p:spPr>
        <p:txBody>
          <a:bodyPr vert="horz" lIns="91440" tIns="45720" rIns="91440" bIns="45720" rtlCol="0" anchor="t">
            <a:normAutofit/>
          </a:bodyPr>
          <a:lstStyle/>
          <a:p>
            <a:r>
              <a:rPr lang="en-US" sz="2400" dirty="0"/>
              <a:t>Everyday Prevention of Hospital-borne Disability</a:t>
            </a:r>
          </a:p>
          <a:p>
            <a:r>
              <a:rPr lang="en-US" sz="2400" dirty="0"/>
              <a:t>Prevention of Pain, Agitation, Delirium, </a:t>
            </a:r>
            <a:br>
              <a:rPr lang="en-US" sz="2400" dirty="0"/>
            </a:br>
            <a:r>
              <a:rPr lang="en-US" sz="2400" dirty="0"/>
              <a:t>Immobility and Sleep Disruption (PADIS)</a:t>
            </a:r>
          </a:p>
          <a:p>
            <a:r>
              <a:rPr lang="en-US" sz="2400" dirty="0"/>
              <a:t>Acute Care for Elders (ACE) Unit</a:t>
            </a:r>
          </a:p>
          <a:p>
            <a:r>
              <a:rPr lang="en-US" sz="2400" dirty="0"/>
              <a:t>Improved Communication</a:t>
            </a:r>
          </a:p>
          <a:p>
            <a:r>
              <a:rPr lang="en-US" sz="2400" dirty="0"/>
              <a:t>Promoting Health and Cognition</a:t>
            </a:r>
          </a:p>
          <a:p>
            <a:r>
              <a:rPr lang="en-US" sz="2400" dirty="0">
                <a:cs typeface="Calibri"/>
              </a:rPr>
              <a:t>4Ms Framework</a:t>
            </a:r>
          </a:p>
        </p:txBody>
      </p:sp>
      <p:pic>
        <p:nvPicPr>
          <p:cNvPr id="5" name="Picture 4">
            <a:extLst>
              <a:ext uri="{FF2B5EF4-FFF2-40B4-BE49-F238E27FC236}">
                <a16:creationId xmlns:a16="http://schemas.microsoft.com/office/drawing/2014/main" id="{7FD6A085-1D7B-486B-8CD7-ADB05CA7DBFB}"/>
              </a:ext>
            </a:extLst>
          </p:cNvPr>
          <p:cNvPicPr>
            <a:picLocks noChangeAspect="1"/>
          </p:cNvPicPr>
          <p:nvPr/>
        </p:nvPicPr>
        <p:blipFill>
          <a:blip r:embed="rId3"/>
          <a:stretch>
            <a:fillRect/>
          </a:stretch>
        </p:blipFill>
        <p:spPr>
          <a:xfrm>
            <a:off x="7799270" y="1095788"/>
            <a:ext cx="4296287" cy="4666423"/>
          </a:xfrm>
          <a:prstGeom prst="rect">
            <a:avLst/>
          </a:prstGeom>
        </p:spPr>
      </p:pic>
    </p:spTree>
    <p:extLst>
      <p:ext uri="{BB962C8B-B14F-4D97-AF65-F5344CB8AC3E}">
        <p14:creationId xmlns:p14="http://schemas.microsoft.com/office/powerpoint/2010/main" val="4270595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25B3-2BFF-4003-B467-51EAA8D63121}"/>
              </a:ext>
            </a:extLst>
          </p:cNvPr>
          <p:cNvSpPr>
            <a:spLocks noGrp="1"/>
          </p:cNvSpPr>
          <p:nvPr>
            <p:ph type="title"/>
          </p:nvPr>
        </p:nvSpPr>
        <p:spPr/>
        <p:txBody>
          <a:bodyPr>
            <a:normAutofit/>
          </a:bodyPr>
          <a:lstStyle/>
          <a:p>
            <a:r>
              <a:rPr lang="en-US">
                <a:cs typeface="Calibri Light"/>
              </a:rPr>
              <a:t>Everyday Prevention of Hospital-borne Disability</a:t>
            </a:r>
          </a:p>
        </p:txBody>
      </p:sp>
      <p:sp>
        <p:nvSpPr>
          <p:cNvPr id="3" name="Content Placeholder 2">
            <a:extLst>
              <a:ext uri="{FF2B5EF4-FFF2-40B4-BE49-F238E27FC236}">
                <a16:creationId xmlns:a16="http://schemas.microsoft.com/office/drawing/2014/main" id="{5B96D18E-3913-468A-B1F3-51391DAF917C}"/>
              </a:ext>
            </a:extLst>
          </p:cNvPr>
          <p:cNvSpPr>
            <a:spLocks noGrp="1"/>
          </p:cNvSpPr>
          <p:nvPr>
            <p:ph idx="1"/>
          </p:nvPr>
        </p:nvSpPr>
        <p:spPr>
          <a:xfrm>
            <a:off x="677334" y="1930552"/>
            <a:ext cx="9856082" cy="4122183"/>
          </a:xfrm>
        </p:spPr>
        <p:txBody>
          <a:bodyPr vert="horz" lIns="91440" tIns="45720" rIns="91440" bIns="45720" rtlCol="0" anchor="t">
            <a:normAutofit lnSpcReduction="10000"/>
          </a:bodyPr>
          <a:lstStyle/>
          <a:p>
            <a:r>
              <a:rPr lang="en-US" sz="2200" dirty="0"/>
              <a:t>Problem: Hospitalized older adults spend 80% of their time lying in bed and less than 43 min day walking, despite being ambulatory upon admission </a:t>
            </a:r>
            <a:endParaRPr lang="en-US" sz="2400" dirty="0">
              <a:ea typeface="+mn-lt"/>
              <a:cs typeface="+mn-lt"/>
            </a:endParaRPr>
          </a:p>
          <a:p>
            <a:r>
              <a:rPr lang="en-US" sz="2400" dirty="0">
                <a:ea typeface="+mn-lt"/>
                <a:cs typeface="+mn-lt"/>
              </a:rPr>
              <a:t>Sitting up in bedside chair for all meals (if possible)</a:t>
            </a:r>
          </a:p>
          <a:p>
            <a:r>
              <a:rPr lang="en-US" sz="2400" dirty="0">
                <a:ea typeface="+mn-lt"/>
                <a:cs typeface="+mn-lt"/>
              </a:rPr>
              <a:t>Help patients who are not incontinent to bathroom</a:t>
            </a:r>
          </a:p>
          <a:p>
            <a:r>
              <a:rPr lang="en-US" sz="2400" dirty="0">
                <a:ea typeface="+mn-lt"/>
                <a:cs typeface="+mn-lt"/>
              </a:rPr>
              <a:t>Use of recommended mobility devices</a:t>
            </a:r>
          </a:p>
          <a:p>
            <a:r>
              <a:rPr lang="en-US" sz="2400" dirty="0">
                <a:ea typeface="+mn-lt"/>
                <a:cs typeface="+mn-lt"/>
              </a:rPr>
              <a:t>Provide only the required assistance, allow patients to remain as independent as possible in care</a:t>
            </a:r>
          </a:p>
          <a:p>
            <a:r>
              <a:rPr lang="en-US" sz="2400" dirty="0"/>
              <a:t>Model of Care: Nursing Education &amp; Family Support </a:t>
            </a:r>
            <a:endParaRPr lang="en-US" sz="2400" dirty="0">
              <a:ea typeface="+mn-lt"/>
              <a:cs typeface="+mn-lt"/>
            </a:endParaRPr>
          </a:p>
          <a:p>
            <a:r>
              <a:rPr lang="en-US" sz="2400" dirty="0"/>
              <a:t>Exercise Programs </a:t>
            </a:r>
          </a:p>
          <a:p>
            <a:endParaRPr lang="en-US" sz="2400" dirty="0">
              <a:cs typeface="Calibri"/>
            </a:endParaRPr>
          </a:p>
        </p:txBody>
      </p:sp>
      <p:sp>
        <p:nvSpPr>
          <p:cNvPr id="4" name="TextBox 3">
            <a:extLst>
              <a:ext uri="{FF2B5EF4-FFF2-40B4-BE49-F238E27FC236}">
                <a16:creationId xmlns:a16="http://schemas.microsoft.com/office/drawing/2014/main" id="{4552AE56-40C6-4C0D-A3DB-A1628D3774A8}"/>
              </a:ext>
            </a:extLst>
          </p:cNvPr>
          <p:cNvSpPr txBox="1"/>
          <p:nvPr/>
        </p:nvSpPr>
        <p:spPr>
          <a:xfrm>
            <a:off x="9929004" y="64496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(Brown et al., 2009)</a:t>
            </a:r>
            <a:endParaRPr lang="en-US"/>
          </a:p>
        </p:txBody>
      </p:sp>
    </p:spTree>
    <p:extLst>
      <p:ext uri="{BB962C8B-B14F-4D97-AF65-F5344CB8AC3E}">
        <p14:creationId xmlns:p14="http://schemas.microsoft.com/office/powerpoint/2010/main" val="679652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35A4-1D94-406F-8FF3-2F2050C23C74}"/>
              </a:ext>
            </a:extLst>
          </p:cNvPr>
          <p:cNvSpPr>
            <a:spLocks noGrp="1"/>
          </p:cNvSpPr>
          <p:nvPr>
            <p:ph type="title"/>
          </p:nvPr>
        </p:nvSpPr>
        <p:spPr>
          <a:xfrm>
            <a:off x="677334" y="609600"/>
            <a:ext cx="8596668" cy="903857"/>
          </a:xfrm>
        </p:spPr>
        <p:txBody>
          <a:bodyPr/>
          <a:lstStyle/>
          <a:p>
            <a:r>
              <a:rPr lang="en-US">
                <a:cs typeface="Calibri Light"/>
              </a:rPr>
              <a:t>Interdisciplinary Approach: PADIS</a:t>
            </a:r>
            <a:endParaRPr lang="en-US"/>
          </a:p>
        </p:txBody>
      </p:sp>
      <p:sp>
        <p:nvSpPr>
          <p:cNvPr id="3" name="Content Placeholder 2">
            <a:extLst>
              <a:ext uri="{FF2B5EF4-FFF2-40B4-BE49-F238E27FC236}">
                <a16:creationId xmlns:a16="http://schemas.microsoft.com/office/drawing/2014/main" id="{38976ABA-1F03-4BF5-BB80-5F50A414446B}"/>
              </a:ext>
            </a:extLst>
          </p:cNvPr>
          <p:cNvSpPr>
            <a:spLocks noGrp="1"/>
          </p:cNvSpPr>
          <p:nvPr>
            <p:ph idx="1"/>
          </p:nvPr>
        </p:nvSpPr>
        <p:spPr>
          <a:xfrm>
            <a:off x="677334" y="1461035"/>
            <a:ext cx="10348130" cy="4580327"/>
          </a:xfrm>
        </p:spPr>
        <p:txBody>
          <a:bodyPr vert="horz" lIns="91440" tIns="45720" rIns="91440" bIns="45720" rtlCol="0" anchor="t">
            <a:normAutofit/>
          </a:bodyPr>
          <a:lstStyle/>
          <a:p>
            <a:r>
              <a:rPr lang="en-US" sz="2400">
                <a:cs typeface="Calibri"/>
              </a:rPr>
              <a:t>Prevention and Management of Pain, Agitation (Sedation), Delirium, Immobility &amp; Sleep (Disruption) + Rehabilitation and Sleep</a:t>
            </a:r>
            <a:endParaRPr lang="en-US" sz="2400"/>
          </a:p>
          <a:p>
            <a:r>
              <a:rPr lang="en-US" sz="2400">
                <a:cs typeface="Calibri"/>
              </a:rPr>
              <a:t>Integration of non-pharmacological approaches</a:t>
            </a:r>
          </a:p>
          <a:p>
            <a:pPr marL="0" indent="0">
              <a:buNone/>
            </a:pPr>
            <a:endParaRPr lang="en-US">
              <a:cs typeface="Calibri"/>
            </a:endParaRPr>
          </a:p>
          <a:p>
            <a:endParaRPr lang="en-US">
              <a:cs typeface="Calibri"/>
            </a:endParaRPr>
          </a:p>
        </p:txBody>
      </p:sp>
      <p:graphicFrame>
        <p:nvGraphicFramePr>
          <p:cNvPr id="4" name="Table 4">
            <a:extLst>
              <a:ext uri="{FF2B5EF4-FFF2-40B4-BE49-F238E27FC236}">
                <a16:creationId xmlns:a16="http://schemas.microsoft.com/office/drawing/2014/main" id="{221497E8-CD08-4477-B150-7DA6C5FE79D1}"/>
              </a:ext>
            </a:extLst>
          </p:cNvPr>
          <p:cNvGraphicFramePr>
            <a:graphicFrameLocks noGrp="1"/>
          </p:cNvGraphicFramePr>
          <p:nvPr>
            <p:extLst>
              <p:ext uri="{D42A27DB-BD31-4B8C-83A1-F6EECF244321}">
                <p14:modId xmlns:p14="http://schemas.microsoft.com/office/powerpoint/2010/main" val="2565027352"/>
              </p:ext>
            </p:extLst>
          </p:nvPr>
        </p:nvGraphicFramePr>
        <p:xfrm>
          <a:off x="790754" y="3536830"/>
          <a:ext cx="11128730" cy="2711005"/>
        </p:xfrm>
        <a:graphic>
          <a:graphicData uri="http://schemas.openxmlformats.org/drawingml/2006/table">
            <a:tbl>
              <a:tblPr firstRow="1" bandRow="1">
                <a:tableStyleId>{2D5ABB26-0587-4C30-8999-92F81FD0307C}</a:tableStyleId>
              </a:tblPr>
              <a:tblGrid>
                <a:gridCol w="5564365">
                  <a:extLst>
                    <a:ext uri="{9D8B030D-6E8A-4147-A177-3AD203B41FA5}">
                      <a16:colId xmlns:a16="http://schemas.microsoft.com/office/drawing/2014/main" val="2944868757"/>
                    </a:ext>
                  </a:extLst>
                </a:gridCol>
                <a:gridCol w="5564365">
                  <a:extLst>
                    <a:ext uri="{9D8B030D-6E8A-4147-A177-3AD203B41FA5}">
                      <a16:colId xmlns:a16="http://schemas.microsoft.com/office/drawing/2014/main" val="765751412"/>
                    </a:ext>
                  </a:extLst>
                </a:gridCol>
              </a:tblGrid>
              <a:tr h="2711005">
                <a:tc>
                  <a:txBody>
                    <a:bodyPr/>
                    <a:lstStyle/>
                    <a:p>
                      <a:pPr marL="285750" indent="-285750">
                        <a:buFont typeface="Arial"/>
                        <a:buChar char="•"/>
                      </a:pPr>
                      <a:r>
                        <a:rPr lang="en-US" sz="2000" dirty="0"/>
                        <a:t>Cognition as a vital sign</a:t>
                      </a:r>
                    </a:p>
                    <a:p>
                      <a:pPr marL="285750" lvl="0" indent="-285750">
                        <a:buFont typeface="Arial"/>
                        <a:buChar char="•"/>
                      </a:pPr>
                      <a:r>
                        <a:rPr lang="en-US" sz="2000" dirty="0"/>
                        <a:t>Early Mobility</a:t>
                      </a:r>
                    </a:p>
                    <a:p>
                      <a:pPr marL="285750" lvl="0" indent="-285750">
                        <a:buFont typeface="Arial"/>
                        <a:buChar char="•"/>
                      </a:pPr>
                      <a:r>
                        <a:rPr lang="en-US" sz="2000" dirty="0"/>
                        <a:t>Photos/familiar objects from home</a:t>
                      </a:r>
                    </a:p>
                    <a:p>
                      <a:pPr marL="285750" lvl="0" indent="-285750">
                        <a:buFont typeface="Arial"/>
                        <a:buChar char="•"/>
                      </a:pPr>
                      <a:r>
                        <a:rPr lang="en-US" sz="2000" dirty="0"/>
                        <a:t>Glasses/hearing aids</a:t>
                      </a:r>
                    </a:p>
                    <a:p>
                      <a:pPr marL="285750" lvl="0" indent="-285750">
                        <a:buFont typeface="Arial"/>
                        <a:buChar char="•"/>
                      </a:pPr>
                      <a:r>
                        <a:rPr lang="en-US" sz="2000" dirty="0"/>
                        <a:t>Sleep/wake cycle</a:t>
                      </a:r>
                    </a:p>
                    <a:p>
                      <a:pPr marL="285750" lvl="0" indent="-285750">
                        <a:buFont typeface="Arial"/>
                        <a:buChar char="•"/>
                      </a:pPr>
                      <a:r>
                        <a:rPr lang="en-US" sz="2000" dirty="0"/>
                        <a:t>Frequent patient assessment (CAM, check in with family</a:t>
                      </a:r>
                    </a:p>
                  </a:txBody>
                  <a:tcPr/>
                </a:tc>
                <a:tc>
                  <a:txBody>
                    <a:bodyPr/>
                    <a:lstStyle/>
                    <a:p>
                      <a:pPr marL="285750" indent="-285750">
                        <a:buFont typeface="Arial"/>
                        <a:buChar char="•"/>
                      </a:pPr>
                      <a:r>
                        <a:rPr lang="en-US" sz="2000" dirty="0"/>
                        <a:t>Pain management strategies</a:t>
                      </a:r>
                    </a:p>
                    <a:p>
                      <a:pPr marL="285750" lvl="0" indent="-285750">
                        <a:buFont typeface="Arial"/>
                        <a:buChar char="•"/>
                      </a:pPr>
                      <a:r>
                        <a:rPr lang="en-US" sz="2000" dirty="0"/>
                        <a:t>Frequent Re-orientation (clocks, calendars)</a:t>
                      </a:r>
                    </a:p>
                    <a:p>
                      <a:pPr marL="285750" lvl="0" indent="-285750">
                        <a:buFont typeface="Arial"/>
                        <a:buChar char="•"/>
                      </a:pPr>
                      <a:r>
                        <a:rPr lang="en-US" sz="2000" dirty="0"/>
                        <a:t>Calm, patient-centered environment</a:t>
                      </a:r>
                    </a:p>
                    <a:p>
                      <a:pPr marL="742950" lvl="1" indent="-285750">
                        <a:buFont typeface="Arial"/>
                        <a:buChar char="•"/>
                      </a:pPr>
                      <a:r>
                        <a:rPr lang="en-US" sz="2000" dirty="0"/>
                        <a:t>Soft voices</a:t>
                      </a:r>
                    </a:p>
                    <a:p>
                      <a:pPr marL="742950" lvl="1" indent="-285750">
                        <a:buFont typeface="Arial"/>
                        <a:buChar char="•"/>
                      </a:pPr>
                      <a:r>
                        <a:rPr lang="en-US" sz="2000" dirty="0"/>
                        <a:t>Appropriate Lighting (soft, non-glare)</a:t>
                      </a:r>
                    </a:p>
                    <a:p>
                      <a:pPr marL="742950" lvl="1" indent="-285750">
                        <a:buFont typeface="Arial"/>
                        <a:buChar char="•"/>
                      </a:pPr>
                      <a:r>
                        <a:rPr lang="en-US" sz="2000" dirty="0"/>
                        <a:t>Unhurried approach</a:t>
                      </a:r>
                    </a:p>
                    <a:p>
                      <a:pPr marL="742950" lvl="1" indent="-285750">
                        <a:buFont typeface="Arial"/>
                        <a:buChar char="•"/>
                      </a:pPr>
                      <a:r>
                        <a:rPr lang="en-US" sz="2000" dirty="0"/>
                        <a:t>Music</a:t>
                      </a:r>
                    </a:p>
                  </a:txBody>
                  <a:tcPr/>
                </a:tc>
                <a:extLst>
                  <a:ext uri="{0D108BD9-81ED-4DB2-BD59-A6C34878D82A}">
                    <a16:rowId xmlns:a16="http://schemas.microsoft.com/office/drawing/2014/main" val="1844163152"/>
                  </a:ext>
                </a:extLst>
              </a:tr>
            </a:tbl>
          </a:graphicData>
        </a:graphic>
      </p:graphicFrame>
      <p:sp>
        <p:nvSpPr>
          <p:cNvPr id="5" name="TextBox 4">
            <a:extLst>
              <a:ext uri="{FF2B5EF4-FFF2-40B4-BE49-F238E27FC236}">
                <a16:creationId xmlns:a16="http://schemas.microsoft.com/office/drawing/2014/main" id="{E3F6CD9B-3CF9-4613-8C81-ED675411DBBB}"/>
              </a:ext>
            </a:extLst>
          </p:cNvPr>
          <p:cNvSpPr txBox="1"/>
          <p:nvPr/>
        </p:nvSpPr>
        <p:spPr>
          <a:xfrm>
            <a:off x="842514" y="3128514"/>
            <a:ext cx="63806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Approaches to prevent delirium</a:t>
            </a:r>
          </a:p>
        </p:txBody>
      </p:sp>
      <p:sp>
        <p:nvSpPr>
          <p:cNvPr id="6" name="TextBox 5">
            <a:extLst>
              <a:ext uri="{FF2B5EF4-FFF2-40B4-BE49-F238E27FC236}">
                <a16:creationId xmlns:a16="http://schemas.microsoft.com/office/drawing/2014/main" id="{5D28280B-3E52-4FE4-8679-4B16D1A06FAD}"/>
              </a:ext>
            </a:extLst>
          </p:cNvPr>
          <p:cNvSpPr txBox="1"/>
          <p:nvPr/>
        </p:nvSpPr>
        <p:spPr>
          <a:xfrm>
            <a:off x="4506986" y="6403078"/>
            <a:ext cx="75780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(Devlin et al. 2018; Ely &amp;</a:t>
            </a:r>
            <a:r>
              <a:rPr lang="en-US">
                <a:ea typeface="+mn-lt"/>
                <a:cs typeface="Calibri"/>
              </a:rPr>
              <a:t> Pun, 2002; </a:t>
            </a:r>
            <a:r>
              <a:rPr lang="en-US">
                <a:ea typeface="+mn-lt"/>
                <a:cs typeface="+mn-lt"/>
              </a:rPr>
              <a:t>Fong, Tulabaev &amp; Inouye, 2009)</a:t>
            </a:r>
            <a:endParaRPr lang="en-US" b="1">
              <a:ea typeface="+mn-lt"/>
              <a:cs typeface="+mn-lt"/>
            </a:endParaRPr>
          </a:p>
        </p:txBody>
      </p:sp>
    </p:spTree>
    <p:extLst>
      <p:ext uri="{BB962C8B-B14F-4D97-AF65-F5344CB8AC3E}">
        <p14:creationId xmlns:p14="http://schemas.microsoft.com/office/powerpoint/2010/main" val="47534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B2409-D3F1-480D-BFFD-0457E72F23B5}"/>
              </a:ext>
            </a:extLst>
          </p:cNvPr>
          <p:cNvSpPr>
            <a:spLocks noGrp="1"/>
          </p:cNvSpPr>
          <p:nvPr>
            <p:ph type="title"/>
          </p:nvPr>
        </p:nvSpPr>
        <p:spPr/>
        <p:txBody>
          <a:bodyPr/>
          <a:lstStyle/>
          <a:p>
            <a:r>
              <a:rPr lang="en-US"/>
              <a:t>Roles in Acute Care Setting </a:t>
            </a:r>
          </a:p>
        </p:txBody>
      </p:sp>
      <p:sp>
        <p:nvSpPr>
          <p:cNvPr id="5" name="Content Placeholder 4">
            <a:extLst>
              <a:ext uri="{FF2B5EF4-FFF2-40B4-BE49-F238E27FC236}">
                <a16:creationId xmlns:a16="http://schemas.microsoft.com/office/drawing/2014/main" id="{12DECF3F-D636-4587-8B81-6D0472C4C830}"/>
              </a:ext>
            </a:extLst>
          </p:cNvPr>
          <p:cNvSpPr>
            <a:spLocks noGrp="1"/>
          </p:cNvSpPr>
          <p:nvPr>
            <p:ph sz="half" idx="1"/>
          </p:nvPr>
        </p:nvSpPr>
        <p:spPr>
          <a:xfrm>
            <a:off x="838200" y="1356360"/>
            <a:ext cx="5181600" cy="4820603"/>
          </a:xfrm>
          <a:solidFill>
            <a:schemeClr val="accent6">
              <a:lumMod val="60000"/>
              <a:lumOff val="40000"/>
            </a:schemeClr>
          </a:solidFill>
        </p:spPr>
        <p:txBody>
          <a:bodyPr vert="horz" lIns="91440" tIns="45720" rIns="91440" bIns="45720" rtlCol="0" anchor="t">
            <a:normAutofit/>
          </a:bodyPr>
          <a:lstStyle/>
          <a:p>
            <a:r>
              <a:rPr lang="en-US" sz="2400" b="1"/>
              <a:t>Physical Therapy</a:t>
            </a:r>
            <a:endParaRPr lang="en-US" sz="2400"/>
          </a:p>
          <a:p>
            <a:pPr lvl="1"/>
            <a:r>
              <a:rPr lang="en-US" sz="2000" dirty="0"/>
              <a:t> Comprehensive evaluation to identify impairments </a:t>
            </a:r>
          </a:p>
          <a:p>
            <a:pPr lvl="1"/>
            <a:r>
              <a:rPr lang="en-US" sz="2000" dirty="0"/>
              <a:t>Individualize treatment plans</a:t>
            </a:r>
          </a:p>
          <a:p>
            <a:pPr lvl="1"/>
            <a:r>
              <a:rPr lang="en-US" sz="2000" dirty="0"/>
              <a:t>Patient, family, caregiver education</a:t>
            </a:r>
          </a:p>
          <a:p>
            <a:pPr lvl="1"/>
            <a:r>
              <a:rPr lang="en-US" sz="2000"/>
              <a:t>Recommendations for safe mobility in hospital </a:t>
            </a:r>
            <a:endParaRPr lang="en-US" sz="2000" dirty="0"/>
          </a:p>
          <a:p>
            <a:pPr lvl="1"/>
            <a:r>
              <a:rPr lang="en-US" sz="2000"/>
              <a:t>Facilitate early mobilization in hospital.</a:t>
            </a:r>
            <a:endParaRPr lang="en-US" sz="2000" dirty="0"/>
          </a:p>
          <a:p>
            <a:pPr lvl="1"/>
            <a:r>
              <a:rPr lang="en-US" sz="2000" dirty="0"/>
              <a:t>Discharge recommendations  </a:t>
            </a:r>
          </a:p>
          <a:p>
            <a:pPr lvl="1"/>
            <a:r>
              <a:rPr lang="en-US" sz="2000" dirty="0"/>
              <a:t>Anticipate needs of discharge.</a:t>
            </a:r>
          </a:p>
          <a:p>
            <a:pPr lvl="1"/>
            <a:endParaRPr lang="en-US" dirty="0"/>
          </a:p>
          <a:p>
            <a:pPr lvl="1"/>
            <a:endParaRPr lang="en-US" dirty="0"/>
          </a:p>
        </p:txBody>
      </p:sp>
      <p:sp>
        <p:nvSpPr>
          <p:cNvPr id="6" name="Content Placeholder 5">
            <a:extLst>
              <a:ext uri="{FF2B5EF4-FFF2-40B4-BE49-F238E27FC236}">
                <a16:creationId xmlns:a16="http://schemas.microsoft.com/office/drawing/2014/main" id="{FF7CDCC6-230C-4FF1-954B-7DA8B2D63CA4}"/>
              </a:ext>
            </a:extLst>
          </p:cNvPr>
          <p:cNvSpPr>
            <a:spLocks noGrp="1"/>
          </p:cNvSpPr>
          <p:nvPr>
            <p:ph sz="half" idx="2"/>
          </p:nvPr>
        </p:nvSpPr>
        <p:spPr>
          <a:xfrm>
            <a:off x="6172200" y="1356360"/>
            <a:ext cx="5181600" cy="4820603"/>
          </a:xfrm>
          <a:solidFill>
            <a:srgbClr val="C9A4E4"/>
          </a:solidFill>
        </p:spPr>
        <p:txBody>
          <a:bodyPr vert="horz" lIns="91440" tIns="45720" rIns="91440" bIns="45720" rtlCol="0" anchor="t">
            <a:normAutofit/>
          </a:bodyPr>
          <a:lstStyle/>
          <a:p>
            <a:r>
              <a:rPr lang="en-US" sz="2400" b="1" dirty="0"/>
              <a:t>Occupational Therapy </a:t>
            </a:r>
            <a:endParaRPr lang="en-US" sz="2400" b="1"/>
          </a:p>
          <a:p>
            <a:pPr lvl="1">
              <a:lnSpc>
                <a:spcPct val="94000"/>
              </a:lnSpc>
              <a:spcAft>
                <a:spcPts val="200"/>
              </a:spcAft>
            </a:pPr>
            <a:r>
              <a:rPr lang="en-US" sz="2200">
                <a:ea typeface="+mn-lt"/>
                <a:cs typeface="+mn-lt"/>
              </a:rPr>
              <a:t>Identify patients' meaningful occupations / activities / roles</a:t>
            </a:r>
            <a:endParaRPr lang="en-US" sz="2200" dirty="0">
              <a:ea typeface="+mn-lt"/>
              <a:cs typeface="+mn-lt"/>
            </a:endParaRPr>
          </a:p>
          <a:p>
            <a:pPr lvl="1">
              <a:lnSpc>
                <a:spcPct val="94000"/>
              </a:lnSpc>
              <a:spcAft>
                <a:spcPts val="200"/>
              </a:spcAft>
            </a:pPr>
            <a:r>
              <a:rPr lang="en-US" sz="2200" dirty="0">
                <a:ea typeface="+mn-lt"/>
                <a:cs typeface="+mn-lt"/>
              </a:rPr>
              <a:t>Restore skills and/or modify the environment or task to improve function and independence</a:t>
            </a:r>
          </a:p>
          <a:p>
            <a:pPr lvl="1">
              <a:lnSpc>
                <a:spcPct val="94000"/>
              </a:lnSpc>
              <a:spcAft>
                <a:spcPts val="200"/>
              </a:spcAft>
            </a:pPr>
            <a:r>
              <a:rPr lang="en-US" sz="2200">
                <a:ea typeface="+mn-lt"/>
                <a:cs typeface="+mn-lt"/>
              </a:rPr>
              <a:t>Special focus on mental health, physical &amp; cognitive factors</a:t>
            </a:r>
            <a:endParaRPr lang="en-US" sz="2200" dirty="0">
              <a:ea typeface="+mn-lt"/>
              <a:cs typeface="+mn-lt"/>
            </a:endParaRPr>
          </a:p>
          <a:p>
            <a:pPr lvl="1">
              <a:lnSpc>
                <a:spcPct val="94000"/>
              </a:lnSpc>
              <a:spcAft>
                <a:spcPts val="200"/>
              </a:spcAft>
            </a:pPr>
            <a:r>
              <a:rPr lang="en-US" sz="2200">
                <a:ea typeface="+mn-lt"/>
                <a:cs typeface="+mn-lt"/>
              </a:rPr>
              <a:t>Progression towards </a:t>
            </a:r>
            <a:r>
              <a:rPr lang="en-US" sz="2200" dirty="0">
                <a:ea typeface="+mn-lt"/>
                <a:cs typeface="+mn-lt"/>
              </a:rPr>
              <a:t>performance-based goals</a:t>
            </a:r>
          </a:p>
          <a:p>
            <a:pPr lvl="1">
              <a:lnSpc>
                <a:spcPct val="94000"/>
              </a:lnSpc>
              <a:spcAft>
                <a:spcPts val="200"/>
              </a:spcAft>
            </a:pPr>
            <a:r>
              <a:rPr lang="en-US" sz="2200" dirty="0">
                <a:ea typeface="+mn-lt"/>
                <a:cs typeface="+mn-lt"/>
              </a:rPr>
              <a:t>Discharge planning</a:t>
            </a:r>
            <a:endParaRPr lang="en-US" sz="2200" dirty="0">
              <a:cs typeface="Calibri"/>
            </a:endParaRPr>
          </a:p>
        </p:txBody>
      </p:sp>
      <p:sp>
        <p:nvSpPr>
          <p:cNvPr id="2" name="TextBox 1">
            <a:extLst>
              <a:ext uri="{FF2B5EF4-FFF2-40B4-BE49-F238E27FC236}">
                <a16:creationId xmlns:a16="http://schemas.microsoft.com/office/drawing/2014/main" id="{3D7778CF-DDB2-4C28-A930-B406A2CDED5D}"/>
              </a:ext>
            </a:extLst>
          </p:cNvPr>
          <p:cNvSpPr txBox="1"/>
          <p:nvPr/>
        </p:nvSpPr>
        <p:spPr>
          <a:xfrm>
            <a:off x="711200" y="6176963"/>
            <a:ext cx="2631440" cy="861774"/>
          </a:xfrm>
          <a:prstGeom prst="rect">
            <a:avLst/>
          </a:prstGeom>
          <a:noFill/>
        </p:spPr>
        <p:txBody>
          <a:bodyPr wrap="square" rtlCol="0">
            <a:spAutoFit/>
          </a:bodyPr>
          <a:lstStyle/>
          <a:p>
            <a:r>
              <a:rPr lang="en-US" sz="1600"/>
              <a:t>University of Rochester Medical Center</a:t>
            </a:r>
          </a:p>
          <a:p>
            <a:endParaRPr lang="en-US"/>
          </a:p>
        </p:txBody>
      </p:sp>
      <p:sp>
        <p:nvSpPr>
          <p:cNvPr id="3" name="TextBox 2">
            <a:extLst>
              <a:ext uri="{FF2B5EF4-FFF2-40B4-BE49-F238E27FC236}">
                <a16:creationId xmlns:a16="http://schemas.microsoft.com/office/drawing/2014/main" id="{B7B2B0F5-94FC-4269-81CD-93C3F9594E01}"/>
              </a:ext>
            </a:extLst>
          </p:cNvPr>
          <p:cNvSpPr txBox="1"/>
          <p:nvPr/>
        </p:nvSpPr>
        <p:spPr>
          <a:xfrm>
            <a:off x="7547942" y="6370070"/>
            <a:ext cx="4367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(American Occupational Therapy Association, 2020)</a:t>
            </a:r>
          </a:p>
        </p:txBody>
      </p:sp>
    </p:spTree>
    <p:extLst>
      <p:ext uri="{BB962C8B-B14F-4D97-AF65-F5344CB8AC3E}">
        <p14:creationId xmlns:p14="http://schemas.microsoft.com/office/powerpoint/2010/main" val="2427013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A19C-1F37-40CC-954E-270B3AEE560C}"/>
              </a:ext>
            </a:extLst>
          </p:cNvPr>
          <p:cNvSpPr>
            <a:spLocks noGrp="1"/>
          </p:cNvSpPr>
          <p:nvPr>
            <p:ph type="title"/>
          </p:nvPr>
        </p:nvSpPr>
        <p:spPr/>
        <p:txBody>
          <a:bodyPr>
            <a:normAutofit/>
          </a:bodyPr>
          <a:lstStyle/>
          <a:p>
            <a:r>
              <a:rPr lang="en-US"/>
              <a:t>Interdisciplinary Approach: Promoting Health/ Cognition </a:t>
            </a:r>
          </a:p>
        </p:txBody>
      </p:sp>
      <p:sp>
        <p:nvSpPr>
          <p:cNvPr id="3" name="Content Placeholder 2">
            <a:extLst>
              <a:ext uri="{FF2B5EF4-FFF2-40B4-BE49-F238E27FC236}">
                <a16:creationId xmlns:a16="http://schemas.microsoft.com/office/drawing/2014/main" id="{D6B9BFA8-9DAF-4567-B2B2-5062F11A6BE4}"/>
              </a:ext>
            </a:extLst>
          </p:cNvPr>
          <p:cNvSpPr>
            <a:spLocks noGrp="1"/>
          </p:cNvSpPr>
          <p:nvPr>
            <p:ph sz="half" idx="1"/>
          </p:nvPr>
        </p:nvSpPr>
        <p:spPr>
          <a:xfrm>
            <a:off x="677334" y="2160589"/>
            <a:ext cx="4883314" cy="3880772"/>
          </a:xfrm>
        </p:spPr>
        <p:txBody>
          <a:bodyPr vert="horz" lIns="91440" tIns="45720" rIns="91440" bIns="45720" rtlCol="0" anchor="t">
            <a:normAutofit fontScale="92500"/>
          </a:bodyPr>
          <a:lstStyle/>
          <a:p>
            <a:r>
              <a:rPr lang="en-US" sz="2400">
                <a:cs typeface="Calibri"/>
              </a:rPr>
              <a:t>Consistency with language and approach</a:t>
            </a:r>
            <a:endParaRPr lang="en-US" sz="2400"/>
          </a:p>
          <a:p>
            <a:pPr lvl="1"/>
            <a:r>
              <a:rPr lang="en-US" sz="2000">
                <a:cs typeface="Calibri"/>
              </a:rPr>
              <a:t>Simplifying communication, if necessary</a:t>
            </a:r>
          </a:p>
          <a:p>
            <a:r>
              <a:rPr lang="en-US" sz="2400">
                <a:cs typeface="Calibri"/>
              </a:rPr>
              <a:t>Caregiver education and buy-in</a:t>
            </a:r>
            <a:endParaRPr lang="en-US" sz="2400"/>
          </a:p>
          <a:p>
            <a:pPr lvl="1"/>
            <a:r>
              <a:rPr lang="en-US" sz="2000">
                <a:ea typeface="+mn-lt"/>
                <a:cs typeface="+mn-lt"/>
              </a:rPr>
              <a:t>Task Forces / Champions</a:t>
            </a:r>
          </a:p>
          <a:p>
            <a:pPr lvl="2"/>
            <a:endParaRPr lang="en-US">
              <a:cs typeface="Calibri"/>
            </a:endParaRPr>
          </a:p>
        </p:txBody>
      </p:sp>
      <p:sp>
        <p:nvSpPr>
          <p:cNvPr id="6" name="Content Placeholder 5">
            <a:extLst>
              <a:ext uri="{FF2B5EF4-FFF2-40B4-BE49-F238E27FC236}">
                <a16:creationId xmlns:a16="http://schemas.microsoft.com/office/drawing/2014/main" id="{C76C2F0D-7728-4712-A9E8-ACC5134409D2}"/>
              </a:ext>
            </a:extLst>
          </p:cNvPr>
          <p:cNvSpPr>
            <a:spLocks noGrp="1"/>
          </p:cNvSpPr>
          <p:nvPr>
            <p:ph sz="half" idx="2"/>
          </p:nvPr>
        </p:nvSpPr>
        <p:spPr>
          <a:xfrm>
            <a:off x="5981221" y="2160589"/>
            <a:ext cx="4184034" cy="3880773"/>
          </a:xfrm>
        </p:spPr>
        <p:txBody>
          <a:bodyPr>
            <a:normAutofit fontScale="92500"/>
          </a:bodyPr>
          <a:lstStyle/>
          <a:p>
            <a:r>
              <a:rPr lang="en-US" sz="2400">
                <a:ea typeface="+mn-lt"/>
                <a:cs typeface="+mn-lt"/>
              </a:rPr>
              <a:t>Environmental Supports</a:t>
            </a:r>
          </a:p>
          <a:p>
            <a:pPr lvl="1"/>
            <a:r>
              <a:rPr lang="en-US" sz="2000">
                <a:ea typeface="+mn-lt"/>
                <a:cs typeface="+mn-lt"/>
              </a:rPr>
              <a:t>Person-centered Approach</a:t>
            </a:r>
          </a:p>
          <a:p>
            <a:pPr lvl="1"/>
            <a:r>
              <a:rPr lang="en-US" sz="2000">
                <a:ea typeface="+mn-lt"/>
                <a:cs typeface="+mn-lt"/>
              </a:rPr>
              <a:t>Promoting Orientation</a:t>
            </a:r>
          </a:p>
          <a:p>
            <a:pPr lvl="1"/>
            <a:r>
              <a:rPr lang="en-US" sz="2000">
                <a:ea typeface="+mn-lt"/>
                <a:cs typeface="+mn-lt"/>
              </a:rPr>
              <a:t>Environmental modifications</a:t>
            </a:r>
          </a:p>
          <a:p>
            <a:r>
              <a:rPr lang="en-US" sz="2400">
                <a:ea typeface="+mn-lt"/>
                <a:cs typeface="+mn-lt"/>
              </a:rPr>
              <a:t>Maintaining structures and routine</a:t>
            </a:r>
          </a:p>
          <a:p>
            <a:pPr lvl="1"/>
            <a:r>
              <a:rPr lang="en-US" sz="2000">
                <a:ea typeface="+mn-lt"/>
                <a:cs typeface="+mn-lt"/>
              </a:rPr>
              <a:t>Sleep / wake cycles</a:t>
            </a:r>
          </a:p>
          <a:p>
            <a:pPr lvl="1"/>
            <a:r>
              <a:rPr lang="en-US" sz="2000">
                <a:ea typeface="+mn-lt"/>
                <a:cs typeface="+mn-lt"/>
              </a:rPr>
              <a:t>Mobility</a:t>
            </a:r>
          </a:p>
          <a:p>
            <a:pPr lvl="1"/>
            <a:r>
              <a:rPr lang="en-US" sz="2000">
                <a:ea typeface="+mn-lt"/>
                <a:cs typeface="+mn-lt"/>
              </a:rPr>
              <a:t>Participation and Engagement</a:t>
            </a:r>
            <a:endParaRPr lang="en-US" sz="2000"/>
          </a:p>
          <a:p>
            <a:endParaRPr lang="en-US"/>
          </a:p>
        </p:txBody>
      </p:sp>
      <p:sp>
        <p:nvSpPr>
          <p:cNvPr id="4" name="TextBox 3">
            <a:extLst>
              <a:ext uri="{FF2B5EF4-FFF2-40B4-BE49-F238E27FC236}">
                <a16:creationId xmlns:a16="http://schemas.microsoft.com/office/drawing/2014/main" id="{D4C7C5F3-0A16-42E4-A5EE-715EE718BD14}"/>
              </a:ext>
            </a:extLst>
          </p:cNvPr>
          <p:cNvSpPr txBox="1"/>
          <p:nvPr/>
        </p:nvSpPr>
        <p:spPr>
          <a:xfrm>
            <a:off x="5560648" y="6429297"/>
            <a:ext cx="6680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t>
            </a:r>
            <a:r>
              <a:rPr lang="en-US" err="1">
                <a:ea typeface="+mn-lt"/>
                <a:cs typeface="+mn-lt"/>
              </a:rPr>
              <a:t>Dzierzewski</a:t>
            </a:r>
            <a:r>
              <a:rPr lang="en-US">
                <a:ea typeface="+mn-lt"/>
                <a:cs typeface="+mn-lt"/>
              </a:rPr>
              <a:t> et al., 2014; </a:t>
            </a:r>
            <a:r>
              <a:rPr lang="en-US" err="1">
                <a:ea typeface="+mn-lt"/>
                <a:cs typeface="+mn-lt"/>
              </a:rPr>
              <a:t>Mudge</a:t>
            </a:r>
            <a:r>
              <a:rPr lang="en-US">
                <a:ea typeface="+mn-lt"/>
                <a:cs typeface="+mn-lt"/>
              </a:rPr>
              <a:t>, McRae, &amp; Cruickshank, 2013)</a:t>
            </a:r>
            <a:endParaRPr lang="en-US"/>
          </a:p>
        </p:txBody>
      </p:sp>
    </p:spTree>
    <p:extLst>
      <p:ext uri="{BB962C8B-B14F-4D97-AF65-F5344CB8AC3E}">
        <p14:creationId xmlns:p14="http://schemas.microsoft.com/office/powerpoint/2010/main" val="152247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AF75-61EB-4B46-804F-4A41E26E9975}"/>
              </a:ext>
            </a:extLst>
          </p:cNvPr>
          <p:cNvSpPr>
            <a:spLocks noGrp="1"/>
          </p:cNvSpPr>
          <p:nvPr>
            <p:ph type="title"/>
          </p:nvPr>
        </p:nvSpPr>
        <p:spPr>
          <a:xfrm>
            <a:off x="677334" y="609600"/>
            <a:ext cx="6108477" cy="1320800"/>
          </a:xfrm>
        </p:spPr>
        <p:txBody>
          <a:bodyPr>
            <a:normAutofit/>
          </a:bodyPr>
          <a:lstStyle/>
          <a:p>
            <a:r>
              <a:rPr lang="en-US">
                <a:ea typeface="+mj-lt"/>
                <a:cs typeface="+mj-lt"/>
              </a:rPr>
              <a:t>Interdisciplinary Approach: Communication Methods</a:t>
            </a:r>
            <a:endParaRPr lang="en-US"/>
          </a:p>
        </p:txBody>
      </p:sp>
      <p:sp>
        <p:nvSpPr>
          <p:cNvPr id="3" name="Content Placeholder 2">
            <a:extLst>
              <a:ext uri="{FF2B5EF4-FFF2-40B4-BE49-F238E27FC236}">
                <a16:creationId xmlns:a16="http://schemas.microsoft.com/office/drawing/2014/main" id="{7D774F1A-C237-44D4-8E7C-24C9981354F4}"/>
              </a:ext>
            </a:extLst>
          </p:cNvPr>
          <p:cNvSpPr>
            <a:spLocks noGrp="1"/>
          </p:cNvSpPr>
          <p:nvPr>
            <p:ph sz="half" idx="1"/>
          </p:nvPr>
        </p:nvSpPr>
        <p:spPr>
          <a:xfrm>
            <a:off x="677334" y="2160589"/>
            <a:ext cx="9858310" cy="3880772"/>
          </a:xfrm>
        </p:spPr>
        <p:txBody>
          <a:bodyPr vert="horz" lIns="91440" tIns="45720" rIns="91440" bIns="45720" rtlCol="0" anchor="t">
            <a:noAutofit/>
          </a:bodyPr>
          <a:lstStyle/>
          <a:p>
            <a:r>
              <a:rPr lang="en-US" sz="2400">
                <a:cs typeface="Calibri"/>
              </a:rPr>
              <a:t>Posted within patient's room or nurses' station</a:t>
            </a:r>
            <a:br>
              <a:rPr lang="en-US" sz="2400">
                <a:cs typeface="Calibri"/>
              </a:rPr>
            </a:br>
            <a:r>
              <a:rPr lang="en-US" sz="2400">
                <a:cs typeface="Calibri"/>
              </a:rPr>
              <a:t>(accessible for all providers)</a:t>
            </a:r>
            <a:endParaRPr lang="en-US" sz="2400"/>
          </a:p>
          <a:p>
            <a:r>
              <a:rPr lang="en-US" sz="2400">
                <a:cs typeface="Calibri"/>
              </a:rPr>
              <a:t>Increased communication around treatment:</a:t>
            </a:r>
          </a:p>
          <a:p>
            <a:pPr lvl="1"/>
            <a:r>
              <a:rPr lang="en-US" sz="2400" b="1">
                <a:cs typeface="Calibri"/>
              </a:rPr>
              <a:t>Before:</a:t>
            </a:r>
          </a:p>
          <a:p>
            <a:pPr lvl="2"/>
            <a:r>
              <a:rPr lang="en-US" sz="2400">
                <a:cs typeface="Calibri"/>
              </a:rPr>
              <a:t>Medications received</a:t>
            </a:r>
          </a:p>
          <a:p>
            <a:pPr lvl="2"/>
            <a:r>
              <a:rPr lang="en-US" sz="2400">
                <a:cs typeface="Calibri"/>
              </a:rPr>
              <a:t>Events/changes in mood or status</a:t>
            </a:r>
          </a:p>
          <a:p>
            <a:pPr lvl="2"/>
            <a:r>
              <a:rPr lang="en-US" sz="2400">
                <a:cs typeface="Calibri"/>
              </a:rPr>
              <a:t>Vitals</a:t>
            </a:r>
          </a:p>
          <a:p>
            <a:pPr lvl="2"/>
            <a:r>
              <a:rPr lang="en-US" sz="2400">
                <a:cs typeface="Calibri"/>
              </a:rPr>
              <a:t>Upcoming procedures</a:t>
            </a:r>
          </a:p>
        </p:txBody>
      </p:sp>
      <p:sp>
        <p:nvSpPr>
          <p:cNvPr id="5" name="Content Placeholder 4">
            <a:extLst>
              <a:ext uri="{FF2B5EF4-FFF2-40B4-BE49-F238E27FC236}">
                <a16:creationId xmlns:a16="http://schemas.microsoft.com/office/drawing/2014/main" id="{C0167912-F000-4698-9646-6E6ADCF0BF20}"/>
              </a:ext>
            </a:extLst>
          </p:cNvPr>
          <p:cNvSpPr>
            <a:spLocks noGrp="1"/>
          </p:cNvSpPr>
          <p:nvPr>
            <p:ph sz="half" idx="2"/>
          </p:nvPr>
        </p:nvSpPr>
        <p:spPr>
          <a:xfrm>
            <a:off x="6351609" y="3533175"/>
            <a:ext cx="5840391" cy="3438987"/>
          </a:xfrm>
        </p:spPr>
        <p:txBody>
          <a:bodyPr>
            <a:normAutofit/>
          </a:bodyPr>
          <a:lstStyle/>
          <a:p>
            <a:pPr lvl="1" rtl="0"/>
            <a:r>
              <a:rPr lang="en-US" sz="2400" b="1">
                <a:solidFill>
                  <a:srgbClr val="404040"/>
                </a:solidFill>
                <a:latin typeface="Trebuchet MS"/>
                <a:ea typeface="Arial"/>
                <a:cs typeface="Arial"/>
              </a:rPr>
              <a:t>After:</a:t>
            </a:r>
            <a:r>
              <a:rPr lang="en-US" sz="2400">
                <a:latin typeface="Trebuchet MS"/>
                <a:ea typeface="Arial"/>
                <a:cs typeface="Arial"/>
              </a:rPr>
              <a:t>​</a:t>
            </a:r>
            <a:endParaRPr lang="en-US" sz="2400"/>
          </a:p>
          <a:p>
            <a:pPr lvl="2" rtl="0"/>
            <a:r>
              <a:rPr lang="en-US" sz="2400">
                <a:solidFill>
                  <a:srgbClr val="404040"/>
                </a:solidFill>
                <a:latin typeface="Trebuchet MS"/>
                <a:ea typeface="Arial"/>
                <a:cs typeface="Arial"/>
              </a:rPr>
              <a:t>Response to exercise</a:t>
            </a:r>
            <a:r>
              <a:rPr lang="en-US" sz="2400">
                <a:latin typeface="Trebuchet MS"/>
                <a:ea typeface="Arial"/>
                <a:cs typeface="Arial"/>
              </a:rPr>
              <a:t>​</a:t>
            </a:r>
          </a:p>
          <a:p>
            <a:pPr lvl="2"/>
            <a:r>
              <a:rPr lang="en-US" sz="2400">
                <a:solidFill>
                  <a:srgbClr val="404040"/>
                </a:solidFill>
                <a:latin typeface="Trebuchet MS"/>
                <a:ea typeface="Arial"/>
                <a:cs typeface="Arial"/>
              </a:rPr>
              <a:t>Activity Recommendations / </a:t>
            </a:r>
            <a:br>
              <a:rPr lang="en-US" sz="2400">
                <a:solidFill>
                  <a:srgbClr val="404040"/>
                </a:solidFill>
                <a:latin typeface="Trebuchet MS"/>
                <a:ea typeface="Arial"/>
                <a:cs typeface="Arial"/>
              </a:rPr>
            </a:br>
            <a:r>
              <a:rPr lang="en-US" sz="2400">
                <a:solidFill>
                  <a:srgbClr val="404040"/>
                </a:solidFill>
                <a:latin typeface="Trebuchet MS"/>
                <a:ea typeface="Arial"/>
                <a:cs typeface="Arial"/>
              </a:rPr>
              <a:t>Fall Risk</a:t>
            </a:r>
            <a:r>
              <a:rPr lang="en-US" sz="2400">
                <a:latin typeface="Trebuchet MS"/>
                <a:ea typeface="Arial"/>
                <a:cs typeface="Arial"/>
              </a:rPr>
              <a:t>​</a:t>
            </a:r>
          </a:p>
          <a:p>
            <a:pPr lvl="2" rtl="0"/>
            <a:r>
              <a:rPr lang="en-US" sz="2400">
                <a:solidFill>
                  <a:srgbClr val="404040"/>
                </a:solidFill>
                <a:latin typeface="Trebuchet MS"/>
                <a:ea typeface="Arial"/>
                <a:cs typeface="Arial"/>
              </a:rPr>
              <a:t>Adverse events during treatment</a:t>
            </a:r>
            <a:r>
              <a:rPr lang="en-US" sz="2400">
                <a:latin typeface="Trebuchet MS"/>
                <a:ea typeface="Arial"/>
                <a:cs typeface="Arial"/>
              </a:rPr>
              <a:t>​</a:t>
            </a:r>
          </a:p>
          <a:p>
            <a:pPr lvl="2" rtl="0"/>
            <a:r>
              <a:rPr lang="en-US" sz="2400">
                <a:solidFill>
                  <a:srgbClr val="404040"/>
                </a:solidFill>
                <a:latin typeface="Trebuchet MS"/>
                <a:ea typeface="Arial"/>
                <a:cs typeface="Arial"/>
              </a:rPr>
              <a:t>Changes in abilities observed</a:t>
            </a:r>
            <a:endParaRPr lang="en-US" sz="2400"/>
          </a:p>
        </p:txBody>
      </p:sp>
      <p:pic>
        <p:nvPicPr>
          <p:cNvPr id="9220" name="Picture 4" descr="See the source image">
            <a:extLst>
              <a:ext uri="{FF2B5EF4-FFF2-40B4-BE49-F238E27FC236}">
                <a16:creationId xmlns:a16="http://schemas.microsoft.com/office/drawing/2014/main" id="{7BD73192-6458-4341-BDEA-DE2D078C9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296" y="0"/>
            <a:ext cx="4280704" cy="32105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92C7D3-A0AB-4AE5-ACFF-79964316FF49}"/>
              </a:ext>
            </a:extLst>
          </p:cNvPr>
          <p:cNvSpPr txBox="1"/>
          <p:nvPr/>
        </p:nvSpPr>
        <p:spPr>
          <a:xfrm>
            <a:off x="11113169" y="3177270"/>
            <a:ext cx="1255294" cy="307777"/>
          </a:xfrm>
          <a:prstGeom prst="rect">
            <a:avLst/>
          </a:prstGeom>
          <a:noFill/>
        </p:spPr>
        <p:txBody>
          <a:bodyPr wrap="square">
            <a:spAutoFit/>
          </a:bodyPr>
          <a:lstStyle/>
          <a:p>
            <a:r>
              <a:rPr lang="en-US" sz="1400">
                <a:ea typeface="+mn-lt"/>
                <a:cs typeface="+mn-lt"/>
              </a:rPr>
              <a:t>(UC Health)</a:t>
            </a:r>
            <a:endParaRPr lang="en-US" sz="1400"/>
          </a:p>
        </p:txBody>
      </p:sp>
    </p:spTree>
    <p:extLst>
      <p:ext uri="{BB962C8B-B14F-4D97-AF65-F5344CB8AC3E}">
        <p14:creationId xmlns:p14="http://schemas.microsoft.com/office/powerpoint/2010/main" val="2857749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20F0-9B5F-4401-B4C8-4B36CF282A13}"/>
              </a:ext>
            </a:extLst>
          </p:cNvPr>
          <p:cNvSpPr>
            <a:spLocks noGrp="1"/>
          </p:cNvSpPr>
          <p:nvPr>
            <p:ph type="title"/>
          </p:nvPr>
        </p:nvSpPr>
        <p:spPr/>
        <p:txBody>
          <a:bodyPr>
            <a:normAutofit/>
          </a:bodyPr>
          <a:lstStyle/>
          <a:p>
            <a:r>
              <a:rPr lang="en-US"/>
              <a:t>Interdisciplinary Approach: ACE Unit </a:t>
            </a:r>
          </a:p>
        </p:txBody>
      </p:sp>
      <p:sp>
        <p:nvSpPr>
          <p:cNvPr id="3" name="Content Placeholder 2">
            <a:extLst>
              <a:ext uri="{FF2B5EF4-FFF2-40B4-BE49-F238E27FC236}">
                <a16:creationId xmlns:a16="http://schemas.microsoft.com/office/drawing/2014/main" id="{9A58DFFC-F214-489A-8780-42497032979A}"/>
              </a:ext>
            </a:extLst>
          </p:cNvPr>
          <p:cNvSpPr>
            <a:spLocks noGrp="1"/>
          </p:cNvSpPr>
          <p:nvPr>
            <p:ph idx="1"/>
          </p:nvPr>
        </p:nvSpPr>
        <p:spPr>
          <a:xfrm>
            <a:off x="542926" y="1466850"/>
            <a:ext cx="6814316" cy="4710113"/>
          </a:xfrm>
        </p:spPr>
        <p:txBody>
          <a:bodyPr vert="horz" lIns="91440" tIns="45720" rIns="91440" bIns="45720" rtlCol="0" anchor="t">
            <a:normAutofit/>
          </a:bodyPr>
          <a:lstStyle/>
          <a:p>
            <a:r>
              <a:rPr lang="en-US" dirty="0"/>
              <a:t>The Acute Care for Elders (ACE) Unit</a:t>
            </a:r>
          </a:p>
          <a:p>
            <a:pPr lvl="1"/>
            <a:r>
              <a:rPr lang="en-US" dirty="0"/>
              <a:t> Physical Environment that promotes functional independent and safety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Patient centered care delivered by bedside nurses in collaboration with interdisciplinary providers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Comprehensive discharge planning done early and in coordination with interdisciplinary team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Medical review to ensure quality of medication prescribing and clinical management </a:t>
            </a:r>
            <a:endParaRPr lang="en-US" dirty="0"/>
          </a:p>
          <a:p>
            <a:r>
              <a:rPr lang="en-US" sz="2200" dirty="0"/>
              <a:t>Outcomes </a:t>
            </a:r>
          </a:p>
          <a:p>
            <a:pPr marL="914400" lvl="2" indent="0">
              <a:buNone/>
            </a:pPr>
            <a:endParaRPr lang="en-US" dirty="0"/>
          </a:p>
        </p:txBody>
      </p:sp>
      <p:sp>
        <p:nvSpPr>
          <p:cNvPr id="4" name="TextBox 3">
            <a:extLst>
              <a:ext uri="{FF2B5EF4-FFF2-40B4-BE49-F238E27FC236}">
                <a16:creationId xmlns:a16="http://schemas.microsoft.com/office/drawing/2014/main" id="{3B61B74B-7309-4D85-9FF3-F9110C1BCD86}"/>
              </a:ext>
            </a:extLst>
          </p:cNvPr>
          <p:cNvSpPr txBox="1"/>
          <p:nvPr/>
        </p:nvSpPr>
        <p:spPr>
          <a:xfrm>
            <a:off x="10526809" y="6419420"/>
            <a:ext cx="1781175" cy="307777"/>
          </a:xfrm>
          <a:prstGeom prst="rect">
            <a:avLst/>
          </a:prstGeom>
          <a:noFill/>
        </p:spPr>
        <p:txBody>
          <a:bodyPr wrap="square" lIns="91440" tIns="45720" rIns="91440" bIns="45720" rtlCol="0" anchor="t">
            <a:spAutoFit/>
          </a:bodyPr>
          <a:lstStyle/>
          <a:p>
            <a:r>
              <a:rPr lang="en-US" sz="1400" dirty="0"/>
              <a:t>(Palmer, 2018)</a:t>
            </a:r>
          </a:p>
        </p:txBody>
      </p:sp>
      <p:sp>
        <p:nvSpPr>
          <p:cNvPr id="6" name="TextBox 5">
            <a:extLst>
              <a:ext uri="{FF2B5EF4-FFF2-40B4-BE49-F238E27FC236}">
                <a16:creationId xmlns:a16="http://schemas.microsoft.com/office/drawing/2014/main" id="{135851D3-73C1-43A9-BA6C-4BAB3103D275}"/>
              </a:ext>
            </a:extLst>
          </p:cNvPr>
          <p:cNvSpPr txBox="1"/>
          <p:nvPr/>
        </p:nvSpPr>
        <p:spPr>
          <a:xfrm>
            <a:off x="8768033" y="6038463"/>
            <a:ext cx="3423967" cy="276999"/>
          </a:xfrm>
          <a:prstGeom prst="rect">
            <a:avLst/>
          </a:prstGeom>
          <a:noFill/>
        </p:spPr>
        <p:txBody>
          <a:bodyPr wrap="square" lIns="91440" tIns="45720" rIns="91440" bIns="45720" rtlCol="0" anchor="t">
            <a:spAutoFit/>
          </a:bodyPr>
          <a:lstStyle/>
          <a:p>
            <a:r>
              <a:rPr lang="en-US" sz="1200" b="1" dirty="0"/>
              <a:t>(Gillis &amp; MacDonald, 2005; Smart et al 2018)</a:t>
            </a:r>
          </a:p>
        </p:txBody>
      </p:sp>
      <p:pic>
        <p:nvPicPr>
          <p:cNvPr id="7" name="Picture 6" descr="A hallway with a television on the wall&#10;&#10;Description automatically generated with low confidence">
            <a:extLst>
              <a:ext uri="{FF2B5EF4-FFF2-40B4-BE49-F238E27FC236}">
                <a16:creationId xmlns:a16="http://schemas.microsoft.com/office/drawing/2014/main" id="{C6E6E945-BFE6-42B3-846E-2956C54F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707" y="1779697"/>
            <a:ext cx="4884293" cy="2804525"/>
          </a:xfrm>
          <a:prstGeom prst="rect">
            <a:avLst/>
          </a:prstGeom>
        </p:spPr>
      </p:pic>
    </p:spTree>
    <p:extLst>
      <p:ext uri="{BB962C8B-B14F-4D97-AF65-F5344CB8AC3E}">
        <p14:creationId xmlns:p14="http://schemas.microsoft.com/office/powerpoint/2010/main" val="1750849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0987-364C-46A3-B982-FB493E32DA3A}"/>
              </a:ext>
            </a:extLst>
          </p:cNvPr>
          <p:cNvSpPr>
            <a:spLocks noGrp="1"/>
          </p:cNvSpPr>
          <p:nvPr>
            <p:ph type="title"/>
          </p:nvPr>
        </p:nvSpPr>
        <p:spPr>
          <a:xfrm>
            <a:off x="677334" y="609600"/>
            <a:ext cx="8596668" cy="894347"/>
          </a:xfrm>
        </p:spPr>
        <p:txBody>
          <a:bodyPr/>
          <a:lstStyle/>
          <a:p>
            <a:r>
              <a:rPr lang="en-US"/>
              <a:t>Case Study Questions</a:t>
            </a:r>
          </a:p>
        </p:txBody>
      </p:sp>
      <p:sp>
        <p:nvSpPr>
          <p:cNvPr id="3" name="Content Placeholder 2">
            <a:extLst>
              <a:ext uri="{FF2B5EF4-FFF2-40B4-BE49-F238E27FC236}">
                <a16:creationId xmlns:a16="http://schemas.microsoft.com/office/drawing/2014/main" id="{FEA6685F-333D-4B94-B640-9A61B06D18F2}"/>
              </a:ext>
            </a:extLst>
          </p:cNvPr>
          <p:cNvSpPr>
            <a:spLocks noGrp="1"/>
          </p:cNvSpPr>
          <p:nvPr>
            <p:ph idx="1"/>
          </p:nvPr>
        </p:nvSpPr>
        <p:spPr>
          <a:xfrm>
            <a:off x="502920" y="1690688"/>
            <a:ext cx="10850880" cy="4486275"/>
          </a:xfrm>
        </p:spPr>
        <p:txBody>
          <a:bodyPr vert="horz" lIns="91440" tIns="45720" rIns="91440" bIns="45720" rtlCol="0" anchor="t">
            <a:normAutofit/>
          </a:bodyPr>
          <a:lstStyle/>
          <a:p>
            <a:r>
              <a:rPr lang="en-US" sz="3200"/>
              <a:t>Based on the patient's presentation and new information provided what might one functional priority be for him and why?</a:t>
            </a:r>
          </a:p>
          <a:p>
            <a:endParaRPr lang="en-US" sz="3200"/>
          </a:p>
          <a:p>
            <a:r>
              <a:rPr lang="en-US" sz="3200"/>
              <a:t>Which interprofessional strategy could you apply to your work with a patient like Mr. Jones? Why?</a:t>
            </a:r>
          </a:p>
          <a:p>
            <a:endParaRPr lang="en-US" sz="3200"/>
          </a:p>
          <a:p>
            <a:endParaRPr lang="en-US"/>
          </a:p>
        </p:txBody>
      </p:sp>
    </p:spTree>
    <p:extLst>
      <p:ext uri="{BB962C8B-B14F-4D97-AF65-F5344CB8AC3E}">
        <p14:creationId xmlns:p14="http://schemas.microsoft.com/office/powerpoint/2010/main" val="2247214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18BB-61AE-40E9-980E-C53EA14EFD46}"/>
              </a:ext>
            </a:extLst>
          </p:cNvPr>
          <p:cNvSpPr>
            <a:spLocks noGrp="1"/>
          </p:cNvSpPr>
          <p:nvPr>
            <p:ph type="title"/>
          </p:nvPr>
        </p:nvSpPr>
        <p:spPr/>
        <p:txBody>
          <a:bodyPr/>
          <a:lstStyle/>
          <a:p>
            <a:r>
              <a:rPr lang="en-US">
                <a:cs typeface="Calibri Light"/>
              </a:rPr>
              <a:t>Case Study: Wrap Up</a:t>
            </a:r>
            <a:endParaRPr lang="en-US"/>
          </a:p>
        </p:txBody>
      </p:sp>
      <p:sp>
        <p:nvSpPr>
          <p:cNvPr id="3" name="Content Placeholder 2">
            <a:extLst>
              <a:ext uri="{FF2B5EF4-FFF2-40B4-BE49-F238E27FC236}">
                <a16:creationId xmlns:a16="http://schemas.microsoft.com/office/drawing/2014/main" id="{24295850-0775-4967-AA59-8822FC678430}"/>
              </a:ext>
            </a:extLst>
          </p:cNvPr>
          <p:cNvSpPr>
            <a:spLocks noGrp="1"/>
          </p:cNvSpPr>
          <p:nvPr>
            <p:ph idx="1"/>
          </p:nvPr>
        </p:nvSpPr>
        <p:spPr>
          <a:xfrm>
            <a:off x="681979" y="1359851"/>
            <a:ext cx="9520800" cy="4695889"/>
          </a:xfrm>
        </p:spPr>
        <p:txBody>
          <a:bodyPr vert="horz" lIns="91440" tIns="45720" rIns="91440" bIns="45720" rtlCol="0" anchor="t">
            <a:normAutofit/>
          </a:bodyPr>
          <a:lstStyle/>
          <a:p>
            <a:pPr marL="0" indent="0">
              <a:buNone/>
            </a:pPr>
            <a:r>
              <a:rPr lang="en-US" sz="2400"/>
              <a:t>Mr. Jones had a successful recovery after his surgery, because of an interdisciplinary, team-based approach that promoted function through early mobilization, environmental modification, prevention of delirium and falls, and education about compensatory strategies for self-care. The key factors that made this a successful effort were:</a:t>
            </a:r>
          </a:p>
          <a:p>
            <a:pPr marL="571500" lvl="1" indent="-171450">
              <a:buFont typeface="Arial" panose="020B0604020202020204" pitchFamily="34" charset="0"/>
              <a:buChar char="•"/>
            </a:pPr>
            <a:r>
              <a:rPr lang="en-US" sz="2400"/>
              <a:t>A comprehensive geriatric evaluation </a:t>
            </a:r>
          </a:p>
          <a:p>
            <a:pPr marL="571500" lvl="1" indent="-171450">
              <a:buFont typeface="Arial" panose="020B0604020202020204" pitchFamily="34" charset="0"/>
              <a:buChar char="•"/>
            </a:pPr>
            <a:r>
              <a:rPr lang="en-US" sz="2400"/>
              <a:t>Use of validated outcome measures </a:t>
            </a:r>
          </a:p>
          <a:p>
            <a:pPr marL="571500" lvl="1" indent="-171450">
              <a:buFont typeface="Arial" panose="020B0604020202020204" pitchFamily="34" charset="0"/>
              <a:buChar char="•"/>
            </a:pPr>
            <a:r>
              <a:rPr lang="en-US" sz="2400"/>
              <a:t>Patient-centered goal setting </a:t>
            </a:r>
          </a:p>
          <a:p>
            <a:pPr marL="571500" lvl="1" indent="-171450">
              <a:buFont typeface="Arial" panose="020B0604020202020204" pitchFamily="34" charset="0"/>
              <a:buChar char="•"/>
            </a:pPr>
            <a:r>
              <a:rPr lang="en-US" sz="2400"/>
              <a:t>Implementation of interdisciplinary strategies to promote function</a:t>
            </a:r>
          </a:p>
          <a:p>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1826639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E7DE-3471-4885-A26D-665C9656A638}"/>
              </a:ext>
            </a:extLst>
          </p:cNvPr>
          <p:cNvSpPr>
            <a:spLocks noGrp="1"/>
          </p:cNvSpPr>
          <p:nvPr>
            <p:ph type="title"/>
          </p:nvPr>
        </p:nvSpPr>
        <p:spPr/>
        <p:txBody>
          <a:bodyPr/>
          <a:lstStyle/>
          <a:p>
            <a:r>
              <a:rPr lang="en-US" dirty="0"/>
              <a:t>Post Test Questions </a:t>
            </a:r>
          </a:p>
        </p:txBody>
      </p:sp>
      <p:sp>
        <p:nvSpPr>
          <p:cNvPr id="3" name="Content Placeholder 2">
            <a:extLst>
              <a:ext uri="{FF2B5EF4-FFF2-40B4-BE49-F238E27FC236}">
                <a16:creationId xmlns:a16="http://schemas.microsoft.com/office/drawing/2014/main" id="{ECFA4C57-8036-4655-A571-B9AD31CA5D3C}"/>
              </a:ext>
            </a:extLst>
          </p:cNvPr>
          <p:cNvSpPr>
            <a:spLocks noGrp="1"/>
          </p:cNvSpPr>
          <p:nvPr>
            <p:ph idx="1"/>
          </p:nvPr>
        </p:nvSpPr>
        <p:spPr>
          <a:xfrm>
            <a:off x="467833" y="1616149"/>
            <a:ext cx="8806169" cy="4425213"/>
          </a:xfrm>
        </p:spPr>
        <p:txBody>
          <a:bodyPr>
            <a:normAutofit fontScale="92500" lnSpcReduction="10000"/>
          </a:bodyPr>
          <a:lstStyle/>
          <a:p>
            <a:pPr marL="0" indent="0">
              <a:buNone/>
            </a:pPr>
            <a:r>
              <a:rPr lang="en-US" dirty="0"/>
              <a:t>1. Who on the medical team is responsible for ensuring the improvement of function of elderly patients within the acute care setting?</a:t>
            </a:r>
          </a:p>
          <a:p>
            <a:pPr marL="457200" lvl="1" indent="0">
              <a:buNone/>
            </a:pPr>
            <a:r>
              <a:rPr lang="en-US" sz="1800" b="1" dirty="0"/>
              <a:t>  a. </a:t>
            </a:r>
            <a:r>
              <a:rPr lang="en-US" sz="1800" dirty="0"/>
              <a:t>Physician   </a:t>
            </a:r>
            <a:r>
              <a:rPr lang="en-US" sz="1800" b="1" dirty="0"/>
              <a:t>b.</a:t>
            </a:r>
            <a:r>
              <a:rPr lang="en-US" sz="1800" dirty="0"/>
              <a:t> PT </a:t>
            </a:r>
            <a:r>
              <a:rPr lang="en-US" sz="1800" b="1" dirty="0"/>
              <a:t>c.</a:t>
            </a:r>
            <a:r>
              <a:rPr lang="en-US" sz="1800" dirty="0"/>
              <a:t> OT  </a:t>
            </a:r>
            <a:r>
              <a:rPr lang="en-US" sz="1800" b="1" dirty="0"/>
              <a:t>d.</a:t>
            </a:r>
            <a:r>
              <a:rPr lang="en-US" sz="1800" dirty="0"/>
              <a:t> nursing  </a:t>
            </a:r>
            <a:r>
              <a:rPr lang="en-US" sz="1800" b="1" dirty="0">
                <a:highlight>
                  <a:srgbClr val="FFFF00"/>
                </a:highlight>
              </a:rPr>
              <a:t>e.</a:t>
            </a:r>
            <a:r>
              <a:rPr lang="en-US" sz="1800" dirty="0">
                <a:highlight>
                  <a:srgbClr val="FFFF00"/>
                </a:highlight>
              </a:rPr>
              <a:t> all of the above </a:t>
            </a:r>
          </a:p>
          <a:p>
            <a:pPr marL="0" indent="0">
              <a:buNone/>
            </a:pPr>
            <a:endParaRPr lang="en-US" dirty="0"/>
          </a:p>
          <a:p>
            <a:pPr marL="0" indent="0">
              <a:buNone/>
            </a:pPr>
            <a:r>
              <a:rPr lang="en-US" dirty="0"/>
              <a:t>2. _________ is an umbrella term for impairments, activity limitations and participation restrictions. It denotes negative aspects of the interaction between a person’s health condition(s) and the individual’s contextual factors (environmental and personal factors)    </a:t>
            </a:r>
          </a:p>
          <a:p>
            <a:pPr marL="0" indent="0">
              <a:buNone/>
            </a:pPr>
            <a:endParaRPr lang="en-US" dirty="0"/>
          </a:p>
          <a:p>
            <a:pPr marL="0" indent="0">
              <a:buNone/>
            </a:pPr>
            <a:r>
              <a:rPr lang="en-US" dirty="0">
                <a:highlight>
                  <a:srgbClr val="FFFF00"/>
                </a:highlight>
              </a:rPr>
              <a:t>Disability </a:t>
            </a:r>
          </a:p>
          <a:p>
            <a:pPr marL="0" indent="0">
              <a:buNone/>
            </a:pPr>
            <a:endParaRPr lang="en-US" sz="1800" dirty="0"/>
          </a:p>
          <a:p>
            <a:pPr marL="0" indent="0">
              <a:buNone/>
            </a:pPr>
            <a:r>
              <a:rPr lang="en-US" dirty="0">
                <a:cs typeface="Calibri"/>
              </a:rPr>
              <a:t>3. Why is it important to promote function?</a:t>
            </a:r>
          </a:p>
          <a:p>
            <a:pPr marL="914400" lvl="1" indent="0">
              <a:buNone/>
            </a:pPr>
            <a:r>
              <a:rPr lang="en-US" sz="1800" b="1" dirty="0">
                <a:highlight>
                  <a:srgbClr val="FFFF00"/>
                </a:highlight>
                <a:cs typeface="Calibri"/>
              </a:rPr>
              <a:t>a.  </a:t>
            </a:r>
            <a:r>
              <a:rPr lang="en-US" sz="1800" dirty="0">
                <a:highlight>
                  <a:srgbClr val="FFFF00"/>
                </a:highlight>
                <a:cs typeface="Calibri"/>
              </a:rPr>
              <a:t>Improves Quality of Care</a:t>
            </a:r>
            <a:r>
              <a:rPr lang="en-US" sz="1800" dirty="0">
                <a:cs typeface="Calibri"/>
              </a:rPr>
              <a:t>   </a:t>
            </a:r>
            <a:r>
              <a:rPr lang="en-US" sz="1800" b="1" dirty="0">
                <a:cs typeface="Calibri"/>
              </a:rPr>
              <a:t>b.</a:t>
            </a:r>
            <a:r>
              <a:rPr lang="en-US" sz="1800" dirty="0">
                <a:cs typeface="Calibri"/>
              </a:rPr>
              <a:t> Gives patients something to do  </a:t>
            </a:r>
            <a:r>
              <a:rPr lang="en-US" sz="1800" b="1" dirty="0">
                <a:cs typeface="Calibri"/>
              </a:rPr>
              <a:t>c.</a:t>
            </a:r>
            <a:r>
              <a:rPr lang="en-US" sz="1800" dirty="0">
                <a:cs typeface="Calibri"/>
              </a:rPr>
              <a:t> To add stress to the care team</a:t>
            </a:r>
          </a:p>
          <a:p>
            <a:endParaRPr lang="en-US" dirty="0"/>
          </a:p>
        </p:txBody>
      </p:sp>
    </p:spTree>
    <p:extLst>
      <p:ext uri="{BB962C8B-B14F-4D97-AF65-F5344CB8AC3E}">
        <p14:creationId xmlns:p14="http://schemas.microsoft.com/office/powerpoint/2010/main" val="2017745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FA9F1-2805-4174-9A0E-07BF5A53E759}"/>
              </a:ext>
            </a:extLst>
          </p:cNvPr>
          <p:cNvSpPr>
            <a:spLocks noGrp="1"/>
          </p:cNvSpPr>
          <p:nvPr>
            <p:ph type="title"/>
          </p:nvPr>
        </p:nvSpPr>
        <p:spPr>
          <a:xfrm>
            <a:off x="677334" y="2610853"/>
            <a:ext cx="8596668" cy="1552073"/>
          </a:xfrm>
        </p:spPr>
        <p:txBody>
          <a:bodyPr>
            <a:normAutofit/>
          </a:bodyPr>
          <a:lstStyle/>
          <a:p>
            <a:r>
              <a:rPr lang="en-US" sz="7200"/>
              <a:t>QUESTIONS?</a:t>
            </a:r>
          </a:p>
        </p:txBody>
      </p:sp>
    </p:spTree>
    <p:extLst>
      <p:ext uri="{BB962C8B-B14F-4D97-AF65-F5344CB8AC3E}">
        <p14:creationId xmlns:p14="http://schemas.microsoft.com/office/powerpoint/2010/main" val="1094805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D65B-D872-4829-A3F8-0331AE675970}"/>
              </a:ext>
            </a:extLst>
          </p:cNvPr>
          <p:cNvSpPr>
            <a:spLocks noGrp="1"/>
          </p:cNvSpPr>
          <p:nvPr>
            <p:ph type="title"/>
          </p:nvPr>
        </p:nvSpPr>
        <p:spPr>
          <a:xfrm>
            <a:off x="677334" y="609600"/>
            <a:ext cx="8596668" cy="763517"/>
          </a:xfrm>
        </p:spPr>
        <p:txBody>
          <a:bodyPr/>
          <a:lstStyle/>
          <a:p>
            <a:r>
              <a:rPr lang="en-US"/>
              <a:t>Resources </a:t>
            </a:r>
          </a:p>
        </p:txBody>
      </p:sp>
      <p:sp>
        <p:nvSpPr>
          <p:cNvPr id="3" name="Content Placeholder 2">
            <a:extLst>
              <a:ext uri="{FF2B5EF4-FFF2-40B4-BE49-F238E27FC236}">
                <a16:creationId xmlns:a16="http://schemas.microsoft.com/office/drawing/2014/main" id="{27A39426-0B43-4812-BD6D-34B01EE67AC1}"/>
              </a:ext>
            </a:extLst>
          </p:cNvPr>
          <p:cNvSpPr>
            <a:spLocks noGrp="1"/>
          </p:cNvSpPr>
          <p:nvPr>
            <p:ph idx="1"/>
          </p:nvPr>
        </p:nvSpPr>
        <p:spPr>
          <a:xfrm>
            <a:off x="684168" y="1219418"/>
            <a:ext cx="8779744" cy="5200261"/>
          </a:xfrm>
        </p:spPr>
        <p:txBody>
          <a:bodyPr vert="horz" lIns="91440" tIns="45720" rIns="91440" bIns="45720" rtlCol="0" anchor="t">
            <a:normAutofit fontScale="25000" lnSpcReduction="20000"/>
          </a:bodyPr>
          <a:lstStyle/>
          <a:p>
            <a:pPr>
              <a:buNone/>
            </a:pPr>
            <a:r>
              <a:rPr lang="en-US" sz="4800" dirty="0">
                <a:latin typeface="Calibri"/>
                <a:ea typeface="+mn-lt"/>
                <a:cs typeface="+mn-lt"/>
              </a:rPr>
              <a:t>American Occupational Therapy Association. (2020). Occupational therapy practice framework: Domain and process (4th edition). </a:t>
            </a:r>
            <a:r>
              <a:rPr lang="en-US" sz="4800" i="1" dirty="0">
                <a:latin typeface="Calibri"/>
                <a:ea typeface="+mn-lt"/>
                <a:cs typeface="+mn-lt"/>
              </a:rPr>
              <a:t>American Journal of Occupational Therapy</a:t>
            </a:r>
            <a:r>
              <a:rPr lang="en-US" sz="4800" dirty="0">
                <a:latin typeface="Calibri"/>
                <a:ea typeface="+mn-lt"/>
                <a:cs typeface="+mn-lt"/>
              </a:rPr>
              <a:t>, </a:t>
            </a:r>
            <a:r>
              <a:rPr lang="en-US" sz="4800" i="1" dirty="0">
                <a:latin typeface="Calibri"/>
                <a:ea typeface="+mn-lt"/>
                <a:cs typeface="+mn-lt"/>
              </a:rPr>
              <a:t>74</a:t>
            </a:r>
            <a:r>
              <a:rPr lang="en-US" sz="4800" dirty="0">
                <a:latin typeface="Calibri"/>
                <a:ea typeface="+mn-lt"/>
                <a:cs typeface="+mn-lt"/>
              </a:rPr>
              <a:t>(Supplement_2). </a:t>
            </a:r>
            <a:r>
              <a:rPr lang="en-US" sz="4800" dirty="0">
                <a:latin typeface="Calibri"/>
                <a:ea typeface="+mn-lt"/>
                <a:cs typeface="+mn-lt"/>
                <a:hlinkClick r:id="rId2"/>
              </a:rPr>
              <a:t>https://doi.org/10.5014/ajot.2020.74s2001</a:t>
            </a:r>
            <a:endParaRPr lang="en-US" dirty="0">
              <a:latin typeface="Calibri"/>
              <a:cs typeface="Calibri"/>
            </a:endParaRPr>
          </a:p>
          <a:p>
            <a:pPr>
              <a:buNone/>
            </a:pPr>
            <a:r>
              <a:rPr lang="en-US" sz="4800" dirty="0">
                <a:latin typeface="Calibri"/>
                <a:ea typeface="+mn-lt"/>
                <a:cs typeface="+mn-lt"/>
              </a:rPr>
              <a:t>American Psychiatric Association. (2013). Delirium. In </a:t>
            </a:r>
            <a:r>
              <a:rPr lang="en-US" sz="4800" i="1" dirty="0">
                <a:latin typeface="Calibri"/>
                <a:ea typeface="+mn-lt"/>
                <a:cs typeface="+mn-lt"/>
              </a:rPr>
              <a:t>Diagnostic and statistical manual of mental disorders (5th Edition)</a:t>
            </a:r>
            <a:r>
              <a:rPr lang="en-US" sz="4800" dirty="0">
                <a:latin typeface="Calibri"/>
                <a:ea typeface="+mn-lt"/>
                <a:cs typeface="+mn-lt"/>
              </a:rPr>
              <a:t> (pp. 596–601). American Psychiatric Publishing.</a:t>
            </a:r>
            <a:endParaRPr lang="en-US" dirty="0">
              <a:latin typeface="Calibri"/>
              <a:cs typeface="Calibri"/>
            </a:endParaRPr>
          </a:p>
          <a:p>
            <a:pPr marL="0" indent="0">
              <a:lnSpc>
                <a:spcPct val="200000"/>
              </a:lnSpc>
              <a:buNone/>
            </a:pPr>
            <a:r>
              <a:rPr lang="en-US" sz="4800" i="1" dirty="0">
                <a:effectLst/>
                <a:latin typeface="Calibri"/>
                <a:cs typeface="Times New Roman"/>
              </a:rPr>
              <a:t>ASSESSMENT Patient Date Time 30-Second Chair Stand</a:t>
            </a:r>
            <a:r>
              <a:rPr lang="en-US" sz="4800" dirty="0">
                <a:effectLst/>
                <a:latin typeface="Calibri"/>
                <a:cs typeface="Times New Roman"/>
              </a:rPr>
              <a:t>. (n.d.). </a:t>
            </a:r>
            <a:r>
              <a:rPr lang="en-US" sz="4800" dirty="0">
                <a:effectLst/>
                <a:latin typeface="Calibri"/>
                <a:cs typeface="Times New Roman"/>
                <a:hlinkClick r:id="rId3"/>
              </a:rPr>
              <a:t>https://www.cdc.gov/steadi/pdf/STEADI-Assessment-30Sec-508.pdf</a:t>
            </a:r>
            <a:endParaRPr lang="en-US" sz="4800" dirty="0">
              <a:effectLst/>
              <a:latin typeface="Calibri"/>
              <a:cs typeface="Times New Roman"/>
            </a:endParaRPr>
          </a:p>
          <a:p>
            <a:pPr marL="0" indent="0">
              <a:lnSpc>
                <a:spcPct val="120000"/>
              </a:lnSpc>
              <a:buNone/>
            </a:pPr>
            <a:r>
              <a:rPr lang="en-US" sz="4800" dirty="0" err="1">
                <a:effectLst/>
                <a:latin typeface="Times New Roman" panose="02020603050405020304" pitchFamily="18" charset="0"/>
              </a:rPr>
              <a:t>Buatois</a:t>
            </a:r>
            <a:r>
              <a:rPr lang="en-US" sz="4800" dirty="0">
                <a:effectLst/>
                <a:latin typeface="Times New Roman" panose="02020603050405020304" pitchFamily="18" charset="0"/>
              </a:rPr>
              <a:t>, S., Perret-Guillaume, C., </a:t>
            </a:r>
            <a:r>
              <a:rPr lang="en-US" sz="4800" dirty="0" err="1">
                <a:effectLst/>
                <a:latin typeface="Times New Roman" panose="02020603050405020304" pitchFamily="18" charset="0"/>
              </a:rPr>
              <a:t>Gueguen</a:t>
            </a:r>
            <a:r>
              <a:rPr lang="en-US" sz="4800" dirty="0">
                <a:effectLst/>
                <a:latin typeface="Times New Roman" panose="02020603050405020304" pitchFamily="18" charset="0"/>
              </a:rPr>
              <a:t>, R., </a:t>
            </a:r>
            <a:r>
              <a:rPr lang="en-US" sz="4800" dirty="0" err="1">
                <a:effectLst/>
                <a:latin typeface="Times New Roman" panose="02020603050405020304" pitchFamily="18" charset="0"/>
              </a:rPr>
              <a:t>Miget</a:t>
            </a:r>
            <a:r>
              <a:rPr lang="en-US" sz="4800" dirty="0">
                <a:effectLst/>
                <a:latin typeface="Times New Roman" panose="02020603050405020304" pitchFamily="18" charset="0"/>
              </a:rPr>
              <a:t>, P., </a:t>
            </a:r>
            <a:r>
              <a:rPr lang="en-US" sz="4800" dirty="0" err="1">
                <a:effectLst/>
                <a:latin typeface="Times New Roman" panose="02020603050405020304" pitchFamily="18" charset="0"/>
              </a:rPr>
              <a:t>Vançon</a:t>
            </a:r>
            <a:r>
              <a:rPr lang="en-US" sz="4800" dirty="0">
                <a:effectLst/>
                <a:latin typeface="Times New Roman" panose="02020603050405020304" pitchFamily="18" charset="0"/>
              </a:rPr>
              <a:t>, G., Perrin, P., &amp; </a:t>
            </a:r>
            <a:r>
              <a:rPr lang="en-US" sz="4800" dirty="0" err="1">
                <a:effectLst/>
                <a:latin typeface="Times New Roman" panose="02020603050405020304" pitchFamily="18" charset="0"/>
              </a:rPr>
              <a:t>Benetos</a:t>
            </a:r>
            <a:r>
              <a:rPr lang="en-US" sz="4800" dirty="0">
                <a:effectLst/>
                <a:latin typeface="Times New Roman" panose="02020603050405020304" pitchFamily="18" charset="0"/>
              </a:rPr>
              <a:t>, A. (2010). A Simple Clinical Scale to Stratify Risk of Recurrent Falls in Community-Dwelling Adults Aged 65 Years and Older. </a:t>
            </a:r>
            <a:r>
              <a:rPr lang="en-US" sz="4800" i="1" dirty="0">
                <a:effectLst/>
                <a:latin typeface="Times New Roman" panose="02020603050405020304" pitchFamily="18" charset="0"/>
              </a:rPr>
              <a:t>Physical Therapy</a:t>
            </a:r>
            <a:r>
              <a:rPr lang="en-US" sz="4800" dirty="0">
                <a:effectLst/>
                <a:latin typeface="Times New Roman" panose="02020603050405020304" pitchFamily="18" charset="0"/>
              </a:rPr>
              <a:t>, </a:t>
            </a:r>
            <a:r>
              <a:rPr lang="en-US" sz="4800" i="1" dirty="0">
                <a:effectLst/>
                <a:latin typeface="Times New Roman" panose="02020603050405020304" pitchFamily="18" charset="0"/>
              </a:rPr>
              <a:t>90</a:t>
            </a:r>
            <a:r>
              <a:rPr lang="en-US" sz="4800" dirty="0">
                <a:effectLst/>
                <a:latin typeface="Times New Roman" panose="02020603050405020304" pitchFamily="18" charset="0"/>
              </a:rPr>
              <a:t>(4), 550–560. </a:t>
            </a:r>
            <a:r>
              <a:rPr lang="en-US" sz="4800" dirty="0">
                <a:effectLst/>
                <a:latin typeface="Times New Roman" panose="02020603050405020304" pitchFamily="18" charset="0"/>
                <a:hlinkClick r:id="rId4"/>
              </a:rPr>
              <a:t>https://doi.org/10.2522/ptj.20090158</a:t>
            </a:r>
            <a:endParaRPr lang="en-US" sz="4800" dirty="0">
              <a:effectLst/>
              <a:latin typeface="Times New Roman" panose="02020603050405020304" pitchFamily="18" charset="0"/>
            </a:endParaRPr>
          </a:p>
          <a:p>
            <a:pPr>
              <a:buNone/>
            </a:pPr>
            <a:endParaRPr lang="en-US" sz="4800" dirty="0">
              <a:latin typeface="Times New Roman" panose="02020603050405020304" pitchFamily="18" charset="0"/>
            </a:endParaRPr>
          </a:p>
          <a:p>
            <a:pPr>
              <a:buNone/>
            </a:pPr>
            <a:r>
              <a:rPr lang="en-US" sz="4800" dirty="0">
                <a:latin typeface="Calibri"/>
                <a:ea typeface="+mn-lt"/>
                <a:cs typeface="+mn-lt"/>
              </a:rPr>
              <a:t>Berwick, D. M., Nolan, T. W., &amp; Whittington, J. (2008). The triple aim: care, health, and cost. </a:t>
            </a:r>
            <a:r>
              <a:rPr lang="en-US" sz="4800" i="1" dirty="0">
                <a:latin typeface="Calibri"/>
                <a:ea typeface="+mn-lt"/>
                <a:cs typeface="+mn-lt"/>
              </a:rPr>
              <a:t>Health Affairs (Project Hope)</a:t>
            </a:r>
            <a:r>
              <a:rPr lang="en-US" sz="4800" dirty="0">
                <a:latin typeface="Calibri"/>
                <a:ea typeface="+mn-lt"/>
                <a:cs typeface="+mn-lt"/>
              </a:rPr>
              <a:t>, </a:t>
            </a:r>
            <a:r>
              <a:rPr lang="en-US" sz="4800" i="1" dirty="0">
                <a:latin typeface="Calibri"/>
                <a:ea typeface="+mn-lt"/>
                <a:cs typeface="+mn-lt"/>
              </a:rPr>
              <a:t>27</a:t>
            </a:r>
            <a:r>
              <a:rPr lang="en-US" sz="4800" dirty="0">
                <a:latin typeface="Calibri"/>
                <a:ea typeface="+mn-lt"/>
                <a:cs typeface="+mn-lt"/>
              </a:rPr>
              <a:t>(3), 759–769. </a:t>
            </a:r>
            <a:r>
              <a:rPr lang="en-US" sz="4800" dirty="0">
                <a:latin typeface="Calibri"/>
                <a:ea typeface="+mn-lt"/>
                <a:cs typeface="+mn-lt"/>
                <a:hlinkClick r:id="rId5"/>
              </a:rPr>
              <a:t>https://doi.org/10.1377/hlthaff.27.3.759</a:t>
            </a:r>
            <a:endParaRPr lang="en-US" dirty="0">
              <a:latin typeface="Calibri"/>
              <a:cs typeface="Calibri"/>
            </a:endParaRPr>
          </a:p>
          <a:p>
            <a:pPr>
              <a:buNone/>
            </a:pPr>
            <a:r>
              <a:rPr lang="en-US" sz="4800" dirty="0">
                <a:ea typeface="+mn-lt"/>
                <a:cs typeface="+mn-lt"/>
              </a:rPr>
              <a:t>Brown CJ, Redden DT, Flood KL, Allman RM. The underrecognized epidemic of low mobility during hospitalization of older adults. J Am </a:t>
            </a:r>
            <a:r>
              <a:rPr lang="en-US" sz="4800" dirty="0" err="1">
                <a:ea typeface="+mn-lt"/>
                <a:cs typeface="+mn-lt"/>
              </a:rPr>
              <a:t>GeriatrSoc</a:t>
            </a:r>
            <a:r>
              <a:rPr lang="en-US" sz="4800" dirty="0">
                <a:ea typeface="+mn-lt"/>
                <a:cs typeface="+mn-lt"/>
              </a:rPr>
              <a:t>. 2009;57(9):1660–1665. doi:10.1111/j.1532-5415.2009.02393.x</a:t>
            </a:r>
            <a:endParaRPr lang="en-US" dirty="0"/>
          </a:p>
          <a:p>
            <a:pPr>
              <a:buNone/>
            </a:pPr>
            <a:r>
              <a:rPr lang="en-US" sz="4800" dirty="0">
                <a:latin typeface="Calibri"/>
                <a:ea typeface="+mn-lt"/>
                <a:cs typeface="+mn-lt"/>
              </a:rPr>
              <a:t>Bryant, E. A., </a:t>
            </a:r>
            <a:r>
              <a:rPr lang="en-US" sz="4800" dirty="0" err="1">
                <a:latin typeface="Calibri"/>
                <a:ea typeface="+mn-lt"/>
                <a:cs typeface="+mn-lt"/>
              </a:rPr>
              <a:t>Tulebaev</a:t>
            </a:r>
            <a:r>
              <a:rPr lang="en-US" sz="4800" dirty="0">
                <a:latin typeface="Calibri"/>
                <a:ea typeface="+mn-lt"/>
                <a:cs typeface="+mn-lt"/>
              </a:rPr>
              <a:t>, S., Castillo-Angeles, M., Moberg, E., </a:t>
            </a:r>
            <a:r>
              <a:rPr lang="en-US" sz="4800" dirty="0" err="1">
                <a:latin typeface="Calibri"/>
                <a:ea typeface="+mn-lt"/>
                <a:cs typeface="+mn-lt"/>
              </a:rPr>
              <a:t>Senglaub</a:t>
            </a:r>
            <a:r>
              <a:rPr lang="en-US" sz="4800" dirty="0">
                <a:latin typeface="Calibri"/>
                <a:ea typeface="+mn-lt"/>
                <a:cs typeface="+mn-lt"/>
              </a:rPr>
              <a:t>, S. S., O’Mara, L., McDonald, M., Salim, A., &amp; Cooper, Z. (2019). Frailty Identification and Care Pathway: An Interdisciplinary Approach to Care for Older Trauma Patients. </a:t>
            </a:r>
            <a:r>
              <a:rPr lang="en-US" sz="4800" i="1" dirty="0">
                <a:latin typeface="Calibri"/>
                <a:ea typeface="+mn-lt"/>
                <a:cs typeface="+mn-lt"/>
              </a:rPr>
              <a:t>Journal of the American College of Surgeons</a:t>
            </a:r>
            <a:r>
              <a:rPr lang="en-US" sz="4800" dirty="0">
                <a:latin typeface="Calibri"/>
                <a:ea typeface="+mn-lt"/>
                <a:cs typeface="+mn-lt"/>
              </a:rPr>
              <a:t>, </a:t>
            </a:r>
            <a:r>
              <a:rPr lang="en-US" sz="4800" i="1" dirty="0">
                <a:latin typeface="Calibri"/>
                <a:ea typeface="+mn-lt"/>
                <a:cs typeface="+mn-lt"/>
              </a:rPr>
              <a:t>228</a:t>
            </a:r>
            <a:r>
              <a:rPr lang="en-US" sz="4800" dirty="0">
                <a:latin typeface="Calibri"/>
                <a:ea typeface="+mn-lt"/>
                <a:cs typeface="+mn-lt"/>
              </a:rPr>
              <a:t>(6), 852-859.e1. </a:t>
            </a:r>
            <a:r>
              <a:rPr lang="en-US" sz="4800" dirty="0">
                <a:latin typeface="Calibri"/>
                <a:ea typeface="+mn-lt"/>
                <a:cs typeface="+mn-lt"/>
                <a:hlinkClick r:id="rId6"/>
              </a:rPr>
              <a:t>https://doi.org/10.1016/j.jamcollsurg.2019.02.052</a:t>
            </a:r>
            <a:endParaRPr lang="en-US" dirty="0">
              <a:latin typeface="Calibri"/>
              <a:cs typeface="Calibri"/>
            </a:endParaRPr>
          </a:p>
          <a:p>
            <a:pPr marL="0" indent="0">
              <a:lnSpc>
                <a:spcPct val="120000"/>
              </a:lnSpc>
              <a:buNone/>
            </a:pPr>
            <a:r>
              <a:rPr lang="en-US" sz="4800" dirty="0">
                <a:effectLst/>
                <a:latin typeface="Calibri"/>
                <a:cs typeface="Times New Roman"/>
              </a:rPr>
              <a:t>CDC. (2020, September 15). </a:t>
            </a:r>
            <a:r>
              <a:rPr lang="en-US" sz="4800" i="1" dirty="0">
                <a:effectLst/>
                <a:latin typeface="Calibri"/>
                <a:cs typeface="Times New Roman"/>
              </a:rPr>
              <a:t>Disability and Health Overview | CDC</a:t>
            </a:r>
            <a:r>
              <a:rPr lang="en-US" sz="4800" dirty="0">
                <a:effectLst/>
                <a:latin typeface="Calibri"/>
                <a:cs typeface="Times New Roman"/>
              </a:rPr>
              <a:t>. Centers for Disease Control and Prevention. </a:t>
            </a:r>
            <a:r>
              <a:rPr lang="en-US" sz="4800" dirty="0">
                <a:effectLst/>
                <a:latin typeface="Calibri"/>
                <a:cs typeface="Times New Roman"/>
                <a:hlinkClick r:id="rId7"/>
              </a:rPr>
              <a:t>https://www.cdc.gov/ncbddd/disabilityandhealth/disability.html#:~:text=According%20to%20the%20World%20Health%20Organization%2C%20disability%20has</a:t>
            </a:r>
            <a:endParaRPr lang="en-US" sz="4800" dirty="0">
              <a:effectLst/>
              <a:latin typeface="Calibri"/>
              <a:cs typeface="Times New Roman"/>
            </a:endParaRPr>
          </a:p>
          <a:p>
            <a:pPr>
              <a:buNone/>
            </a:pPr>
            <a:r>
              <a:rPr lang="en-US" sz="4800" dirty="0">
                <a:latin typeface="Calibri"/>
                <a:ea typeface="+mn-lt"/>
                <a:cs typeface="+mn-lt"/>
              </a:rPr>
              <a:t>Devlin, J. W., </a:t>
            </a:r>
            <a:r>
              <a:rPr lang="en-US" sz="4800" dirty="0" err="1">
                <a:latin typeface="Calibri"/>
                <a:ea typeface="+mn-lt"/>
                <a:cs typeface="+mn-lt"/>
              </a:rPr>
              <a:t>Skrobik</a:t>
            </a:r>
            <a:r>
              <a:rPr lang="en-US" sz="4800" dirty="0">
                <a:latin typeface="Calibri"/>
                <a:ea typeface="+mn-lt"/>
                <a:cs typeface="+mn-lt"/>
              </a:rPr>
              <a:t>, Y., </a:t>
            </a:r>
            <a:r>
              <a:rPr lang="en-US" sz="4800" dirty="0" err="1">
                <a:latin typeface="Calibri"/>
                <a:ea typeface="+mn-lt"/>
                <a:cs typeface="+mn-lt"/>
              </a:rPr>
              <a:t>Gélinas</a:t>
            </a:r>
            <a:r>
              <a:rPr lang="en-US" sz="4800" dirty="0">
                <a:latin typeface="Calibri"/>
                <a:ea typeface="+mn-lt"/>
                <a:cs typeface="+mn-lt"/>
              </a:rPr>
              <a:t>, C., Needham, D. M., </a:t>
            </a:r>
            <a:r>
              <a:rPr lang="en-US" sz="4800" dirty="0" err="1">
                <a:latin typeface="Calibri"/>
                <a:ea typeface="+mn-lt"/>
                <a:cs typeface="+mn-lt"/>
              </a:rPr>
              <a:t>Slooter</a:t>
            </a:r>
            <a:r>
              <a:rPr lang="en-US" sz="4800" dirty="0">
                <a:latin typeface="Calibri"/>
                <a:ea typeface="+mn-lt"/>
                <a:cs typeface="+mn-lt"/>
              </a:rPr>
              <a:t>, A. J. C., </a:t>
            </a:r>
            <a:r>
              <a:rPr lang="en-US" sz="4800" dirty="0" err="1">
                <a:latin typeface="Calibri"/>
                <a:ea typeface="+mn-lt"/>
                <a:cs typeface="+mn-lt"/>
              </a:rPr>
              <a:t>Pandharipande</a:t>
            </a:r>
            <a:r>
              <a:rPr lang="en-US" sz="4800" dirty="0">
                <a:latin typeface="Calibri"/>
                <a:ea typeface="+mn-lt"/>
                <a:cs typeface="+mn-lt"/>
              </a:rPr>
              <a:t>, P. P., Watson, P. L., </a:t>
            </a:r>
            <a:r>
              <a:rPr lang="en-US" sz="4800" dirty="0" err="1">
                <a:latin typeface="Calibri"/>
                <a:ea typeface="+mn-lt"/>
                <a:cs typeface="+mn-lt"/>
              </a:rPr>
              <a:t>Weinhouse</a:t>
            </a:r>
            <a:r>
              <a:rPr lang="en-US" sz="4800" dirty="0">
                <a:latin typeface="Calibri"/>
                <a:ea typeface="+mn-lt"/>
                <a:cs typeface="+mn-lt"/>
              </a:rPr>
              <a:t>, G. L., Nunnally, M. E., </a:t>
            </a:r>
            <a:r>
              <a:rPr lang="en-US" sz="4800" dirty="0" err="1">
                <a:latin typeface="Calibri"/>
                <a:ea typeface="+mn-lt"/>
                <a:cs typeface="+mn-lt"/>
              </a:rPr>
              <a:t>Rochwerg</a:t>
            </a:r>
            <a:r>
              <a:rPr lang="en-US" sz="4800" dirty="0">
                <a:latin typeface="Calibri"/>
                <a:ea typeface="+mn-lt"/>
                <a:cs typeface="+mn-lt"/>
              </a:rPr>
              <a:t>, B., </a:t>
            </a:r>
            <a:r>
              <a:rPr lang="en-US" sz="4800" dirty="0" err="1">
                <a:latin typeface="Calibri"/>
                <a:ea typeface="+mn-lt"/>
                <a:cs typeface="+mn-lt"/>
              </a:rPr>
              <a:t>Balas</a:t>
            </a:r>
            <a:r>
              <a:rPr lang="en-US" sz="4800" dirty="0">
                <a:latin typeface="Calibri"/>
                <a:ea typeface="+mn-lt"/>
                <a:cs typeface="+mn-lt"/>
              </a:rPr>
              <a:t>, M. C., van den Boogaard, M., </a:t>
            </a:r>
            <a:r>
              <a:rPr lang="en-US" sz="4800" dirty="0" err="1">
                <a:latin typeface="Calibri"/>
                <a:ea typeface="+mn-lt"/>
                <a:cs typeface="+mn-lt"/>
              </a:rPr>
              <a:t>Bosma</a:t>
            </a:r>
            <a:r>
              <a:rPr lang="en-US" sz="4800" dirty="0">
                <a:latin typeface="Calibri"/>
                <a:ea typeface="+mn-lt"/>
                <a:cs typeface="+mn-lt"/>
              </a:rPr>
              <a:t>, K. J., Brummel, N. E., </a:t>
            </a:r>
            <a:r>
              <a:rPr lang="en-US" sz="4800" dirty="0" err="1">
                <a:latin typeface="Calibri"/>
                <a:ea typeface="+mn-lt"/>
                <a:cs typeface="+mn-lt"/>
              </a:rPr>
              <a:t>Chanques</a:t>
            </a:r>
            <a:r>
              <a:rPr lang="en-US" sz="4800" dirty="0">
                <a:latin typeface="Calibri"/>
                <a:ea typeface="+mn-lt"/>
                <a:cs typeface="+mn-lt"/>
              </a:rPr>
              <a:t>, G., Denehy, L., </a:t>
            </a:r>
            <a:r>
              <a:rPr lang="en-US" sz="4800" dirty="0" err="1">
                <a:latin typeface="Calibri"/>
                <a:ea typeface="+mn-lt"/>
                <a:cs typeface="+mn-lt"/>
              </a:rPr>
              <a:t>Drouot</a:t>
            </a:r>
            <a:r>
              <a:rPr lang="en-US" sz="4800" dirty="0">
                <a:latin typeface="Calibri"/>
                <a:ea typeface="+mn-lt"/>
                <a:cs typeface="+mn-lt"/>
              </a:rPr>
              <a:t>, X., Fraser, G. L., Harris, J. E., &amp; Joffe, A. M. (2018). Clinical practice guidelines for the prevention and management of pain, agitation/sedation, delirium, immobility, and sleep disruption in adult patients in the ICU. </a:t>
            </a:r>
            <a:r>
              <a:rPr lang="en-US" sz="4800" i="1" dirty="0">
                <a:latin typeface="Calibri"/>
                <a:ea typeface="+mn-lt"/>
                <a:cs typeface="+mn-lt"/>
              </a:rPr>
              <a:t>Critical Care Medicine</a:t>
            </a:r>
            <a:r>
              <a:rPr lang="en-US" sz="4800" dirty="0">
                <a:latin typeface="Calibri"/>
                <a:ea typeface="+mn-lt"/>
                <a:cs typeface="+mn-lt"/>
              </a:rPr>
              <a:t>, </a:t>
            </a:r>
            <a:r>
              <a:rPr lang="en-US" sz="4800" i="1" dirty="0">
                <a:latin typeface="Calibri"/>
                <a:ea typeface="+mn-lt"/>
                <a:cs typeface="+mn-lt"/>
              </a:rPr>
              <a:t>46</a:t>
            </a:r>
            <a:r>
              <a:rPr lang="en-US" sz="4800" dirty="0">
                <a:latin typeface="Calibri"/>
                <a:ea typeface="+mn-lt"/>
                <a:cs typeface="+mn-lt"/>
              </a:rPr>
              <a:t>(9), e825–e873. </a:t>
            </a:r>
            <a:r>
              <a:rPr lang="en-US" sz="4800" dirty="0">
                <a:latin typeface="Calibri"/>
                <a:ea typeface="+mn-lt"/>
                <a:cs typeface="+mn-lt"/>
                <a:hlinkClick r:id="rId8"/>
              </a:rPr>
              <a:t>https://doi.org/10.1097/ccm.0000000000003299</a:t>
            </a:r>
            <a:endParaRPr lang="en-US" dirty="0">
              <a:latin typeface="Calibri"/>
              <a:cs typeface="Calibri"/>
            </a:endParaRPr>
          </a:p>
          <a:p>
            <a:pPr>
              <a:buNone/>
            </a:pPr>
            <a:r>
              <a:rPr lang="en-US" sz="4800" dirty="0" err="1">
                <a:latin typeface="Calibri"/>
                <a:ea typeface="+mn-lt"/>
                <a:cs typeface="+mn-lt"/>
              </a:rPr>
              <a:t>Dovern</a:t>
            </a:r>
            <a:r>
              <a:rPr lang="en-US" sz="4800" dirty="0">
                <a:latin typeface="Calibri"/>
                <a:ea typeface="+mn-lt"/>
                <a:cs typeface="+mn-lt"/>
              </a:rPr>
              <a:t> A, Fink G.R., Weiss P.H. (2012). Diagnosis and treatment of upper limb apraxia. </a:t>
            </a:r>
            <a:r>
              <a:rPr lang="en-US" sz="4800" i="1" dirty="0">
                <a:latin typeface="Calibri"/>
                <a:ea typeface="+mn-lt"/>
                <a:cs typeface="+mn-lt"/>
              </a:rPr>
              <a:t>J Neurol.</a:t>
            </a:r>
            <a:r>
              <a:rPr lang="en-US" sz="4800" dirty="0">
                <a:latin typeface="Calibri"/>
                <a:ea typeface="+mn-lt"/>
                <a:cs typeface="+mn-lt"/>
              </a:rPr>
              <a:t> 259(7):1269–1283. doi:10.1007/s00415-011-6336-y</a:t>
            </a:r>
          </a:p>
        </p:txBody>
      </p:sp>
    </p:spTree>
    <p:extLst>
      <p:ext uri="{BB962C8B-B14F-4D97-AF65-F5344CB8AC3E}">
        <p14:creationId xmlns:p14="http://schemas.microsoft.com/office/powerpoint/2010/main" val="2950034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8BED-2542-48BF-90FD-6F52C4CFBCBC}"/>
              </a:ext>
            </a:extLst>
          </p:cNvPr>
          <p:cNvSpPr>
            <a:spLocks noGrp="1"/>
          </p:cNvSpPr>
          <p:nvPr>
            <p:ph type="title"/>
          </p:nvPr>
        </p:nvSpPr>
        <p:spPr>
          <a:xfrm>
            <a:off x="677334" y="609600"/>
            <a:ext cx="8596668" cy="933450"/>
          </a:xfrm>
        </p:spPr>
        <p:txBody>
          <a:bodyPr/>
          <a:lstStyle/>
          <a:p>
            <a:r>
              <a:rPr lang="en-US"/>
              <a:t>Resources </a:t>
            </a:r>
          </a:p>
        </p:txBody>
      </p:sp>
      <p:sp>
        <p:nvSpPr>
          <p:cNvPr id="3" name="Content Placeholder 2">
            <a:extLst>
              <a:ext uri="{FF2B5EF4-FFF2-40B4-BE49-F238E27FC236}">
                <a16:creationId xmlns:a16="http://schemas.microsoft.com/office/drawing/2014/main" id="{3E4BE9F1-122F-4C58-9D2B-A7719AB1325F}"/>
              </a:ext>
            </a:extLst>
          </p:cNvPr>
          <p:cNvSpPr>
            <a:spLocks noGrp="1"/>
          </p:cNvSpPr>
          <p:nvPr>
            <p:ph idx="1"/>
          </p:nvPr>
        </p:nvSpPr>
        <p:spPr>
          <a:xfrm>
            <a:off x="205483" y="1268018"/>
            <a:ext cx="11309183" cy="4897344"/>
          </a:xfrm>
        </p:spPr>
        <p:txBody>
          <a:bodyPr vert="horz" lIns="91440" tIns="45720" rIns="91440" bIns="45720" rtlCol="0" anchor="t">
            <a:noAutofit/>
          </a:bodyPr>
          <a:lstStyle/>
          <a:p>
            <a:pPr>
              <a:buNone/>
            </a:pPr>
            <a:r>
              <a:rPr lang="en-US" sz="1200" i="1" dirty="0">
                <a:effectLst/>
                <a:latin typeface="Times New Roman" panose="02020603050405020304" pitchFamily="18" charset="0"/>
              </a:rPr>
              <a:t>Duke MOVES BMAT (Bedside Mobility Assessment Tool) | Duke Occupational &amp; Environmental Safety Office</a:t>
            </a:r>
            <a:r>
              <a:rPr lang="en-US" sz="1200" dirty="0">
                <a:effectLst/>
                <a:latin typeface="Times New Roman" panose="02020603050405020304" pitchFamily="18" charset="0"/>
              </a:rPr>
              <a:t>. (2019). Duke.edu. </a:t>
            </a:r>
            <a:r>
              <a:rPr lang="en-US" sz="1200" dirty="0">
                <a:effectLst/>
                <a:latin typeface="Times New Roman" panose="02020603050405020304" pitchFamily="18" charset="0"/>
                <a:hlinkClick r:id="rId2"/>
              </a:rPr>
              <a:t>https://www.safety.duke.edu/ergonomics/sphm/bmat-bedside-mobility-assessment-tool</a:t>
            </a:r>
            <a:endParaRPr lang="en-US" sz="1200" dirty="0">
              <a:effectLst/>
              <a:latin typeface="Times New Roman" panose="02020603050405020304" pitchFamily="18" charset="0"/>
            </a:endParaRPr>
          </a:p>
          <a:p>
            <a:pPr marL="0" indent="0">
              <a:lnSpc>
                <a:spcPct val="120000"/>
              </a:lnSpc>
              <a:buNone/>
            </a:pPr>
            <a:r>
              <a:rPr lang="en-US" sz="1200" dirty="0" err="1">
                <a:effectLst/>
                <a:latin typeface="Calibri"/>
                <a:cs typeface="Times New Roman"/>
              </a:rPr>
              <a:t>Dzierzewski</a:t>
            </a:r>
            <a:r>
              <a:rPr lang="en-US" sz="1200" dirty="0">
                <a:effectLst/>
                <a:latin typeface="Calibri"/>
                <a:cs typeface="Times New Roman"/>
              </a:rPr>
              <a:t>, J. M., Fung, C. H., </a:t>
            </a:r>
            <a:r>
              <a:rPr lang="en-US" sz="1200" dirty="0" err="1">
                <a:effectLst/>
                <a:latin typeface="Calibri"/>
                <a:cs typeface="Times New Roman"/>
              </a:rPr>
              <a:t>Jouldjian</a:t>
            </a:r>
            <a:r>
              <a:rPr lang="en-US" sz="1200" dirty="0">
                <a:effectLst/>
                <a:latin typeface="Calibri"/>
                <a:cs typeface="Times New Roman"/>
              </a:rPr>
              <a:t>, S., Alessi, C. A., Irwin, M. R., &amp; Martin, J. L. (2014). Decrease in Daytime Sleeping Is Associated with Improvement in Cognition After Hospital Discharge in Older Adults. </a:t>
            </a:r>
            <a:r>
              <a:rPr lang="en-US" sz="1200" i="1" dirty="0">
                <a:effectLst/>
                <a:latin typeface="Calibri"/>
                <a:cs typeface="Times New Roman"/>
              </a:rPr>
              <a:t>Journal of the American Geriatrics Society</a:t>
            </a:r>
            <a:r>
              <a:rPr lang="en-US" sz="1200" dirty="0">
                <a:effectLst/>
                <a:latin typeface="Calibri"/>
                <a:cs typeface="Times New Roman"/>
              </a:rPr>
              <a:t>, </a:t>
            </a:r>
            <a:r>
              <a:rPr lang="en-US" sz="1200" i="1" dirty="0">
                <a:effectLst/>
                <a:latin typeface="Calibri"/>
                <a:cs typeface="Times New Roman"/>
              </a:rPr>
              <a:t>62</a:t>
            </a:r>
            <a:r>
              <a:rPr lang="en-US" sz="1200" dirty="0">
                <a:effectLst/>
                <a:latin typeface="Calibri"/>
                <a:cs typeface="Times New Roman"/>
              </a:rPr>
              <a:t>(1), 47–53. </a:t>
            </a:r>
            <a:r>
              <a:rPr lang="en-US" sz="1200" dirty="0">
                <a:latin typeface="Calibri"/>
                <a:cs typeface="Times New Roman"/>
                <a:hlinkClick r:id="rId3"/>
              </a:rPr>
              <a:t>https://doi.org/10.1111/jgs.12622</a:t>
            </a:r>
            <a:endParaRPr lang="en-US" sz="1200" dirty="0">
              <a:latin typeface="Trebuchet MS"/>
              <a:cs typeface="Calibri"/>
            </a:endParaRPr>
          </a:p>
          <a:p>
            <a:pPr marL="0" indent="0">
              <a:lnSpc>
                <a:spcPct val="120000"/>
              </a:lnSpc>
              <a:buNone/>
            </a:pPr>
            <a:r>
              <a:rPr lang="en-US" sz="1200" dirty="0">
                <a:latin typeface="Trebuchet MS"/>
                <a:cs typeface="Calibri"/>
              </a:rPr>
              <a:t>Ely EW, &amp; Pun BT. (2002) The Confusion Assessment Method for the ICU Training Manual. Nashville, TN: Vanderbilt University, 2010.  Retrieved from: </a:t>
            </a:r>
            <a:r>
              <a:rPr lang="en-US" sz="1200" u="sng" dirty="0">
                <a:latin typeface="Trebuchet MS"/>
                <a:cs typeface="Calibri"/>
                <a:hlinkClick r:id="rId4"/>
              </a:rPr>
              <a:t>http://www.icudelirium.org/docs/CAM_ICU_training.pdf</a:t>
            </a:r>
            <a:endParaRPr lang="en-US" sz="1200" dirty="0">
              <a:ea typeface="+mn-lt"/>
              <a:cs typeface="+mn-lt"/>
            </a:endParaRPr>
          </a:p>
          <a:p>
            <a:pPr marL="0" indent="0">
              <a:lnSpc>
                <a:spcPct val="120000"/>
              </a:lnSpc>
              <a:buNone/>
            </a:pPr>
            <a:r>
              <a:rPr lang="en-US" sz="1200" dirty="0">
                <a:solidFill>
                  <a:schemeClr val="tx1"/>
                </a:solidFill>
                <a:latin typeface="Calibri"/>
                <a:cs typeface="Calibri"/>
              </a:rPr>
              <a:t>Fong T.G., </a:t>
            </a:r>
            <a:r>
              <a:rPr lang="en-US" sz="1200" dirty="0" err="1">
                <a:solidFill>
                  <a:schemeClr val="tx1"/>
                </a:solidFill>
                <a:latin typeface="Calibri"/>
                <a:cs typeface="Calibri"/>
              </a:rPr>
              <a:t>Tulebaev</a:t>
            </a:r>
            <a:r>
              <a:rPr lang="en-US" sz="1200" dirty="0">
                <a:solidFill>
                  <a:schemeClr val="tx1"/>
                </a:solidFill>
                <a:latin typeface="Calibri"/>
                <a:cs typeface="Calibri"/>
              </a:rPr>
              <a:t> S.R., Inouye S.K. (2009). Delirium in elderly adults: diagnosis, prevention and treatment. </a:t>
            </a:r>
            <a:r>
              <a:rPr lang="en-US" sz="1200" i="1" dirty="0">
                <a:solidFill>
                  <a:schemeClr val="tx1"/>
                </a:solidFill>
                <a:latin typeface="Calibri"/>
                <a:cs typeface="Calibri"/>
              </a:rPr>
              <a:t>Nat Rev Neurol.</a:t>
            </a:r>
            <a:r>
              <a:rPr lang="en-US" sz="1200" dirty="0">
                <a:solidFill>
                  <a:schemeClr val="tx1"/>
                </a:solidFill>
                <a:latin typeface="Calibri"/>
                <a:cs typeface="Calibri"/>
              </a:rPr>
              <a:t> 5(4):210–220. doi:10.1038/nrneurol.2009.24</a:t>
            </a:r>
            <a:endParaRPr lang="en-US" sz="1200" dirty="0">
              <a:solidFill>
                <a:schemeClr val="tx1"/>
              </a:solidFill>
            </a:endParaRPr>
          </a:p>
          <a:p>
            <a:pPr marL="0" indent="0">
              <a:lnSpc>
                <a:spcPct val="120000"/>
              </a:lnSpc>
              <a:buNone/>
            </a:pPr>
            <a:r>
              <a:rPr lang="en-US" sz="1200" dirty="0">
                <a:latin typeface="Calibri"/>
                <a:cs typeface="Calibri"/>
              </a:rPr>
              <a:t>Gillis, A., &amp; MacDonald, B. (2005). Deconditioning in the hospitalized elderly. </a:t>
            </a:r>
            <a:r>
              <a:rPr lang="en-US" sz="1200" i="1" dirty="0">
                <a:latin typeface="Calibri"/>
                <a:cs typeface="Calibri"/>
              </a:rPr>
              <a:t>The Canadian Nurse</a:t>
            </a:r>
            <a:r>
              <a:rPr lang="en-US" sz="1200" dirty="0">
                <a:latin typeface="Calibri"/>
                <a:cs typeface="Calibri"/>
              </a:rPr>
              <a:t>, </a:t>
            </a:r>
            <a:r>
              <a:rPr lang="en-US" sz="1200" i="1" dirty="0">
                <a:latin typeface="Calibri"/>
                <a:cs typeface="Calibri"/>
              </a:rPr>
              <a:t>101</a:t>
            </a:r>
            <a:r>
              <a:rPr lang="en-US" sz="1200" dirty="0">
                <a:latin typeface="Calibri"/>
                <a:cs typeface="Calibri"/>
              </a:rPr>
              <a:t>(6), 16–20. </a:t>
            </a:r>
            <a:r>
              <a:rPr lang="en-US" sz="1200" dirty="0">
                <a:latin typeface="Calibri"/>
                <a:cs typeface="Calibri"/>
                <a:hlinkClick r:id="rId5"/>
              </a:rPr>
              <a:t>https://pubmed.ncbi.nlm.nih.gov/16121472/#:~:text=Deconditioning%20is%20a%20complex%20process%20of%20physiological%20change</a:t>
            </a:r>
            <a:endParaRPr lang="en-US" sz="1200" dirty="0">
              <a:ea typeface="+mn-lt"/>
              <a:cs typeface="+mn-lt"/>
            </a:endParaRPr>
          </a:p>
          <a:p>
            <a:pPr indent="0">
              <a:buNone/>
            </a:pPr>
            <a:r>
              <a:rPr lang="en-US" sz="1200" dirty="0">
                <a:ea typeface="+mn-lt"/>
                <a:cs typeface="+mn-lt"/>
              </a:rPr>
              <a:t>Goins, R. T., Jones, J., </a:t>
            </a:r>
            <a:r>
              <a:rPr lang="en-US" sz="1200" dirty="0" err="1">
                <a:ea typeface="+mn-lt"/>
                <a:cs typeface="+mn-lt"/>
              </a:rPr>
              <a:t>Schure</a:t>
            </a:r>
            <a:r>
              <a:rPr lang="en-US" sz="1200" dirty="0">
                <a:ea typeface="+mn-lt"/>
                <a:cs typeface="+mn-lt"/>
              </a:rPr>
              <a:t>, M., Rosenberg, D. E., Phelan, E. A., Dodson, S., &amp; Jones, D. L. (2014). Older Adults’ Perceptions of Mobility: A </a:t>
            </a:r>
            <a:r>
              <a:rPr lang="en-US" sz="1200" dirty="0" err="1">
                <a:ea typeface="+mn-lt"/>
                <a:cs typeface="+mn-lt"/>
              </a:rPr>
              <a:t>Metasynthesis</a:t>
            </a:r>
            <a:r>
              <a:rPr lang="en-US" sz="1200" dirty="0">
                <a:ea typeface="+mn-lt"/>
                <a:cs typeface="+mn-lt"/>
              </a:rPr>
              <a:t> of Qualitative Studies. </a:t>
            </a:r>
            <a:r>
              <a:rPr lang="en-US" sz="1200" i="1" dirty="0">
                <a:ea typeface="+mn-lt"/>
                <a:cs typeface="+mn-lt"/>
              </a:rPr>
              <a:t>The Gerontologist</a:t>
            </a:r>
            <a:r>
              <a:rPr lang="en-US" sz="1200" dirty="0">
                <a:ea typeface="+mn-lt"/>
                <a:cs typeface="+mn-lt"/>
              </a:rPr>
              <a:t>, </a:t>
            </a:r>
            <a:r>
              <a:rPr lang="en-US" sz="1200" i="1" dirty="0">
                <a:ea typeface="+mn-lt"/>
                <a:cs typeface="+mn-lt"/>
              </a:rPr>
              <a:t>55</a:t>
            </a:r>
            <a:r>
              <a:rPr lang="en-US" sz="1200" dirty="0">
                <a:ea typeface="+mn-lt"/>
                <a:cs typeface="+mn-lt"/>
              </a:rPr>
              <a:t>(6), 929–942. </a:t>
            </a:r>
            <a:r>
              <a:rPr lang="en-US" sz="1200" dirty="0">
                <a:ea typeface="+mn-lt"/>
                <a:cs typeface="+mn-lt"/>
                <a:hlinkClick r:id="rId6"/>
              </a:rPr>
              <a:t>https://doi.org/10.1093/geront/gnu014</a:t>
            </a:r>
            <a:endParaRPr lang="en-US" dirty="0"/>
          </a:p>
          <a:p>
            <a:pPr marL="0" indent="0">
              <a:lnSpc>
                <a:spcPct val="120000"/>
              </a:lnSpc>
              <a:buNone/>
            </a:pPr>
            <a:r>
              <a:rPr lang="en-US" sz="1200" dirty="0" err="1">
                <a:latin typeface="Calibri"/>
                <a:cs typeface="Calibri"/>
              </a:rPr>
              <a:t>Hakkarainen</a:t>
            </a:r>
            <a:r>
              <a:rPr lang="en-US" sz="1200" dirty="0">
                <a:latin typeface="Calibri"/>
                <a:cs typeface="Calibri"/>
              </a:rPr>
              <a:t>, T. W., </a:t>
            </a:r>
            <a:r>
              <a:rPr lang="en-US" sz="1200" dirty="0" err="1">
                <a:latin typeface="Calibri"/>
                <a:cs typeface="Calibri"/>
              </a:rPr>
              <a:t>Arbabi</a:t>
            </a:r>
            <a:r>
              <a:rPr lang="en-US" sz="1200" dirty="0">
                <a:latin typeface="Calibri"/>
                <a:cs typeface="Calibri"/>
              </a:rPr>
              <a:t>, S., Willis, M. M., Davidson, G. H., &amp; </a:t>
            </a:r>
            <a:r>
              <a:rPr lang="en-US" sz="1200" dirty="0" err="1">
                <a:latin typeface="Calibri"/>
                <a:cs typeface="Calibri"/>
              </a:rPr>
              <a:t>Flum</a:t>
            </a:r>
            <a:r>
              <a:rPr lang="en-US" sz="1200" dirty="0">
                <a:latin typeface="Calibri"/>
                <a:cs typeface="Calibri"/>
              </a:rPr>
              <a:t>, D. R. (2016). Outcomes of Patients Discharged to Skilled Nursing Facilities After Acute Care Hospitalizations. </a:t>
            </a:r>
            <a:r>
              <a:rPr lang="en-US" sz="1200" i="1" dirty="0">
                <a:latin typeface="Calibri"/>
                <a:cs typeface="Calibri"/>
              </a:rPr>
              <a:t>Annals of Surgery</a:t>
            </a:r>
            <a:r>
              <a:rPr lang="en-US" sz="1200" dirty="0">
                <a:latin typeface="Calibri"/>
                <a:cs typeface="Calibri"/>
              </a:rPr>
              <a:t>, </a:t>
            </a:r>
            <a:r>
              <a:rPr lang="en-US" sz="1200" i="1" dirty="0">
                <a:latin typeface="Calibri"/>
                <a:cs typeface="Calibri"/>
              </a:rPr>
              <a:t>263</a:t>
            </a:r>
            <a:r>
              <a:rPr lang="en-US" sz="1200" dirty="0">
                <a:latin typeface="Calibri"/>
                <a:cs typeface="Calibri"/>
              </a:rPr>
              <a:t>(2), 280–285. </a:t>
            </a:r>
            <a:r>
              <a:rPr lang="en-US" sz="1200" dirty="0">
                <a:latin typeface="Calibri"/>
                <a:cs typeface="Calibri"/>
                <a:hlinkClick r:id="rId7"/>
              </a:rPr>
              <a:t>https://doi.org/10.1097/sla.0000000000001367</a:t>
            </a:r>
            <a:endParaRPr lang="en-US" sz="1200" dirty="0">
              <a:ea typeface="+mn-lt"/>
              <a:cs typeface="+mn-lt"/>
            </a:endParaRPr>
          </a:p>
          <a:p>
            <a:pPr marL="0" indent="0">
              <a:lnSpc>
                <a:spcPct val="120000"/>
              </a:lnSpc>
              <a:buNone/>
            </a:pPr>
            <a:r>
              <a:rPr lang="en-US" sz="1200" i="1" dirty="0">
                <a:latin typeface="Calibri"/>
                <a:cs typeface="Calibri"/>
              </a:rPr>
              <a:t>Inpatient Physical Therapy Services - Physical Therapy - Physical Medicine &amp; Rehabilitation - University of Rochester Medical Center</a:t>
            </a:r>
            <a:r>
              <a:rPr lang="en-US" sz="1200" dirty="0">
                <a:latin typeface="Calibri"/>
                <a:cs typeface="Calibri"/>
              </a:rPr>
              <a:t>. (n.d.). </a:t>
            </a:r>
            <a:r>
              <a:rPr lang="en-US" sz="1200" dirty="0">
                <a:latin typeface="Calibri"/>
                <a:cs typeface="Calibri"/>
                <a:hlinkClick r:id="rId8"/>
              </a:rPr>
              <a:t>Www.urmc.rochester.edu</a:t>
            </a:r>
            <a:r>
              <a:rPr lang="en-US" sz="1200" dirty="0">
                <a:latin typeface="Calibri"/>
                <a:cs typeface="Calibri"/>
              </a:rPr>
              <a:t>. </a:t>
            </a:r>
            <a:r>
              <a:rPr lang="en-US" sz="1200" dirty="0">
                <a:latin typeface="Calibri"/>
                <a:cs typeface="Calibri"/>
                <a:hlinkClick r:id="rId9"/>
              </a:rPr>
              <a:t>https://www.urmc.rochester.edu/physical-medicine-rehabilitation/physical-therapy/inpatient-therapy-services.aspx</a:t>
            </a:r>
            <a:endParaRPr lang="en-US" sz="1200" dirty="0">
              <a:ea typeface="+mn-lt"/>
              <a:cs typeface="+mn-lt"/>
            </a:endParaRPr>
          </a:p>
          <a:p>
            <a:pPr marL="0" indent="0">
              <a:lnSpc>
                <a:spcPct val="120000"/>
              </a:lnSpc>
              <a:buNone/>
            </a:pPr>
            <a:r>
              <a:rPr lang="en-US" sz="1200" dirty="0">
                <a:latin typeface="Calibri"/>
                <a:cs typeface="Calibri"/>
              </a:rPr>
              <a:t>Institute For Healthcare Improvement. (2019). </a:t>
            </a:r>
            <a:r>
              <a:rPr lang="en-US" sz="1200" i="1" dirty="0">
                <a:latin typeface="Calibri"/>
                <a:cs typeface="Calibri"/>
              </a:rPr>
              <a:t>SBAR Tool: Situation-Background-Assessment-Recommendation</a:t>
            </a:r>
            <a:r>
              <a:rPr lang="en-US" sz="1200" dirty="0">
                <a:latin typeface="Calibri"/>
                <a:cs typeface="Calibri"/>
              </a:rPr>
              <a:t>. Ihi.org. </a:t>
            </a:r>
            <a:r>
              <a:rPr lang="en-US" sz="1200" dirty="0">
                <a:latin typeface="Calibri"/>
                <a:cs typeface="Calibri"/>
                <a:hlinkClick r:id="rId10"/>
              </a:rPr>
              <a:t>http://www.ihi.org/resources/Pages/Tools/SBARToolkit.aspx</a:t>
            </a:r>
            <a:endParaRPr lang="en-US" sz="1200" dirty="0"/>
          </a:p>
          <a:p>
            <a:pPr indent="0">
              <a:buNone/>
            </a:pPr>
            <a:r>
              <a:rPr lang="en-US" sz="1200" dirty="0">
                <a:ea typeface="+mn-lt"/>
                <a:cs typeface="+mn-lt"/>
              </a:rPr>
              <a:t>Institute for Healthcare Improvement. (2020). </a:t>
            </a:r>
            <a:r>
              <a:rPr lang="en-US" sz="1200" i="1" dirty="0">
                <a:ea typeface="+mn-lt"/>
                <a:cs typeface="+mn-lt"/>
              </a:rPr>
              <a:t>Age-Friendly Health Systems: Guide to Using the 4Ms in the Care of Older Adults</a:t>
            </a:r>
            <a:r>
              <a:rPr lang="en-US" sz="1200" dirty="0">
                <a:ea typeface="+mn-lt"/>
                <a:cs typeface="+mn-lt"/>
              </a:rPr>
              <a:t>. </a:t>
            </a:r>
            <a:r>
              <a:rPr lang="en-US" sz="1200" dirty="0">
                <a:ea typeface="+mn-lt"/>
                <a:cs typeface="+mn-lt"/>
                <a:hlinkClick r:id="rId11"/>
              </a:rPr>
              <a:t>http://www.ihi.org/Engage/Initiatives/Age-Friendly-Health-Systems/Documents/IHIAgeFriendlyHealthSystems_GuidetoUsing4MsCare.pdf</a:t>
            </a:r>
            <a:endParaRPr lang="en-US" sz="1200" dirty="0"/>
          </a:p>
          <a:p>
            <a:pPr marL="0" indent="0">
              <a:lnSpc>
                <a:spcPct val="120000"/>
              </a:lnSpc>
              <a:buNone/>
            </a:pPr>
            <a:endParaRPr lang="en-US" sz="1200" dirty="0">
              <a:latin typeface="Calibri"/>
              <a:cs typeface="Calibri"/>
            </a:endParaRPr>
          </a:p>
          <a:p>
            <a:pPr marL="0" indent="0">
              <a:lnSpc>
                <a:spcPct val="120000"/>
              </a:lnSpc>
              <a:buNone/>
            </a:pPr>
            <a:endParaRPr lang="en-US" sz="1200" dirty="0">
              <a:latin typeface="Calibri"/>
              <a:cs typeface="Calibri"/>
            </a:endParaRPr>
          </a:p>
        </p:txBody>
      </p:sp>
    </p:spTree>
    <p:extLst>
      <p:ext uri="{BB962C8B-B14F-4D97-AF65-F5344CB8AC3E}">
        <p14:creationId xmlns:p14="http://schemas.microsoft.com/office/powerpoint/2010/main" val="107294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F315-FC4E-4BC6-9F6A-AB6A85154936}"/>
              </a:ext>
            </a:extLst>
          </p:cNvPr>
          <p:cNvSpPr>
            <a:spLocks noGrp="1"/>
          </p:cNvSpPr>
          <p:nvPr>
            <p:ph type="title"/>
          </p:nvPr>
        </p:nvSpPr>
        <p:spPr>
          <a:xfrm>
            <a:off x="677334" y="609600"/>
            <a:ext cx="8596668" cy="774461"/>
          </a:xfrm>
        </p:spPr>
        <p:txBody>
          <a:bodyPr/>
          <a:lstStyle/>
          <a:p>
            <a:r>
              <a:rPr lang="en-US"/>
              <a:t>Resources </a:t>
            </a:r>
          </a:p>
        </p:txBody>
      </p:sp>
      <p:sp>
        <p:nvSpPr>
          <p:cNvPr id="3" name="Content Placeholder 2">
            <a:extLst>
              <a:ext uri="{FF2B5EF4-FFF2-40B4-BE49-F238E27FC236}">
                <a16:creationId xmlns:a16="http://schemas.microsoft.com/office/drawing/2014/main" id="{EB866E1B-641B-40E1-A70B-AFE8BDFB80B2}"/>
              </a:ext>
            </a:extLst>
          </p:cNvPr>
          <p:cNvSpPr>
            <a:spLocks noGrp="1"/>
          </p:cNvSpPr>
          <p:nvPr>
            <p:ph idx="1"/>
          </p:nvPr>
        </p:nvSpPr>
        <p:spPr>
          <a:xfrm>
            <a:off x="677334" y="1341724"/>
            <a:ext cx="8596668" cy="5188468"/>
          </a:xfrm>
        </p:spPr>
        <p:txBody>
          <a:bodyPr vert="horz" lIns="91440" tIns="45720" rIns="91440" bIns="45720" rtlCol="0" anchor="t">
            <a:normAutofit fontScale="62500" lnSpcReduction="20000"/>
          </a:bodyPr>
          <a:lstStyle/>
          <a:p>
            <a:pPr indent="0">
              <a:buNone/>
            </a:pPr>
            <a:r>
              <a:rPr lang="en-US"/>
              <a:t>International Classification of Functioning, Disability, and Health (ICF). (n.d.). American Speech-Language-Hearing Association. Retrieved November 10, 2021, from https://www.asha.org/slp/icf/#:~:text=Personal%20Factors%E2%80%94%20include%20race%2C%20gender%2C%20age%2C%20educational%20level%2CKillewich, L. A. (2006). Strategies to Minimize Postoperative Deconditioning in Elderly Surgical Patients. Journal of the American College of Surgeons, 203(5), 735–745. </a:t>
            </a:r>
            <a:r>
              <a:rPr lang="en-US">
                <a:hlinkClick r:id="rId2"/>
              </a:rPr>
              <a:t>https://doi.org/10.1016/j.jamcollsurg.2006.07.012</a:t>
            </a:r>
            <a:endParaRPr lang="en-US"/>
          </a:p>
          <a:p>
            <a:pPr>
              <a:buNone/>
            </a:pPr>
            <a:r>
              <a:rPr lang="en-US"/>
              <a:t>Jefferis, B. J., Iliffe, S., Kendrick, D., Kerse, N., Trost, S., Lennon, L. T., Ash, S., Sartini, C., Morris, R. W., Wannamethee, S. G., &amp; Whincup, P. H. (2014). How are falls and fear of falling associated with objectively measured physical activity in a cohort of community-dwelling older men? BMC Geriatrics, 14(1). </a:t>
            </a:r>
            <a:r>
              <a:rPr lang="en-US">
                <a:hlinkClick r:id="rId3"/>
              </a:rPr>
              <a:t>https://doi.org/10.1186/1471-2318-14-114</a:t>
            </a:r>
            <a:endParaRPr lang="en-US"/>
          </a:p>
          <a:p>
            <a:pPr marL="0" indent="0">
              <a:lnSpc>
                <a:spcPct val="120000"/>
              </a:lnSpc>
              <a:buNone/>
            </a:pPr>
            <a:r>
              <a:rPr lang="en-US"/>
              <a:t>Morris, R., &amp; O’Riordan, S. (2017). Prevention of falls in hospital. Clinical Medicine, 17(4), 360–362. </a:t>
            </a:r>
            <a:r>
              <a:rPr lang="en-US">
                <a:hlinkClick r:id="rId4"/>
              </a:rPr>
              <a:t>https://doi.org/10.7861/clinmedicine.17-4-360</a:t>
            </a:r>
            <a:endParaRPr lang="en-US"/>
          </a:p>
          <a:p>
            <a:pPr marL="0" indent="0">
              <a:lnSpc>
                <a:spcPct val="120000"/>
              </a:lnSpc>
              <a:buNone/>
            </a:pPr>
            <a:r>
              <a:rPr lang="en-US"/>
              <a:t>Mudge, A. M., McRae, P., &amp; Cruickshank, M. (2013). Eat Walk Engage. American Journal of Medical Quality, 30(1), 5–13. </a:t>
            </a:r>
            <a:r>
              <a:rPr lang="en-US">
                <a:hlinkClick r:id="rId5"/>
              </a:rPr>
              <a:t>https://doi.org/10.1177/1062860613510965</a:t>
            </a:r>
            <a:endParaRPr lang="en-US"/>
          </a:p>
          <a:p>
            <a:pPr marL="0" indent="0">
              <a:lnSpc>
                <a:spcPct val="120000"/>
              </a:lnSpc>
              <a:buNone/>
            </a:pPr>
            <a:r>
              <a:rPr lang="en-US"/>
              <a:t>Outcome Measure Toolkit for Geriatric Fall/Balance Assessment. (n.d.). </a:t>
            </a:r>
            <a:r>
              <a:rPr lang="en-US">
                <a:hlinkClick r:id="rId6"/>
              </a:rPr>
              <a:t>https://geriatricspt.org/special-interest-groups/balance-falls/Outcome-Measure-Toolkit/Outcome%20Measures%20Toolkit%202020.pdf</a:t>
            </a:r>
            <a:endParaRPr lang="en-US"/>
          </a:p>
          <a:p>
            <a:pPr marL="0" indent="0">
              <a:lnSpc>
                <a:spcPct val="120000"/>
              </a:lnSpc>
              <a:buNone/>
            </a:pPr>
            <a:r>
              <a:rPr lang="en-US"/>
              <a:t>PalihnichK, Inouye SK, Marcantonio ER. The 3D CAM Training Manual for Research. 2014; Boston: Hospital Elder Life Program </a:t>
            </a:r>
          </a:p>
          <a:p>
            <a:pPr marL="0" indent="0">
              <a:lnSpc>
                <a:spcPct val="120000"/>
              </a:lnSpc>
              <a:buNone/>
            </a:pPr>
            <a:r>
              <a:rPr lang="en-US"/>
              <a:t>Palmer, R. (2018). The Acute Care for Elders Unit Model of Care. Geriatrics, 3(3), 59. </a:t>
            </a:r>
            <a:r>
              <a:rPr lang="en-US">
                <a:hlinkClick r:id="rId7"/>
              </a:rPr>
              <a:t>https://doi.org/10.3390/geriatrics3030059</a:t>
            </a:r>
            <a:endParaRPr lang="en-US"/>
          </a:p>
          <a:p>
            <a:pPr marL="0" indent="0">
              <a:lnSpc>
                <a:spcPct val="120000"/>
              </a:lnSpc>
              <a:buNone/>
            </a:pPr>
            <a:r>
              <a:rPr lang="en-US"/>
              <a:t>Perez, A. (n.d.). BMAT-Bedside Mobility Assessment Tool. </a:t>
            </a:r>
            <a:r>
              <a:rPr lang="en-US">
                <a:hlinkClick r:id="rId8"/>
              </a:rPr>
              <a:t>https://www.uclahealth.org/nursing/workfiles/ContinuingEducation2015/TeachBack/UmoveBMAT-TrainingPresentation.pdf</a:t>
            </a:r>
            <a:endParaRPr lang="en-US"/>
          </a:p>
          <a:p>
            <a:pPr>
              <a:buNone/>
            </a:pPr>
            <a:r>
              <a:rPr lang="en-US"/>
              <a:t>Pisani, M. A., Kong, S. Y. J., Kasl, S. V., Murphy, T. E., Araujo, K. L. B., &amp; Van Ness, P. H. (2009). Days of Delirium Are Associated with 1-Year Mortality in an Older Intensive Care Unit Population. American Journal of Respiratory and Critical Care Medicine, 180(11), 1092–1097. </a:t>
            </a:r>
            <a:r>
              <a:rPr lang="en-US">
                <a:hlinkClick r:id="rId9"/>
              </a:rPr>
              <a:t>https://doi.org/10.1164/rccm.200904-0537oc</a:t>
            </a:r>
            <a:endParaRPr lang="en-US"/>
          </a:p>
          <a:p>
            <a:pPr marL="0" indent="0">
              <a:lnSpc>
                <a:spcPct val="120000"/>
              </a:lnSpc>
              <a:buNone/>
            </a:pPr>
            <a:r>
              <a:rPr lang="en-US"/>
              <a:t>Pojedinec, &amp; G, W. (2014). Confusion Assessment Method for the ICU (CAM-ICU) The Complete Training Manual. </a:t>
            </a:r>
            <a:r>
              <a:rPr lang="en-US">
                <a:hlinkClick r:id="rId10"/>
              </a:rPr>
              <a:t>http://www.icudelirium.org/docs/CAM_ICU_training.pdf</a:t>
            </a:r>
            <a:endParaRPr lang="en-US"/>
          </a:p>
          <a:p>
            <a:pPr marL="0" indent="0">
              <a:lnSpc>
                <a:spcPct val="120000"/>
              </a:lnSpc>
              <a:buNone/>
            </a:pPr>
            <a:r>
              <a:rPr lang="en-US"/>
              <a:t>Smart, D. A., Dermody, G., Coronado, M. E., &amp; Wilson, M. (2018). Mobility Programs for the Hospitalized Older Adult: A Scoping Review. Gerontology and Geriatric Medicine, 4, 233372141880814. </a:t>
            </a:r>
            <a:r>
              <a:rPr lang="en-US">
                <a:hlinkClick r:id="rId11"/>
              </a:rPr>
              <a:t>https://doi.org/10.1177/2333721418808146</a:t>
            </a:r>
            <a:endParaRPr lang="en-US"/>
          </a:p>
          <a:p>
            <a:pPr marL="0" indent="0">
              <a:lnSpc>
                <a:spcPct val="120000"/>
              </a:lnSpc>
              <a:buNone/>
            </a:pPr>
            <a:endParaRPr lang="en-US">
              <a:latin typeface="Calibri"/>
              <a:cs typeface="Calibri"/>
            </a:endParaRPr>
          </a:p>
          <a:p>
            <a:pPr marL="0" indent="0">
              <a:lnSpc>
                <a:spcPct val="120000"/>
              </a:lnSpc>
              <a:buNone/>
            </a:pPr>
            <a:endParaRPr lang="en-US">
              <a:solidFill>
                <a:schemeClr val="tx1"/>
              </a:solidFill>
              <a:latin typeface="Calibri"/>
              <a:cs typeface="Calibri"/>
            </a:endParaRPr>
          </a:p>
        </p:txBody>
      </p:sp>
    </p:spTree>
    <p:extLst>
      <p:ext uri="{BB962C8B-B14F-4D97-AF65-F5344CB8AC3E}">
        <p14:creationId xmlns:p14="http://schemas.microsoft.com/office/powerpoint/2010/main" val="356391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6C01-13E6-4E30-8073-54CAE9EA1896}"/>
              </a:ext>
            </a:extLst>
          </p:cNvPr>
          <p:cNvSpPr>
            <a:spLocks noGrp="1"/>
          </p:cNvSpPr>
          <p:nvPr>
            <p:ph type="title"/>
          </p:nvPr>
        </p:nvSpPr>
        <p:spPr>
          <a:xfrm>
            <a:off x="677334" y="609600"/>
            <a:ext cx="5180368" cy="927100"/>
          </a:xfrm>
        </p:spPr>
        <p:txBody>
          <a:bodyPr/>
          <a:lstStyle/>
          <a:p>
            <a:r>
              <a:rPr lang="en-US">
                <a:cs typeface="Calibri Light"/>
              </a:rPr>
              <a:t>Areas Addressed by OT</a:t>
            </a:r>
            <a:endParaRPr lang="en-US"/>
          </a:p>
        </p:txBody>
      </p:sp>
      <p:graphicFrame>
        <p:nvGraphicFramePr>
          <p:cNvPr id="4" name="Table 4">
            <a:extLst>
              <a:ext uri="{FF2B5EF4-FFF2-40B4-BE49-F238E27FC236}">
                <a16:creationId xmlns:a16="http://schemas.microsoft.com/office/drawing/2014/main" id="{1A6C8CF2-ECB3-40AB-9CC6-CCDD88E2F82C}"/>
              </a:ext>
            </a:extLst>
          </p:cNvPr>
          <p:cNvGraphicFramePr>
            <a:graphicFrameLocks noGrp="1"/>
          </p:cNvGraphicFramePr>
          <p:nvPr>
            <p:ph idx="1"/>
            <p:extLst>
              <p:ext uri="{D42A27DB-BD31-4B8C-83A1-F6EECF244321}">
                <p14:modId xmlns:p14="http://schemas.microsoft.com/office/powerpoint/2010/main" val="2457199200"/>
              </p:ext>
            </p:extLst>
          </p:nvPr>
        </p:nvGraphicFramePr>
        <p:xfrm>
          <a:off x="838200" y="1624342"/>
          <a:ext cx="10515598" cy="4779498"/>
        </p:xfrm>
        <a:graphic>
          <a:graphicData uri="http://schemas.openxmlformats.org/drawingml/2006/table">
            <a:tbl>
              <a:tblPr firstRow="1" bandRow="1">
                <a:tableStyleId>{5C22544A-7EE6-4342-B048-85BDC9FD1C3A}</a:tableStyleId>
              </a:tblPr>
              <a:tblGrid>
                <a:gridCol w="3165230">
                  <a:extLst>
                    <a:ext uri="{9D8B030D-6E8A-4147-A177-3AD203B41FA5}">
                      <a16:colId xmlns:a16="http://schemas.microsoft.com/office/drawing/2014/main" val="2099811358"/>
                    </a:ext>
                  </a:extLst>
                </a:gridCol>
                <a:gridCol w="3845169">
                  <a:extLst>
                    <a:ext uri="{9D8B030D-6E8A-4147-A177-3AD203B41FA5}">
                      <a16:colId xmlns:a16="http://schemas.microsoft.com/office/drawing/2014/main" val="3348674961"/>
                    </a:ext>
                  </a:extLst>
                </a:gridCol>
                <a:gridCol w="3505199">
                  <a:extLst>
                    <a:ext uri="{9D8B030D-6E8A-4147-A177-3AD203B41FA5}">
                      <a16:colId xmlns:a16="http://schemas.microsoft.com/office/drawing/2014/main" val="1541518769"/>
                    </a:ext>
                  </a:extLst>
                </a:gridCol>
              </a:tblGrid>
              <a:tr h="527538">
                <a:tc>
                  <a:txBody>
                    <a:bodyPr/>
                    <a:lstStyle/>
                    <a:p>
                      <a:r>
                        <a:rPr lang="en-US"/>
                        <a:t>ADL</a:t>
                      </a:r>
                    </a:p>
                  </a:txBody>
                  <a:tcPr/>
                </a:tc>
                <a:tc>
                  <a:txBody>
                    <a:bodyPr/>
                    <a:lstStyle/>
                    <a:p>
                      <a:r>
                        <a:rPr lang="en-US"/>
                        <a:t>IADL</a:t>
                      </a:r>
                    </a:p>
                  </a:txBody>
                  <a:tcPr/>
                </a:tc>
                <a:tc>
                  <a:txBody>
                    <a:bodyPr/>
                    <a:lstStyle/>
                    <a:p>
                      <a:r>
                        <a:rPr lang="en-US"/>
                        <a:t>Health Management</a:t>
                      </a:r>
                    </a:p>
                  </a:txBody>
                  <a:tcPr/>
                </a:tc>
                <a:extLst>
                  <a:ext uri="{0D108BD9-81ED-4DB2-BD59-A6C34878D82A}">
                    <a16:rowId xmlns:a16="http://schemas.microsoft.com/office/drawing/2014/main" val="3921244118"/>
                  </a:ext>
                </a:extLst>
              </a:tr>
              <a:tr h="2429736">
                <a:tc>
                  <a:txBody>
                    <a:bodyPr/>
                    <a:lstStyle/>
                    <a:p>
                      <a:pPr marL="285750" marR="0" lvl="0" indent="-285750" algn="l">
                        <a:lnSpc>
                          <a:spcPct val="120000"/>
                        </a:lnSpc>
                        <a:spcBef>
                          <a:spcPts val="1000"/>
                        </a:spcBef>
                        <a:spcAft>
                          <a:spcPts val="0"/>
                        </a:spcAft>
                        <a:buFont typeface="Arial"/>
                        <a:buChar char="•"/>
                      </a:pPr>
                      <a:r>
                        <a:rPr lang="en-US" sz="1800" b="0" i="0" u="none" strike="noStrike" noProof="0">
                          <a:latin typeface="Calibri"/>
                        </a:rPr>
                        <a:t>Bathing</a:t>
                      </a:r>
                    </a:p>
                    <a:p>
                      <a:pPr marL="285750" marR="0" lvl="0" indent="-285750" algn="l">
                        <a:lnSpc>
                          <a:spcPct val="120000"/>
                        </a:lnSpc>
                        <a:spcBef>
                          <a:spcPts val="1000"/>
                        </a:spcBef>
                        <a:spcAft>
                          <a:spcPts val="0"/>
                        </a:spcAft>
                        <a:buFont typeface="Arial"/>
                        <a:buChar char="•"/>
                      </a:pPr>
                      <a:r>
                        <a:rPr lang="en-US" sz="1800" b="0" i="0" u="none" strike="noStrike" noProof="0">
                          <a:latin typeface="Calibri"/>
                        </a:rPr>
                        <a:t>Toileting</a:t>
                      </a:r>
                    </a:p>
                    <a:p>
                      <a:pPr marL="285750" marR="0" lvl="0" indent="-285750" algn="l">
                        <a:lnSpc>
                          <a:spcPct val="120000"/>
                        </a:lnSpc>
                        <a:spcBef>
                          <a:spcPts val="1000"/>
                        </a:spcBef>
                        <a:spcAft>
                          <a:spcPts val="0"/>
                        </a:spcAft>
                        <a:buFont typeface="Arial"/>
                        <a:buChar char="•"/>
                      </a:pPr>
                      <a:r>
                        <a:rPr lang="en-US" sz="1800" b="0" i="0" u="none" strike="noStrike" noProof="0">
                          <a:latin typeface="Calibri"/>
                        </a:rPr>
                        <a:t>Dressing</a:t>
                      </a:r>
                    </a:p>
                    <a:p>
                      <a:pPr marL="285750" marR="0" lvl="0" indent="-285750" algn="l">
                        <a:lnSpc>
                          <a:spcPct val="120000"/>
                        </a:lnSpc>
                        <a:spcBef>
                          <a:spcPts val="1000"/>
                        </a:spcBef>
                        <a:spcAft>
                          <a:spcPts val="0"/>
                        </a:spcAft>
                        <a:buFont typeface="Arial"/>
                        <a:buChar char="•"/>
                      </a:pPr>
                      <a:r>
                        <a:rPr lang="en-US" sz="1800" b="0" i="0" u="none" strike="noStrike" noProof="0">
                          <a:latin typeface="Calibri"/>
                        </a:rPr>
                        <a:t>Eating/Swallowing</a:t>
                      </a:r>
                    </a:p>
                    <a:p>
                      <a:pPr marL="285750" marR="0" lvl="0" indent="-285750" algn="l">
                        <a:lnSpc>
                          <a:spcPct val="120000"/>
                        </a:lnSpc>
                        <a:spcBef>
                          <a:spcPts val="1000"/>
                        </a:spcBef>
                        <a:spcAft>
                          <a:spcPts val="0"/>
                        </a:spcAft>
                        <a:buFont typeface="Arial"/>
                        <a:buChar char="•"/>
                      </a:pPr>
                      <a:r>
                        <a:rPr lang="en-US" sz="1800" b="0" i="0" u="none" strike="noStrike" noProof="0">
                          <a:latin typeface="Calibri"/>
                        </a:rPr>
                        <a:t>Feeding (food to mouth)</a:t>
                      </a:r>
                    </a:p>
                    <a:p>
                      <a:pPr marL="285750" marR="0" lvl="0" indent="-285750" algn="l">
                        <a:lnSpc>
                          <a:spcPct val="120000"/>
                        </a:lnSpc>
                        <a:spcBef>
                          <a:spcPts val="1000"/>
                        </a:spcBef>
                        <a:spcAft>
                          <a:spcPts val="0"/>
                        </a:spcAft>
                        <a:buFont typeface="Arial"/>
                        <a:buChar char="•"/>
                      </a:pPr>
                      <a:r>
                        <a:rPr lang="en-US" sz="1800" b="0" i="0" u="none" strike="noStrike" noProof="0">
                          <a:latin typeface="Calibri"/>
                        </a:rPr>
                        <a:t>Functional Mobility</a:t>
                      </a:r>
                    </a:p>
                    <a:p>
                      <a:pPr marL="285750" marR="0" lvl="0" indent="-285750" algn="l">
                        <a:lnSpc>
                          <a:spcPct val="120000"/>
                        </a:lnSpc>
                        <a:spcBef>
                          <a:spcPts val="1000"/>
                        </a:spcBef>
                        <a:spcAft>
                          <a:spcPts val="0"/>
                        </a:spcAft>
                        <a:buFont typeface="Arial"/>
                        <a:buChar char="•"/>
                      </a:pPr>
                      <a:r>
                        <a:rPr lang="en-US" sz="1800" b="0" i="0" u="none" strike="noStrike" noProof="0">
                          <a:latin typeface="Calibri"/>
                        </a:rPr>
                        <a:t>Grooming</a:t>
                      </a:r>
                    </a:p>
                    <a:p>
                      <a:pPr marL="285750" marR="0" lvl="0" indent="-285750" algn="l">
                        <a:lnSpc>
                          <a:spcPct val="120000"/>
                        </a:lnSpc>
                        <a:spcBef>
                          <a:spcPts val="1000"/>
                        </a:spcBef>
                        <a:spcAft>
                          <a:spcPts val="0"/>
                        </a:spcAft>
                        <a:buFont typeface="Arial"/>
                        <a:buChar char="•"/>
                      </a:pPr>
                      <a:r>
                        <a:rPr lang="en-US" sz="1800" b="0" i="0" u="none" strike="noStrike" noProof="0">
                          <a:latin typeface="Calibri"/>
                        </a:rPr>
                        <a:t>Sexual Activity</a:t>
                      </a:r>
                      <a:endParaRPr lang="en-US"/>
                    </a:p>
                  </a:txBody>
                  <a:tcPr/>
                </a:tc>
                <a:tc>
                  <a:txBody>
                    <a:bodyPr/>
                    <a:lstStyle/>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Care of Others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Care of pets and animals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Child rearing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Driving and Community Mobility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Financial Management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Home Establishment and Management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Meal preparation and Cleanup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Religious and Spiritual Expression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Safety and emergency maintenance </a:t>
                      </a:r>
                    </a:p>
                    <a:p>
                      <a:pPr marL="285750" marR="0" lvl="0" indent="-285750" algn="l">
                        <a:lnSpc>
                          <a:spcPct val="100000"/>
                        </a:lnSpc>
                        <a:spcBef>
                          <a:spcPts val="1000"/>
                        </a:spcBef>
                        <a:spcAft>
                          <a:spcPts val="0"/>
                        </a:spcAft>
                        <a:buClr>
                          <a:srgbClr val="000000"/>
                        </a:buClr>
                        <a:buFont typeface="Arial,Sans-Serif"/>
                        <a:buChar char="•"/>
                      </a:pPr>
                      <a:r>
                        <a:rPr lang="en-US" sz="1800" b="0" i="0" u="none" strike="noStrike" noProof="0">
                          <a:latin typeface="Calibri"/>
                        </a:rPr>
                        <a:t>Shopping</a:t>
                      </a:r>
                      <a:endParaRPr lang="en-US"/>
                    </a:p>
                  </a:txBody>
                  <a:tcPr/>
                </a:tc>
                <a:tc>
                  <a:txBody>
                    <a:bodyPr/>
                    <a:lstStyle/>
                    <a:p>
                      <a:pPr marL="285750" marR="0" lvl="0" indent="-285750" algn="l">
                        <a:lnSpc>
                          <a:spcPct val="90000"/>
                        </a:lnSpc>
                        <a:spcBef>
                          <a:spcPts val="1000"/>
                        </a:spcBef>
                        <a:spcAft>
                          <a:spcPts val="0"/>
                        </a:spcAft>
                        <a:buFont typeface="Arial"/>
                        <a:buChar char="•"/>
                      </a:pPr>
                      <a:r>
                        <a:rPr lang="en-US" sz="1800" b="0" i="0" u="none" strike="noStrike" noProof="0">
                          <a:latin typeface="Calibri"/>
                        </a:rPr>
                        <a:t>Social and emotional health promotion/maintenance</a:t>
                      </a:r>
                    </a:p>
                    <a:p>
                      <a:pPr marL="285750" marR="0" lvl="0" indent="-285750" algn="l">
                        <a:lnSpc>
                          <a:spcPct val="90000"/>
                        </a:lnSpc>
                        <a:spcBef>
                          <a:spcPts val="1000"/>
                        </a:spcBef>
                        <a:spcAft>
                          <a:spcPts val="0"/>
                        </a:spcAft>
                        <a:buFont typeface="Arial"/>
                        <a:buChar char="•"/>
                      </a:pPr>
                      <a:r>
                        <a:rPr lang="en-US" sz="1800" b="0" i="0" u="none" strike="noStrike" noProof="0">
                          <a:latin typeface="Calibri"/>
                        </a:rPr>
                        <a:t>Symptom and condition management</a:t>
                      </a:r>
                    </a:p>
                    <a:p>
                      <a:pPr marL="285750" marR="0" lvl="0" indent="-285750" algn="l">
                        <a:lnSpc>
                          <a:spcPct val="90000"/>
                        </a:lnSpc>
                        <a:spcBef>
                          <a:spcPts val="1000"/>
                        </a:spcBef>
                        <a:spcAft>
                          <a:spcPts val="0"/>
                        </a:spcAft>
                        <a:buFont typeface="Arial"/>
                        <a:buChar char="•"/>
                      </a:pPr>
                      <a:r>
                        <a:rPr lang="en-US" sz="1800" b="0" i="0" u="none" strike="noStrike" noProof="0">
                          <a:latin typeface="Calibri"/>
                        </a:rPr>
                        <a:t>Communication with the health care system</a:t>
                      </a:r>
                    </a:p>
                    <a:p>
                      <a:pPr marL="285750" marR="0" lvl="0" indent="-285750" algn="l">
                        <a:lnSpc>
                          <a:spcPct val="90000"/>
                        </a:lnSpc>
                        <a:spcBef>
                          <a:spcPts val="1000"/>
                        </a:spcBef>
                        <a:spcAft>
                          <a:spcPts val="0"/>
                        </a:spcAft>
                        <a:buFont typeface="Arial"/>
                        <a:buChar char="•"/>
                      </a:pPr>
                      <a:r>
                        <a:rPr lang="en-US" sz="1800" b="0" i="0" u="none" strike="noStrike" noProof="0">
                          <a:latin typeface="Calibri"/>
                        </a:rPr>
                        <a:t>Medication management</a:t>
                      </a:r>
                    </a:p>
                    <a:p>
                      <a:pPr marL="285750" marR="0" lvl="0" indent="-285750" algn="l">
                        <a:lnSpc>
                          <a:spcPct val="90000"/>
                        </a:lnSpc>
                        <a:spcBef>
                          <a:spcPts val="1000"/>
                        </a:spcBef>
                        <a:spcAft>
                          <a:spcPts val="0"/>
                        </a:spcAft>
                        <a:buFont typeface="Arial"/>
                        <a:buChar char="•"/>
                      </a:pPr>
                      <a:r>
                        <a:rPr lang="en-US" sz="1800" b="0" i="0" u="none" strike="noStrike" noProof="0">
                          <a:latin typeface="Calibri"/>
                        </a:rPr>
                        <a:t>Physical activity</a:t>
                      </a:r>
                    </a:p>
                    <a:p>
                      <a:pPr marL="285750" marR="0" lvl="0" indent="-285750" algn="l">
                        <a:lnSpc>
                          <a:spcPct val="90000"/>
                        </a:lnSpc>
                        <a:spcBef>
                          <a:spcPts val="1000"/>
                        </a:spcBef>
                        <a:spcAft>
                          <a:spcPts val="0"/>
                        </a:spcAft>
                        <a:buFont typeface="Arial"/>
                        <a:buChar char="•"/>
                      </a:pPr>
                      <a:r>
                        <a:rPr lang="en-US" sz="1800" b="0" i="0" u="none" strike="noStrike" noProof="0">
                          <a:latin typeface="Calibri"/>
                        </a:rPr>
                        <a:t>Nutrition management</a:t>
                      </a:r>
                    </a:p>
                    <a:p>
                      <a:pPr marL="285750" marR="0" lvl="0" indent="-285750" algn="l">
                        <a:lnSpc>
                          <a:spcPct val="90000"/>
                        </a:lnSpc>
                        <a:spcBef>
                          <a:spcPts val="1000"/>
                        </a:spcBef>
                        <a:spcAft>
                          <a:spcPts val="0"/>
                        </a:spcAft>
                        <a:buFont typeface="Arial"/>
                        <a:buChar char="•"/>
                      </a:pPr>
                      <a:r>
                        <a:rPr lang="en-US" sz="1800" b="0" i="0" u="none" strike="noStrike" noProof="0">
                          <a:latin typeface="Calibri"/>
                        </a:rPr>
                        <a:t>Personal Care Device Management</a:t>
                      </a:r>
                      <a:endParaRPr lang="en-US"/>
                    </a:p>
                  </a:txBody>
                  <a:tcPr/>
                </a:tc>
                <a:extLst>
                  <a:ext uri="{0D108BD9-81ED-4DB2-BD59-A6C34878D82A}">
                    <a16:rowId xmlns:a16="http://schemas.microsoft.com/office/drawing/2014/main" val="2850313984"/>
                  </a:ext>
                </a:extLst>
              </a:tr>
            </a:tbl>
          </a:graphicData>
        </a:graphic>
      </p:graphicFrame>
      <p:sp>
        <p:nvSpPr>
          <p:cNvPr id="5" name="TextBox 4">
            <a:extLst>
              <a:ext uri="{FF2B5EF4-FFF2-40B4-BE49-F238E27FC236}">
                <a16:creationId xmlns:a16="http://schemas.microsoft.com/office/drawing/2014/main" id="{53F19827-4261-48A9-B3B1-3C30FB03F98D}"/>
              </a:ext>
            </a:extLst>
          </p:cNvPr>
          <p:cNvSpPr txBox="1"/>
          <p:nvPr/>
        </p:nvSpPr>
        <p:spPr>
          <a:xfrm>
            <a:off x="10044022" y="64353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(AOTA, 2020)</a:t>
            </a:r>
          </a:p>
        </p:txBody>
      </p:sp>
    </p:spTree>
    <p:extLst>
      <p:ext uri="{BB962C8B-B14F-4D97-AF65-F5344CB8AC3E}">
        <p14:creationId xmlns:p14="http://schemas.microsoft.com/office/powerpoint/2010/main" val="1493046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8BF1-7A35-4CAE-8CFF-F3A536C9FA5A}"/>
              </a:ext>
            </a:extLst>
          </p:cNvPr>
          <p:cNvSpPr>
            <a:spLocks noGrp="1"/>
          </p:cNvSpPr>
          <p:nvPr>
            <p:ph type="title"/>
          </p:nvPr>
        </p:nvSpPr>
        <p:spPr/>
        <p:txBody>
          <a:bodyPr/>
          <a:lstStyle/>
          <a:p>
            <a:r>
              <a:rPr lang="en-US">
                <a:cs typeface="Calibri Light"/>
              </a:rPr>
              <a:t>Resources (cont.)</a:t>
            </a:r>
            <a:endParaRPr lang="en-US"/>
          </a:p>
        </p:txBody>
      </p:sp>
      <p:sp>
        <p:nvSpPr>
          <p:cNvPr id="3" name="Content Placeholder 2">
            <a:extLst>
              <a:ext uri="{FF2B5EF4-FFF2-40B4-BE49-F238E27FC236}">
                <a16:creationId xmlns:a16="http://schemas.microsoft.com/office/drawing/2014/main" id="{56570175-AD2E-491F-8CF0-622F58F85C8E}"/>
              </a:ext>
            </a:extLst>
          </p:cNvPr>
          <p:cNvSpPr>
            <a:spLocks noGrp="1"/>
          </p:cNvSpPr>
          <p:nvPr>
            <p:ph idx="1"/>
          </p:nvPr>
        </p:nvSpPr>
        <p:spPr>
          <a:xfrm>
            <a:off x="677334" y="1456099"/>
            <a:ext cx="8596668" cy="4930319"/>
          </a:xfrm>
        </p:spPr>
        <p:txBody>
          <a:bodyPr vert="horz" lIns="91440" tIns="45720" rIns="91440" bIns="45720" rtlCol="0" anchor="t">
            <a:normAutofit fontScale="77500" lnSpcReduction="20000"/>
          </a:bodyPr>
          <a:lstStyle/>
          <a:p>
            <a:pPr marL="0" indent="0">
              <a:lnSpc>
                <a:spcPct val="120000"/>
              </a:lnSpc>
              <a:buNone/>
            </a:pPr>
            <a:r>
              <a:rPr lang="en-US" dirty="0">
                <a:latin typeface="Calibri"/>
                <a:cs typeface="Calibri"/>
              </a:rPr>
              <a:t>SNF, SAR, NH, ALF, and More Discharge Options: Interprofessional Education Series. (2020, June 10). Core IM Podcast. </a:t>
            </a:r>
            <a:r>
              <a:rPr lang="en-US" dirty="0">
                <a:latin typeface="Calibri"/>
                <a:cs typeface="Calibri"/>
                <a:hlinkClick r:id="rId2"/>
              </a:rPr>
              <a:t>https://www.coreimpodcast.com/2020/06/10/snf-sar-nh-alf-and-more-discharge-options-interprofessional-education-series/#:~:text=SAR%20%28subacute%20rehab%29%20and%20SNF%20%28skilled%20nursing%20facility%29</a:t>
            </a:r>
            <a:endParaRPr lang="en-US" dirty="0"/>
          </a:p>
          <a:p>
            <a:pPr marL="0" indent="0">
              <a:lnSpc>
                <a:spcPct val="120000"/>
              </a:lnSpc>
              <a:buNone/>
            </a:pPr>
            <a:r>
              <a:rPr lang="en-US" dirty="0">
                <a:solidFill>
                  <a:schemeClr val="tx1"/>
                </a:solidFill>
                <a:latin typeface="Calibri"/>
                <a:cs typeface="Calibri"/>
              </a:rPr>
              <a:t>Uniform Data System for Medical Rehabilitation (2012). </a:t>
            </a:r>
            <a:r>
              <a:rPr lang="en-US" i="1" dirty="0">
                <a:solidFill>
                  <a:schemeClr val="tx1"/>
                </a:solidFill>
                <a:latin typeface="Calibri"/>
                <a:cs typeface="Calibri"/>
              </a:rPr>
              <a:t>The FIM® Instrument: Its Background, Structure, and Usefulness</a:t>
            </a:r>
            <a:r>
              <a:rPr lang="en-US" dirty="0">
                <a:solidFill>
                  <a:schemeClr val="tx1"/>
                </a:solidFill>
                <a:latin typeface="Calibri"/>
                <a:cs typeface="Calibri"/>
              </a:rPr>
              <a:t>. Buffalo: UDSMR.</a:t>
            </a:r>
            <a:endParaRPr lang="en-US" dirty="0">
              <a:solidFill>
                <a:schemeClr val="tx1"/>
              </a:solidFill>
              <a:ea typeface="+mn-lt"/>
              <a:cs typeface="+mn-lt"/>
            </a:endParaRPr>
          </a:p>
          <a:p>
            <a:pPr marL="0" indent="0">
              <a:lnSpc>
                <a:spcPct val="120000"/>
              </a:lnSpc>
              <a:buNone/>
            </a:pPr>
            <a:r>
              <a:rPr lang="en-US" dirty="0">
                <a:latin typeface="Calibri"/>
                <a:cs typeface="Calibri"/>
              </a:rPr>
              <a:t>Williams. (2015, September 14). Figure 1. ICF model as applied to elderly and aging MWC users. ICF... ResearchGate; ResearchGate. </a:t>
            </a:r>
            <a:r>
              <a:rPr lang="en-US" dirty="0">
                <a:latin typeface="Calibri"/>
                <a:cs typeface="Calibri"/>
                <a:hlinkClick r:id="rId3"/>
              </a:rPr>
              <a:t>https://www.researchgate.net/figure/ICF-model-as-applied-to-elderly-and-aging-MWC-users-ICF-indicates-International-Classifi_fig1_271726655</a:t>
            </a:r>
            <a:endParaRPr lang="en-US" dirty="0">
              <a:ea typeface="+mn-lt"/>
              <a:cs typeface="+mn-lt"/>
            </a:endParaRPr>
          </a:p>
          <a:p>
            <a:pPr marL="0" indent="0">
              <a:lnSpc>
                <a:spcPct val="120000"/>
              </a:lnSpc>
              <a:buNone/>
            </a:pPr>
            <a:r>
              <a:rPr lang="en-US" dirty="0">
                <a:latin typeface="Calibri"/>
                <a:cs typeface="Calibri"/>
              </a:rPr>
              <a:t>World Health Organization. (2002). Towards a Common Language for Functioning, Disability and Health ICF Towards a Common Language for Functioning, Disability and Health: ICF The International Classification of Functioning, Disability and Health. </a:t>
            </a:r>
            <a:r>
              <a:rPr lang="en-US" dirty="0">
                <a:latin typeface="Calibri"/>
                <a:cs typeface="Calibri"/>
                <a:hlinkClick r:id="rId4"/>
              </a:rPr>
              <a:t>https://www.who.int/classifications/icf/icfbeginnersguide.pdf</a:t>
            </a:r>
          </a:p>
          <a:p>
            <a:pPr marL="0" indent="0">
              <a:lnSpc>
                <a:spcPct val="120000"/>
              </a:lnSpc>
              <a:buNone/>
            </a:pPr>
            <a:r>
              <a:rPr lang="en-US" sz="1800" dirty="0">
                <a:effectLst/>
                <a:latin typeface="Times New Roman" panose="02020603050405020304" pitchFamily="18" charset="0"/>
              </a:rPr>
              <a:t>World Health Organization. (2021, April 26). </a:t>
            </a:r>
            <a:r>
              <a:rPr lang="en-US" sz="1800" i="1" dirty="0">
                <a:effectLst/>
                <a:latin typeface="Times New Roman" panose="02020603050405020304" pitchFamily="18" charset="0"/>
              </a:rPr>
              <a:t>Falls</a:t>
            </a:r>
            <a:r>
              <a:rPr lang="en-US" sz="1800" dirty="0">
                <a:effectLst/>
                <a:latin typeface="Times New Roman" panose="02020603050405020304" pitchFamily="18" charset="0"/>
              </a:rPr>
              <a:t>. Who.int; World Health Organization: WHO. https://www.who.int/news-room/fact-sheets/detail/falls</a:t>
            </a:r>
            <a:endParaRPr lang="en-US" dirty="0">
              <a:latin typeface="Calibri"/>
              <a:cs typeface="Calibri"/>
              <a:hlinkClick r:id="rId4"/>
            </a:endParaRPr>
          </a:p>
          <a:p>
            <a:pPr>
              <a:buNone/>
            </a:pPr>
            <a:r>
              <a:rPr lang="en-US" dirty="0">
                <a:ea typeface="+mn-lt"/>
                <a:cs typeface="+mn-lt"/>
              </a:rPr>
              <a:t>Yardley, L., Beyer, N., Hauer, K., </a:t>
            </a:r>
            <a:r>
              <a:rPr lang="en-US" dirty="0" err="1">
                <a:ea typeface="+mn-lt"/>
                <a:cs typeface="+mn-lt"/>
              </a:rPr>
              <a:t>Kempen</a:t>
            </a:r>
            <a:r>
              <a:rPr lang="en-US" dirty="0">
                <a:ea typeface="+mn-lt"/>
                <a:cs typeface="+mn-lt"/>
              </a:rPr>
              <a:t>, G., Piot-Ziegler, C., &amp; Todd, C. (2005). Development and initial validation of the Falls Efficacy Scale-International (FES-I). </a:t>
            </a:r>
            <a:r>
              <a:rPr lang="en-US" i="1" dirty="0">
                <a:ea typeface="+mn-lt"/>
                <a:cs typeface="+mn-lt"/>
              </a:rPr>
              <a:t>Age and Ageing</a:t>
            </a:r>
            <a:r>
              <a:rPr lang="en-US" dirty="0">
                <a:ea typeface="+mn-lt"/>
                <a:cs typeface="+mn-lt"/>
              </a:rPr>
              <a:t>, </a:t>
            </a:r>
            <a:r>
              <a:rPr lang="en-US" i="1" dirty="0">
                <a:ea typeface="+mn-lt"/>
                <a:cs typeface="+mn-lt"/>
              </a:rPr>
              <a:t>34</a:t>
            </a:r>
            <a:r>
              <a:rPr lang="en-US" dirty="0">
                <a:ea typeface="+mn-lt"/>
                <a:cs typeface="+mn-lt"/>
              </a:rPr>
              <a:t>(6), 614–619. </a:t>
            </a:r>
            <a:r>
              <a:rPr lang="en-US" dirty="0">
                <a:ea typeface="+mn-lt"/>
                <a:cs typeface="+mn-lt"/>
                <a:hlinkClick r:id="rId5"/>
              </a:rPr>
              <a:t>https://doi.org/10.1093/ageing/afi196</a:t>
            </a:r>
            <a:endParaRPr lang="en-US" dirty="0"/>
          </a:p>
          <a:p>
            <a:pPr>
              <a:buNone/>
            </a:pPr>
            <a:r>
              <a:rPr lang="en-US" dirty="0">
                <a:ea typeface="+mn-lt"/>
                <a:cs typeface="+mn-lt"/>
              </a:rPr>
              <a:t>Young, W. R., &amp; Mark Williams, A. (2015). How fear of falling can increase fall-risk in older adults: Applying psychological theory to practical observations. </a:t>
            </a:r>
            <a:r>
              <a:rPr lang="en-US" i="1" dirty="0">
                <a:ea typeface="+mn-lt"/>
                <a:cs typeface="+mn-lt"/>
              </a:rPr>
              <a:t>Gait &amp; Posture</a:t>
            </a:r>
            <a:r>
              <a:rPr lang="en-US" dirty="0">
                <a:ea typeface="+mn-lt"/>
                <a:cs typeface="+mn-lt"/>
              </a:rPr>
              <a:t>, </a:t>
            </a:r>
            <a:r>
              <a:rPr lang="en-US" i="1" dirty="0">
                <a:ea typeface="+mn-lt"/>
                <a:cs typeface="+mn-lt"/>
              </a:rPr>
              <a:t>41</a:t>
            </a:r>
            <a:r>
              <a:rPr lang="en-US" dirty="0">
                <a:ea typeface="+mn-lt"/>
                <a:cs typeface="+mn-lt"/>
              </a:rPr>
              <a:t>(1), 7–12. </a:t>
            </a:r>
            <a:r>
              <a:rPr lang="en-US" dirty="0">
                <a:ea typeface="+mn-lt"/>
                <a:cs typeface="+mn-lt"/>
                <a:hlinkClick r:id="rId6"/>
              </a:rPr>
              <a:t>https://doi.org/10.1016/j.gaitpost.2014.09.006</a:t>
            </a:r>
            <a:endParaRPr lang="en-US" dirty="0"/>
          </a:p>
          <a:p>
            <a:pPr marL="0" indent="0">
              <a:lnSpc>
                <a:spcPct val="120000"/>
              </a:lnSpc>
              <a:buNone/>
            </a:pPr>
            <a:endParaRPr lang="en-US" dirty="0">
              <a:latin typeface="Calibri"/>
              <a:cs typeface="Calibri"/>
            </a:endParaRPr>
          </a:p>
        </p:txBody>
      </p:sp>
    </p:spTree>
    <p:extLst>
      <p:ext uri="{BB962C8B-B14F-4D97-AF65-F5344CB8AC3E}">
        <p14:creationId xmlns:p14="http://schemas.microsoft.com/office/powerpoint/2010/main" val="209610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FBFC-8BEC-417F-9D65-31B9C8EAC097}"/>
              </a:ext>
            </a:extLst>
          </p:cNvPr>
          <p:cNvSpPr>
            <a:spLocks noGrp="1"/>
          </p:cNvSpPr>
          <p:nvPr>
            <p:ph type="title"/>
          </p:nvPr>
        </p:nvSpPr>
        <p:spPr>
          <a:xfrm>
            <a:off x="364510" y="609600"/>
            <a:ext cx="9320908" cy="1320800"/>
          </a:xfrm>
        </p:spPr>
        <p:txBody>
          <a:bodyPr>
            <a:normAutofit/>
          </a:bodyPr>
          <a:lstStyle/>
          <a:p>
            <a:r>
              <a:rPr lang="en-US"/>
              <a:t>International Classification of Function (ICF) Model</a:t>
            </a:r>
          </a:p>
        </p:txBody>
      </p:sp>
      <p:pic>
        <p:nvPicPr>
          <p:cNvPr id="5" name="Content Placeholder 4">
            <a:extLst>
              <a:ext uri="{FF2B5EF4-FFF2-40B4-BE49-F238E27FC236}">
                <a16:creationId xmlns:a16="http://schemas.microsoft.com/office/drawing/2014/main" id="{0094379F-1527-4BA3-BE5F-F18D5F3278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6582" y="1378283"/>
            <a:ext cx="7017738" cy="5227129"/>
          </a:xfrm>
        </p:spPr>
      </p:pic>
      <p:sp>
        <p:nvSpPr>
          <p:cNvPr id="6" name="TextBox 5">
            <a:extLst>
              <a:ext uri="{FF2B5EF4-FFF2-40B4-BE49-F238E27FC236}">
                <a16:creationId xmlns:a16="http://schemas.microsoft.com/office/drawing/2014/main" id="{F0C82D6E-4E80-4A88-A63F-C3C5A4296DF9}"/>
              </a:ext>
            </a:extLst>
          </p:cNvPr>
          <p:cNvSpPr txBox="1"/>
          <p:nvPr/>
        </p:nvSpPr>
        <p:spPr>
          <a:xfrm>
            <a:off x="7774201" y="6487289"/>
            <a:ext cx="4848404" cy="369332"/>
          </a:xfrm>
          <a:prstGeom prst="rect">
            <a:avLst/>
          </a:prstGeom>
          <a:noFill/>
        </p:spPr>
        <p:txBody>
          <a:bodyPr wrap="square" lIns="91440" tIns="45720" rIns="91440" bIns="45720" rtlCol="0" anchor="t">
            <a:spAutoFit/>
          </a:bodyPr>
          <a:lstStyle/>
          <a:p>
            <a:r>
              <a:rPr lang="en-US"/>
              <a:t>(World Health Organization (WHO), 2002) </a:t>
            </a:r>
          </a:p>
        </p:txBody>
      </p:sp>
    </p:spTree>
    <p:extLst>
      <p:ext uri="{BB962C8B-B14F-4D97-AF65-F5344CB8AC3E}">
        <p14:creationId xmlns:p14="http://schemas.microsoft.com/office/powerpoint/2010/main" val="73211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F1A8-0B1F-4436-82F9-B3EBC83D0131}"/>
              </a:ext>
            </a:extLst>
          </p:cNvPr>
          <p:cNvSpPr>
            <a:spLocks noGrp="1"/>
          </p:cNvSpPr>
          <p:nvPr>
            <p:ph type="title"/>
          </p:nvPr>
        </p:nvSpPr>
        <p:spPr/>
        <p:txBody>
          <a:bodyPr/>
          <a:lstStyle/>
          <a:p>
            <a:r>
              <a:rPr lang="en-US"/>
              <a:t>What is Function?</a:t>
            </a:r>
          </a:p>
        </p:txBody>
      </p:sp>
      <p:sp>
        <p:nvSpPr>
          <p:cNvPr id="3" name="Content Placeholder 2">
            <a:extLst>
              <a:ext uri="{FF2B5EF4-FFF2-40B4-BE49-F238E27FC236}">
                <a16:creationId xmlns:a16="http://schemas.microsoft.com/office/drawing/2014/main" id="{2B0955E2-C214-498C-8BCB-E19A90B0E084}"/>
              </a:ext>
            </a:extLst>
          </p:cNvPr>
          <p:cNvSpPr>
            <a:spLocks noGrp="1"/>
          </p:cNvSpPr>
          <p:nvPr>
            <p:ph idx="1"/>
          </p:nvPr>
        </p:nvSpPr>
        <p:spPr>
          <a:xfrm>
            <a:off x="716280" y="1554481"/>
            <a:ext cx="10637520" cy="4312920"/>
          </a:xfrm>
        </p:spPr>
        <p:txBody>
          <a:bodyPr vert="horz" lIns="91440" tIns="45720" rIns="91440" bIns="45720" rtlCol="0" anchor="t">
            <a:normAutofit lnSpcReduction="10000"/>
          </a:bodyPr>
          <a:lstStyle/>
          <a:p>
            <a:r>
              <a:rPr lang="en-US" sz="2400" b="1"/>
              <a:t>Function </a:t>
            </a:r>
          </a:p>
          <a:p>
            <a:pPr lvl="1"/>
            <a:r>
              <a:rPr lang="en-US" sz="2400"/>
              <a:t>An umbrella term for body function, body structures, activities and participation. It denotes the positive or neutral aspects of the interaction between a person’s health condition(s) and that individual’s contextual factors (environmental and personal factors)</a:t>
            </a:r>
          </a:p>
          <a:p>
            <a:endParaRPr lang="en-US" sz="2400" b="1"/>
          </a:p>
          <a:p>
            <a:r>
              <a:rPr lang="en-US" sz="2400" b="1"/>
              <a:t>Disability </a:t>
            </a:r>
            <a:endParaRPr lang="en-US" sz="2400"/>
          </a:p>
          <a:p>
            <a:pPr lvl="1"/>
            <a:r>
              <a:rPr lang="en-US" sz="2400"/>
              <a:t>An umbrella term for impairments, activity limitations and participation restrictions. It denotes negative aspects of the interaction between a person’s health condition(s) and the individual’s contextual factors (environmental and personal factors)</a:t>
            </a:r>
          </a:p>
        </p:txBody>
      </p:sp>
      <p:sp>
        <p:nvSpPr>
          <p:cNvPr id="4" name="TextBox 3">
            <a:extLst>
              <a:ext uri="{FF2B5EF4-FFF2-40B4-BE49-F238E27FC236}">
                <a16:creationId xmlns:a16="http://schemas.microsoft.com/office/drawing/2014/main" id="{2425F07B-3D33-4B81-BBA6-78608C4336F5}"/>
              </a:ext>
            </a:extLst>
          </p:cNvPr>
          <p:cNvSpPr txBox="1"/>
          <p:nvPr/>
        </p:nvSpPr>
        <p:spPr>
          <a:xfrm>
            <a:off x="10736114" y="6398823"/>
            <a:ext cx="1908233" cy="369332"/>
          </a:xfrm>
          <a:prstGeom prst="rect">
            <a:avLst/>
          </a:prstGeom>
          <a:noFill/>
        </p:spPr>
        <p:txBody>
          <a:bodyPr wrap="square" lIns="91440" tIns="45720" rIns="91440" bIns="45720" rtlCol="0" anchor="t">
            <a:spAutoFit/>
          </a:bodyPr>
          <a:lstStyle/>
          <a:p>
            <a:r>
              <a:rPr lang="en-US"/>
              <a:t>(WHO, 2002)</a:t>
            </a:r>
          </a:p>
        </p:txBody>
      </p:sp>
      <p:sp>
        <p:nvSpPr>
          <p:cNvPr id="5" name="TextBox 4">
            <a:extLst>
              <a:ext uri="{FF2B5EF4-FFF2-40B4-BE49-F238E27FC236}">
                <a16:creationId xmlns:a16="http://schemas.microsoft.com/office/drawing/2014/main" id="{1E162FE1-0B7E-4303-B9A2-B9BCAC6305B9}"/>
              </a:ext>
            </a:extLst>
          </p:cNvPr>
          <p:cNvSpPr txBox="1"/>
          <p:nvPr/>
        </p:nvSpPr>
        <p:spPr>
          <a:xfrm>
            <a:off x="493160" y="6287784"/>
            <a:ext cx="1908233" cy="369332"/>
          </a:xfrm>
          <a:prstGeom prst="rect">
            <a:avLst/>
          </a:prstGeom>
          <a:noFill/>
        </p:spPr>
        <p:txBody>
          <a:bodyPr wrap="square" rtlCol="0">
            <a:spAutoFit/>
          </a:bodyPr>
          <a:lstStyle/>
          <a:p>
            <a:r>
              <a:rPr lang="en-US" dirty="0"/>
              <a:t>(Liu et al. 2019)</a:t>
            </a:r>
          </a:p>
        </p:txBody>
      </p:sp>
    </p:spTree>
    <p:extLst>
      <p:ext uri="{BB962C8B-B14F-4D97-AF65-F5344CB8AC3E}">
        <p14:creationId xmlns:p14="http://schemas.microsoft.com/office/powerpoint/2010/main" val="303877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422D4-A2C8-4651-A9EC-956C5180766C}"/>
              </a:ext>
            </a:extLst>
          </p:cNvPr>
          <p:cNvSpPr txBox="1"/>
          <p:nvPr/>
        </p:nvSpPr>
        <p:spPr>
          <a:xfrm>
            <a:off x="483079" y="1288211"/>
            <a:ext cx="9308193"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Mr. Jones is a 76-year-old black, male with history significant of chronic PTSD, diabetes, obesity, CHF, and depression. He recently sustained a fall and broke his R hip, requiring THA, which has shown signs of infection.</a:t>
            </a:r>
            <a:r>
              <a:rPr lang="en-US" sz="3200" dirty="0">
                <a:ea typeface="+mn-lt"/>
                <a:cs typeface="+mn-lt"/>
              </a:rPr>
              <a:t>  </a:t>
            </a:r>
          </a:p>
        </p:txBody>
      </p:sp>
      <p:sp>
        <p:nvSpPr>
          <p:cNvPr id="3" name="TextBox 2">
            <a:extLst>
              <a:ext uri="{FF2B5EF4-FFF2-40B4-BE49-F238E27FC236}">
                <a16:creationId xmlns:a16="http://schemas.microsoft.com/office/drawing/2014/main" id="{88670FD0-4A26-4E16-9FD7-9AB7F545CA0F}"/>
              </a:ext>
            </a:extLst>
          </p:cNvPr>
          <p:cNvSpPr txBox="1"/>
          <p:nvPr/>
        </p:nvSpPr>
        <p:spPr>
          <a:xfrm>
            <a:off x="482180" y="625954"/>
            <a:ext cx="45547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Calibri Light"/>
                <a:cs typeface="Calibri Light"/>
              </a:rPr>
              <a:t>Case Study</a:t>
            </a:r>
          </a:p>
        </p:txBody>
      </p:sp>
      <p:sp>
        <p:nvSpPr>
          <p:cNvPr id="4" name="TextBox 3">
            <a:extLst>
              <a:ext uri="{FF2B5EF4-FFF2-40B4-BE49-F238E27FC236}">
                <a16:creationId xmlns:a16="http://schemas.microsoft.com/office/drawing/2014/main" id="{48413354-AD4F-4115-BB40-11A0B67595C9}"/>
              </a:ext>
            </a:extLst>
          </p:cNvPr>
          <p:cNvSpPr txBox="1"/>
          <p:nvPr/>
        </p:nvSpPr>
        <p:spPr>
          <a:xfrm>
            <a:off x="625642" y="4439653"/>
            <a:ext cx="9308193" cy="830997"/>
          </a:xfrm>
          <a:prstGeom prst="rect">
            <a:avLst/>
          </a:prstGeom>
          <a:noFill/>
        </p:spPr>
        <p:txBody>
          <a:bodyPr wrap="square" rtlCol="0">
            <a:spAutoFit/>
          </a:bodyPr>
          <a:lstStyle/>
          <a:p>
            <a:r>
              <a:rPr lang="en-US" sz="2400">
                <a:effectLst/>
                <a:ea typeface="Calibri" panose="020F0502020204030204" pitchFamily="34" charset="0"/>
                <a:cs typeface="Times New Roman" panose="02020603050405020304" pitchFamily="18" charset="0"/>
              </a:rPr>
              <a:t>What are some factors about Mr. Jones we could consider through </a:t>
            </a:r>
            <a:br>
              <a:rPr lang="en-US" sz="2400">
                <a:effectLst/>
                <a:ea typeface="Calibri" panose="020F0502020204030204" pitchFamily="34" charset="0"/>
                <a:cs typeface="Times New Roman" panose="02020603050405020304" pitchFamily="18" charset="0"/>
              </a:rPr>
            </a:br>
            <a:r>
              <a:rPr lang="en-US" sz="2400">
                <a:effectLst/>
                <a:ea typeface="Calibri" panose="020F0502020204030204" pitchFamily="34" charset="0"/>
                <a:cs typeface="Times New Roman" panose="02020603050405020304" pitchFamily="18" charset="0"/>
              </a:rPr>
              <a:t>the ICF Framework?</a:t>
            </a:r>
            <a:endParaRPr lang="en-US" sz="2400"/>
          </a:p>
        </p:txBody>
      </p:sp>
    </p:spTree>
    <p:extLst>
      <p:ext uri="{BB962C8B-B14F-4D97-AF65-F5344CB8AC3E}">
        <p14:creationId xmlns:p14="http://schemas.microsoft.com/office/powerpoint/2010/main" val="87927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4280D-7F4D-429F-81B5-5245BAD4F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478" y="570288"/>
            <a:ext cx="8825163" cy="5717423"/>
          </a:xfrm>
          <a:prstGeom prst="rect">
            <a:avLst/>
          </a:prstGeom>
        </p:spPr>
      </p:pic>
      <p:sp>
        <p:nvSpPr>
          <p:cNvPr id="3" name="Title 2">
            <a:extLst>
              <a:ext uri="{FF2B5EF4-FFF2-40B4-BE49-F238E27FC236}">
                <a16:creationId xmlns:a16="http://schemas.microsoft.com/office/drawing/2014/main" id="{DD555E78-7DC4-43B9-BA4A-70721296A83D}"/>
              </a:ext>
            </a:extLst>
          </p:cNvPr>
          <p:cNvSpPr>
            <a:spLocks noGrp="1"/>
          </p:cNvSpPr>
          <p:nvPr>
            <p:ph type="title"/>
          </p:nvPr>
        </p:nvSpPr>
        <p:spPr>
          <a:xfrm>
            <a:off x="0" y="0"/>
            <a:ext cx="12236120" cy="4692317"/>
          </a:xfrm>
        </p:spPr>
        <p:txBody>
          <a:bodyPr>
            <a:normAutofit/>
          </a:bodyPr>
          <a:lstStyle/>
          <a:p>
            <a:br>
              <a:rPr lang="en-US" sz="4000">
                <a:effectLst/>
                <a:latin typeface="Calibri" panose="020F0502020204030204" pitchFamily="34" charset="0"/>
                <a:ea typeface="Calibri" panose="020F0502020204030204" pitchFamily="34" charset="0"/>
                <a:cs typeface="Times New Roman" panose="02020603050405020304" pitchFamily="18" charset="0"/>
              </a:rPr>
            </a:br>
            <a:endParaRPr lang="en-US" sz="4000"/>
          </a:p>
        </p:txBody>
      </p:sp>
      <p:sp>
        <p:nvSpPr>
          <p:cNvPr id="4" name="TextBox 3">
            <a:extLst>
              <a:ext uri="{FF2B5EF4-FFF2-40B4-BE49-F238E27FC236}">
                <a16:creationId xmlns:a16="http://schemas.microsoft.com/office/drawing/2014/main" id="{25F79C0C-0600-4863-9897-4765814232D9}"/>
              </a:ext>
            </a:extLst>
          </p:cNvPr>
          <p:cNvSpPr txBox="1"/>
          <p:nvPr/>
        </p:nvSpPr>
        <p:spPr>
          <a:xfrm>
            <a:off x="10319529" y="6483471"/>
            <a:ext cx="1866900" cy="369332"/>
          </a:xfrm>
          <a:prstGeom prst="rect">
            <a:avLst/>
          </a:prstGeom>
          <a:noFill/>
        </p:spPr>
        <p:txBody>
          <a:bodyPr wrap="square" lIns="91440" tIns="45720" rIns="91440" bIns="45720" rtlCol="0" anchor="t">
            <a:spAutoFit/>
          </a:bodyPr>
          <a:lstStyle/>
          <a:p>
            <a:r>
              <a:rPr lang="en-US"/>
              <a:t>(Williams, 2015)</a:t>
            </a:r>
          </a:p>
        </p:txBody>
      </p:sp>
    </p:spTree>
    <p:extLst>
      <p:ext uri="{BB962C8B-B14F-4D97-AF65-F5344CB8AC3E}">
        <p14:creationId xmlns:p14="http://schemas.microsoft.com/office/powerpoint/2010/main" val="4204497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E7EE4D8DDCB8408369F4A1D78A463E" ma:contentTypeVersion="2" ma:contentTypeDescription="Create a new document." ma:contentTypeScope="" ma:versionID="af87ae3160c4e905aef40f5b6e8f2b5e">
  <xsd:schema xmlns:xsd="http://www.w3.org/2001/XMLSchema" xmlns:xs="http://www.w3.org/2001/XMLSchema" xmlns:p="http://schemas.microsoft.com/office/2006/metadata/properties" xmlns:ns2="1b740a5a-8a15-45a3-acc2-221341076116" targetNamespace="http://schemas.microsoft.com/office/2006/metadata/properties" ma:root="true" ma:fieldsID="c4e203c4e29af140162b65ef53c55975" ns2:_="">
    <xsd:import namespace="1b740a5a-8a15-45a3-acc2-2213410761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0a5a-8a15-45a3-acc2-221341076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ED2082-9AA0-4BEE-B74B-A90BB2AA2D0A}">
  <ds:schemaRefs>
    <ds:schemaRef ds:uri="1b740a5a-8a15-45a3-acc2-2213410761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F3BD66-5B56-4B91-8E96-4A3F6EF30325}">
  <ds:schemaRefs>
    <ds:schemaRef ds:uri="http://schemas.microsoft.com/sharepoint/v3/contenttype/forms"/>
  </ds:schemaRefs>
</ds:datastoreItem>
</file>

<file path=customXml/itemProps3.xml><?xml version="1.0" encoding="utf-8"?>
<ds:datastoreItem xmlns:ds="http://schemas.openxmlformats.org/officeDocument/2006/customXml" ds:itemID="{8EA64162-5EAA-4495-B19A-717CD98469A4}">
  <ds:schemaRefs>
    <ds:schemaRef ds:uri="1b740a5a-8a15-45a3-acc2-2213410761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1124</TotalTime>
  <Words>7911</Words>
  <Application>Microsoft Office PowerPoint</Application>
  <PresentationFormat>Widescreen</PresentationFormat>
  <Paragraphs>638</Paragraphs>
  <Slides>50</Slides>
  <Notes>45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Arial</vt:lpstr>
      <vt:lpstr>Arial,Sans-Serif</vt:lpstr>
      <vt:lpstr>Calibri</vt:lpstr>
      <vt:lpstr>Calibri Light</vt:lpstr>
      <vt:lpstr>Segoe UI</vt:lpstr>
      <vt:lpstr>Times New Roman</vt:lpstr>
      <vt:lpstr>Trebuchet MS</vt:lpstr>
      <vt:lpstr>Wingdings 3</vt:lpstr>
      <vt:lpstr>Facet</vt:lpstr>
      <vt:lpstr>Presentation</vt:lpstr>
      <vt:lpstr>PowerPoint Presentation</vt:lpstr>
      <vt:lpstr>Objectives </vt:lpstr>
      <vt:lpstr>Pre-Test Questions </vt:lpstr>
      <vt:lpstr>Roles in Acute Care Setting </vt:lpstr>
      <vt:lpstr>Areas Addressed by OT</vt:lpstr>
      <vt:lpstr>International Classification of Function (ICF) Model</vt:lpstr>
      <vt:lpstr>What is Function?</vt:lpstr>
      <vt:lpstr>PowerPoint Presentation</vt:lpstr>
      <vt:lpstr> </vt:lpstr>
      <vt:lpstr>Why Function Matters in the Hospital</vt:lpstr>
      <vt:lpstr>Why Function Matters in the Hospital?</vt:lpstr>
      <vt:lpstr>Framing the Problem for Functional Decline </vt:lpstr>
      <vt:lpstr>PowerPoint Presentation</vt:lpstr>
      <vt:lpstr>Delirium</vt:lpstr>
      <vt:lpstr>Deconditioning in the Hospitalized Elderly </vt:lpstr>
      <vt:lpstr>Process Framework</vt:lpstr>
      <vt:lpstr>PowerPoint Presentation</vt:lpstr>
      <vt:lpstr>Mobility: Bedside Mobility Assessment Tool (BMAT)</vt:lpstr>
      <vt:lpstr>Evaluation: Patient History </vt:lpstr>
      <vt:lpstr>Case Study: Mr. Jones</vt:lpstr>
      <vt:lpstr>Evaluation: Assessment</vt:lpstr>
      <vt:lpstr>OT Assessments </vt:lpstr>
      <vt:lpstr>PT Geriatric Outcome Measures </vt:lpstr>
      <vt:lpstr>ADL Assessment (FIM Scoring)</vt:lpstr>
      <vt:lpstr>Falls Efficacy Scale – International (FES-I)</vt:lpstr>
      <vt:lpstr>5 x Sit to Stand  </vt:lpstr>
      <vt:lpstr>10 Meter Walk Test</vt:lpstr>
      <vt:lpstr>Case Study: Mr. Jones (FIM Scores)</vt:lpstr>
      <vt:lpstr>Assessing Delirium</vt:lpstr>
      <vt:lpstr>Discharge Recommendations </vt:lpstr>
      <vt:lpstr>Goal Setting &amp; Action Planning </vt:lpstr>
      <vt:lpstr>OT/PT Interventions</vt:lpstr>
      <vt:lpstr>Preventing Delirium</vt:lpstr>
      <vt:lpstr>Fall Prevention in Hospital </vt:lpstr>
      <vt:lpstr>Fall Prevention </vt:lpstr>
      <vt:lpstr>Case Study: Intervention</vt:lpstr>
      <vt:lpstr>Interdisciplinary Strategies</vt:lpstr>
      <vt:lpstr>Everyday Prevention of Hospital-borne Disability</vt:lpstr>
      <vt:lpstr>Interdisciplinary Approach: PADIS</vt:lpstr>
      <vt:lpstr>Interdisciplinary Approach: Promoting Health/ Cognition </vt:lpstr>
      <vt:lpstr>Interdisciplinary Approach: Communication Methods</vt:lpstr>
      <vt:lpstr>Interdisciplinary Approach: ACE Unit </vt:lpstr>
      <vt:lpstr>Case Study Questions</vt:lpstr>
      <vt:lpstr>Case Study: Wrap Up</vt:lpstr>
      <vt:lpstr>Post Test Questions </vt:lpstr>
      <vt:lpstr>QUESTIONS?</vt:lpstr>
      <vt:lpstr>Resources </vt:lpstr>
      <vt:lpstr>Resources </vt:lpstr>
      <vt:lpstr>Resources </vt:lpstr>
      <vt:lpstr>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Function in Acute Care Setting</dc:title>
  <dc:creator>Fleming, Daniel J., DVAHCS</dc:creator>
  <cp:lastModifiedBy>Fleming, Daniel J., DVAHCS</cp:lastModifiedBy>
  <cp:revision>21</cp:revision>
  <dcterms:created xsi:type="dcterms:W3CDTF">2021-10-24T15:10:52Z</dcterms:created>
  <dcterms:modified xsi:type="dcterms:W3CDTF">2021-12-01T21:09:31Z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0x0101008FE7EE4D8DDCB8408369F4A1D78A463E</vt:lpwstr>
  </property>
</Properties>
</file>