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8" r:id="rId4"/>
    <p:sldMasterId id="2147484501" r:id="rId5"/>
  </p:sldMasterIdLst>
  <p:notesMasterIdLst>
    <p:notesMasterId r:id="rId41"/>
  </p:notesMasterIdLst>
  <p:handoutMasterIdLst>
    <p:handoutMasterId r:id="rId42"/>
  </p:handoutMasterIdLst>
  <p:sldIdLst>
    <p:sldId id="347" r:id="rId6"/>
    <p:sldId id="277" r:id="rId7"/>
    <p:sldId id="278" r:id="rId8"/>
    <p:sldId id="332" r:id="rId9"/>
    <p:sldId id="338" r:id="rId10"/>
    <p:sldId id="297" r:id="rId11"/>
    <p:sldId id="331" r:id="rId12"/>
    <p:sldId id="309" r:id="rId13"/>
    <p:sldId id="281" r:id="rId14"/>
    <p:sldId id="333" r:id="rId15"/>
    <p:sldId id="335" r:id="rId16"/>
    <p:sldId id="336" r:id="rId17"/>
    <p:sldId id="321" r:id="rId18"/>
    <p:sldId id="306" r:id="rId19"/>
    <p:sldId id="337" r:id="rId20"/>
    <p:sldId id="343" r:id="rId21"/>
    <p:sldId id="315" r:id="rId22"/>
    <p:sldId id="340" r:id="rId23"/>
    <p:sldId id="289" r:id="rId24"/>
    <p:sldId id="290" r:id="rId25"/>
    <p:sldId id="325" r:id="rId26"/>
    <p:sldId id="344" r:id="rId27"/>
    <p:sldId id="339" r:id="rId28"/>
    <p:sldId id="341" r:id="rId29"/>
    <p:sldId id="342" r:id="rId30"/>
    <p:sldId id="345" r:id="rId31"/>
    <p:sldId id="294" r:id="rId32"/>
    <p:sldId id="327" r:id="rId33"/>
    <p:sldId id="292" r:id="rId34"/>
    <p:sldId id="326" r:id="rId35"/>
    <p:sldId id="287" r:id="rId36"/>
    <p:sldId id="291" r:id="rId37"/>
    <p:sldId id="298" r:id="rId38"/>
    <p:sldId id="328" r:id="rId39"/>
    <p:sldId id="299" r:id="rId4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84906" autoAdjust="0"/>
  </p:normalViewPr>
  <p:slideViewPr>
    <p:cSldViewPr>
      <p:cViewPr varScale="1">
        <p:scale>
          <a:sx n="56" d="100"/>
          <a:sy n="56" d="100"/>
        </p:scale>
        <p:origin x="159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EF9CA-A915-43B1-ADE9-62743664EA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D3FAA01-D587-4C1A-A6C1-001BC2AB5A8F}">
      <dgm:prSet phldrT="[Text]"/>
      <dgm:spPr/>
      <dgm:t>
        <a:bodyPr/>
        <a:lstStyle/>
        <a:p>
          <a:r>
            <a:rPr lang="en-US" dirty="0"/>
            <a:t>Pain Modulation and Perceptual system </a:t>
          </a:r>
        </a:p>
      </dgm:t>
    </dgm:pt>
    <dgm:pt modelId="{6C3B3DDD-AC2C-4846-A308-A5905A858826}" type="parTrans" cxnId="{26D5DD64-4AF9-409D-90FC-322554CF5992}">
      <dgm:prSet/>
      <dgm:spPr/>
      <dgm:t>
        <a:bodyPr/>
        <a:lstStyle/>
        <a:p>
          <a:endParaRPr lang="en-US"/>
        </a:p>
      </dgm:t>
    </dgm:pt>
    <dgm:pt modelId="{389C4543-3DFF-4A23-82FE-F9B104C70D94}" type="sibTrans" cxnId="{26D5DD64-4AF9-409D-90FC-322554CF5992}">
      <dgm:prSet/>
      <dgm:spPr/>
      <dgm:t>
        <a:bodyPr/>
        <a:lstStyle/>
        <a:p>
          <a:endParaRPr lang="en-US"/>
        </a:p>
      </dgm:t>
    </dgm:pt>
    <dgm:pt modelId="{DEAE414F-FC6E-459B-BF44-1053F8E39256}">
      <dgm:prSet phldrT="[Text]"/>
      <dgm:spPr/>
      <dgm:t>
        <a:bodyPr/>
        <a:lstStyle/>
        <a:p>
          <a:r>
            <a:rPr lang="en-US" dirty="0"/>
            <a:t>Structural, functional, and biochemical changes may raise pain threshold</a:t>
          </a:r>
        </a:p>
      </dgm:t>
    </dgm:pt>
    <dgm:pt modelId="{09D4E9CB-24FE-4CD0-97DC-55D3F6633677}" type="parTrans" cxnId="{51275395-36CC-42E6-89C7-CC0FF8EB0B4E}">
      <dgm:prSet/>
      <dgm:spPr/>
      <dgm:t>
        <a:bodyPr/>
        <a:lstStyle/>
        <a:p>
          <a:endParaRPr lang="en-US"/>
        </a:p>
      </dgm:t>
    </dgm:pt>
    <dgm:pt modelId="{57FBE609-220C-4096-B37C-B1F821095EB0}" type="sibTrans" cxnId="{51275395-36CC-42E6-89C7-CC0FF8EB0B4E}">
      <dgm:prSet/>
      <dgm:spPr/>
      <dgm:t>
        <a:bodyPr/>
        <a:lstStyle/>
        <a:p>
          <a:endParaRPr lang="en-US"/>
        </a:p>
      </dgm:t>
    </dgm:pt>
    <dgm:pt modelId="{229B04AC-62F2-4C20-9AA6-AD4914D551DB}">
      <dgm:prSet phldrT="[Text]"/>
      <dgm:spPr/>
      <dgm:t>
        <a:bodyPr/>
        <a:lstStyle/>
        <a:p>
          <a:r>
            <a:rPr lang="en-US" dirty="0"/>
            <a:t>GI and immune function</a:t>
          </a:r>
        </a:p>
      </dgm:t>
    </dgm:pt>
    <dgm:pt modelId="{1598A93C-3530-4E9C-B1D5-BB963D053FCE}" type="parTrans" cxnId="{32756996-6C8A-47A1-9031-5F1DD145FCAB}">
      <dgm:prSet/>
      <dgm:spPr/>
      <dgm:t>
        <a:bodyPr/>
        <a:lstStyle/>
        <a:p>
          <a:endParaRPr lang="en-US"/>
        </a:p>
      </dgm:t>
    </dgm:pt>
    <dgm:pt modelId="{8FF2F745-68F5-478B-8187-A49F90CC5139}" type="sibTrans" cxnId="{32756996-6C8A-47A1-9031-5F1DD145FCAB}">
      <dgm:prSet/>
      <dgm:spPr/>
      <dgm:t>
        <a:bodyPr/>
        <a:lstStyle/>
        <a:p>
          <a:endParaRPr lang="en-US"/>
        </a:p>
      </dgm:t>
    </dgm:pt>
    <dgm:pt modelId="{E7A367B0-1034-4D87-A32E-0CB78112FBEA}">
      <dgm:prSet phldrT="[Text]"/>
      <dgm:spPr/>
      <dgm:t>
        <a:bodyPr/>
        <a:lstStyle/>
        <a:p>
          <a:r>
            <a:rPr lang="en-US" dirty="0"/>
            <a:t>Alterations contribute to neuroinflammation</a:t>
          </a:r>
        </a:p>
      </dgm:t>
    </dgm:pt>
    <dgm:pt modelId="{B5299394-6D45-4BBA-8E6A-93C3A9673297}" type="parTrans" cxnId="{8E40E4D5-FC6C-402A-B7F6-4978ACFEE9C7}">
      <dgm:prSet/>
      <dgm:spPr/>
      <dgm:t>
        <a:bodyPr/>
        <a:lstStyle/>
        <a:p>
          <a:endParaRPr lang="en-US"/>
        </a:p>
      </dgm:t>
    </dgm:pt>
    <dgm:pt modelId="{ED88DF10-166E-46EC-A1A9-B679DA2FCA1B}" type="sibTrans" cxnId="{8E40E4D5-FC6C-402A-B7F6-4978ACFEE9C7}">
      <dgm:prSet/>
      <dgm:spPr/>
      <dgm:t>
        <a:bodyPr/>
        <a:lstStyle/>
        <a:p>
          <a:endParaRPr lang="en-US"/>
        </a:p>
      </dgm:t>
    </dgm:pt>
    <dgm:pt modelId="{C22D61F6-BCFE-43C2-BE02-089772172867}">
      <dgm:prSet phldrT="[Text]"/>
      <dgm:spPr/>
      <dgm:t>
        <a:bodyPr/>
        <a:lstStyle/>
        <a:p>
          <a:r>
            <a:rPr lang="en-US" dirty="0"/>
            <a:t>Drug distribution and metabolism</a:t>
          </a:r>
        </a:p>
      </dgm:t>
    </dgm:pt>
    <dgm:pt modelId="{45F9523B-5076-499E-B47F-DF132E9E2D53}" type="parTrans" cxnId="{C2D4D632-9ED8-49DD-972E-43BB81AF302A}">
      <dgm:prSet/>
      <dgm:spPr/>
      <dgm:t>
        <a:bodyPr/>
        <a:lstStyle/>
        <a:p>
          <a:endParaRPr lang="en-US"/>
        </a:p>
      </dgm:t>
    </dgm:pt>
    <dgm:pt modelId="{A43BCAD3-D617-40E8-A90F-BDBCC2FE1535}" type="sibTrans" cxnId="{C2D4D632-9ED8-49DD-972E-43BB81AF302A}">
      <dgm:prSet/>
      <dgm:spPr/>
      <dgm:t>
        <a:bodyPr/>
        <a:lstStyle/>
        <a:p>
          <a:endParaRPr lang="en-US"/>
        </a:p>
      </dgm:t>
    </dgm:pt>
    <dgm:pt modelId="{99E9D6CB-C3D3-44B6-97DA-9137D0C41100}">
      <dgm:prSet phldrT="[Text]"/>
      <dgm:spPr/>
      <dgm:t>
        <a:bodyPr/>
        <a:lstStyle/>
        <a:p>
          <a:r>
            <a:rPr lang="en-US" dirty="0"/>
            <a:t>Decreased body water reduces distribution of water soluble drugs</a:t>
          </a:r>
        </a:p>
      </dgm:t>
    </dgm:pt>
    <dgm:pt modelId="{21A9E2E8-1701-4915-AF26-6B41F32ABBCF}" type="parTrans" cxnId="{81D94C12-F5E9-40FC-A2F6-921FA2C42C14}">
      <dgm:prSet/>
      <dgm:spPr/>
      <dgm:t>
        <a:bodyPr/>
        <a:lstStyle/>
        <a:p>
          <a:endParaRPr lang="en-US"/>
        </a:p>
      </dgm:t>
    </dgm:pt>
    <dgm:pt modelId="{D7A05D7A-04EC-4FFC-BE71-ABF23756710E}" type="sibTrans" cxnId="{81D94C12-F5E9-40FC-A2F6-921FA2C42C14}">
      <dgm:prSet/>
      <dgm:spPr/>
      <dgm:t>
        <a:bodyPr/>
        <a:lstStyle/>
        <a:p>
          <a:endParaRPr lang="en-US"/>
        </a:p>
      </dgm:t>
    </dgm:pt>
    <dgm:pt modelId="{48A56942-F3A8-4256-86E8-F2D52BED1130}">
      <dgm:prSet phldrT="[Text]"/>
      <dgm:spPr/>
      <dgm:t>
        <a:bodyPr/>
        <a:lstStyle/>
        <a:p>
          <a:r>
            <a:rPr lang="en-US" dirty="0"/>
            <a:t>Increased body fat causes accumulation of and longer half-life of drugs</a:t>
          </a:r>
        </a:p>
      </dgm:t>
    </dgm:pt>
    <dgm:pt modelId="{C37AA2F6-E34E-46E4-8CBE-ABF359B51FCB}" type="parTrans" cxnId="{C00A60D8-6641-489F-8836-1693FA604133}">
      <dgm:prSet/>
      <dgm:spPr/>
      <dgm:t>
        <a:bodyPr/>
        <a:lstStyle/>
        <a:p>
          <a:endParaRPr lang="en-US"/>
        </a:p>
      </dgm:t>
    </dgm:pt>
    <dgm:pt modelId="{7C679A9C-B2A5-4E14-AB10-B266849C7434}" type="sibTrans" cxnId="{C00A60D8-6641-489F-8836-1693FA604133}">
      <dgm:prSet/>
      <dgm:spPr/>
      <dgm:t>
        <a:bodyPr/>
        <a:lstStyle/>
        <a:p>
          <a:endParaRPr lang="en-US"/>
        </a:p>
      </dgm:t>
    </dgm:pt>
    <dgm:pt modelId="{5247CB53-063F-40CE-B965-330C1AEF2A86}">
      <dgm:prSet/>
      <dgm:spPr/>
      <dgm:t>
        <a:bodyPr/>
        <a:lstStyle/>
        <a:p>
          <a:r>
            <a:rPr lang="en-US"/>
            <a:t>Favors sensitization of pain with diminished pain inhibition</a:t>
          </a:r>
          <a:endParaRPr lang="en-US" dirty="0"/>
        </a:p>
      </dgm:t>
    </dgm:pt>
    <dgm:pt modelId="{AE08BD58-6F5E-4AB9-90A3-179579FE4EC4}" type="parTrans" cxnId="{CADDF43D-A71F-4F1C-9A77-526E641F2EA2}">
      <dgm:prSet/>
      <dgm:spPr/>
      <dgm:t>
        <a:bodyPr/>
        <a:lstStyle/>
        <a:p>
          <a:endParaRPr lang="en-US"/>
        </a:p>
      </dgm:t>
    </dgm:pt>
    <dgm:pt modelId="{403D31E2-9AAE-47F5-86EE-78ADF6394530}" type="sibTrans" cxnId="{CADDF43D-A71F-4F1C-9A77-526E641F2EA2}">
      <dgm:prSet/>
      <dgm:spPr/>
      <dgm:t>
        <a:bodyPr/>
        <a:lstStyle/>
        <a:p>
          <a:endParaRPr lang="en-US"/>
        </a:p>
      </dgm:t>
    </dgm:pt>
    <dgm:pt modelId="{9610B044-6C3A-4F0F-ADF6-57710EB821D7}">
      <dgm:prSet/>
      <dgm:spPr/>
      <dgm:t>
        <a:bodyPr/>
        <a:lstStyle/>
        <a:p>
          <a:r>
            <a:rPr lang="en-US" dirty="0"/>
            <a:t>Altered functioning of key pain processing centers of brain</a:t>
          </a:r>
        </a:p>
      </dgm:t>
    </dgm:pt>
    <dgm:pt modelId="{93030CAC-3BDB-493D-AFD3-30860BAE4F3A}" type="parTrans" cxnId="{5193F5FD-847A-46CF-9D3E-E7C0B16BDF13}">
      <dgm:prSet/>
      <dgm:spPr/>
      <dgm:t>
        <a:bodyPr/>
        <a:lstStyle/>
        <a:p>
          <a:endParaRPr lang="en-US"/>
        </a:p>
      </dgm:t>
    </dgm:pt>
    <dgm:pt modelId="{D716CAE5-8310-4A7A-B321-F47F93A1568C}" type="sibTrans" cxnId="{5193F5FD-847A-46CF-9D3E-E7C0B16BDF13}">
      <dgm:prSet/>
      <dgm:spPr/>
      <dgm:t>
        <a:bodyPr/>
        <a:lstStyle/>
        <a:p>
          <a:endParaRPr lang="en-US"/>
        </a:p>
      </dgm:t>
    </dgm:pt>
    <dgm:pt modelId="{9A875F56-C2D6-4E7E-ABA3-ABB72352E9EB}">
      <dgm:prSet phldrT="[Text]"/>
      <dgm:spPr/>
      <dgm:t>
        <a:bodyPr/>
        <a:lstStyle/>
        <a:p>
          <a:r>
            <a:rPr lang="en-US" dirty="0"/>
            <a:t>Increased risk of ADR</a:t>
          </a:r>
        </a:p>
      </dgm:t>
    </dgm:pt>
    <dgm:pt modelId="{04313FB4-B443-4D16-B351-58E5B4502030}" type="parTrans" cxnId="{3549BA6D-7C4D-4CF8-B266-621492200BCA}">
      <dgm:prSet/>
      <dgm:spPr/>
      <dgm:t>
        <a:bodyPr/>
        <a:lstStyle/>
        <a:p>
          <a:endParaRPr lang="en-US"/>
        </a:p>
      </dgm:t>
    </dgm:pt>
    <dgm:pt modelId="{EA0BD220-AE47-4A80-A0D4-E50DF3098074}" type="sibTrans" cxnId="{3549BA6D-7C4D-4CF8-B266-621492200BCA}">
      <dgm:prSet/>
      <dgm:spPr/>
      <dgm:t>
        <a:bodyPr/>
        <a:lstStyle/>
        <a:p>
          <a:endParaRPr lang="en-US"/>
        </a:p>
      </dgm:t>
    </dgm:pt>
    <dgm:pt modelId="{21430F09-17AC-4C4A-8031-4E48D7ED4765}">
      <dgm:prSet phldrT="[Text]"/>
      <dgm:spPr/>
      <dgm:t>
        <a:bodyPr/>
        <a:lstStyle/>
        <a:p>
          <a:r>
            <a:rPr lang="en-US" dirty="0"/>
            <a:t>Reduced liver and renal function  reduces metabolism or excretion</a:t>
          </a:r>
        </a:p>
      </dgm:t>
    </dgm:pt>
    <dgm:pt modelId="{2DB00599-94A8-49B7-8045-C8617BABFE45}" type="parTrans" cxnId="{EC93E61F-3971-4A8E-9C75-FCB6EFB5C6D2}">
      <dgm:prSet/>
      <dgm:spPr/>
      <dgm:t>
        <a:bodyPr/>
        <a:lstStyle/>
        <a:p>
          <a:endParaRPr lang="en-US"/>
        </a:p>
      </dgm:t>
    </dgm:pt>
    <dgm:pt modelId="{09A7EEF6-1D5A-4A1D-8204-16392F78561E}" type="sibTrans" cxnId="{EC93E61F-3971-4A8E-9C75-FCB6EFB5C6D2}">
      <dgm:prSet/>
      <dgm:spPr/>
      <dgm:t>
        <a:bodyPr/>
        <a:lstStyle/>
        <a:p>
          <a:endParaRPr lang="en-US"/>
        </a:p>
      </dgm:t>
    </dgm:pt>
    <dgm:pt modelId="{AEB92353-B6C1-4F8E-879F-45D193DE54CC}">
      <dgm:prSet phldrT="[Text]"/>
      <dgm:spPr/>
      <dgm:t>
        <a:bodyPr/>
        <a:lstStyle/>
        <a:p>
          <a:r>
            <a:rPr lang="en-US" dirty="0"/>
            <a:t>Slowed motility, blood flow and transport may affect drug uptake</a:t>
          </a:r>
        </a:p>
      </dgm:t>
    </dgm:pt>
    <dgm:pt modelId="{9F1226A3-FA72-4C86-BF03-FD5A0E88BD9E}" type="parTrans" cxnId="{44FD00A9-19C2-4B89-AB89-DD3010E20D5E}">
      <dgm:prSet/>
      <dgm:spPr/>
      <dgm:t>
        <a:bodyPr/>
        <a:lstStyle/>
        <a:p>
          <a:endParaRPr lang="en-US"/>
        </a:p>
      </dgm:t>
    </dgm:pt>
    <dgm:pt modelId="{09F909A8-4DA7-4D0F-BBE9-564D030A886C}" type="sibTrans" cxnId="{44FD00A9-19C2-4B89-AB89-DD3010E20D5E}">
      <dgm:prSet/>
      <dgm:spPr/>
      <dgm:t>
        <a:bodyPr/>
        <a:lstStyle/>
        <a:p>
          <a:endParaRPr lang="en-US"/>
        </a:p>
      </dgm:t>
    </dgm:pt>
    <dgm:pt modelId="{53D41CEF-FA71-496D-8814-7D8B0414C7D7}" type="pres">
      <dgm:prSet presAssocID="{2ECEF9CA-A915-43B1-ADE9-62743664EA59}" presName="Name0" presStyleCnt="0">
        <dgm:presLayoutVars>
          <dgm:dir/>
          <dgm:animLvl val="lvl"/>
          <dgm:resizeHandles val="exact"/>
        </dgm:presLayoutVars>
      </dgm:prSet>
      <dgm:spPr/>
    </dgm:pt>
    <dgm:pt modelId="{E16A71F6-944D-4137-96EF-23E8E56287B7}" type="pres">
      <dgm:prSet presAssocID="{2D3FAA01-D587-4C1A-A6C1-001BC2AB5A8F}" presName="linNode" presStyleCnt="0"/>
      <dgm:spPr/>
    </dgm:pt>
    <dgm:pt modelId="{E47FC0CA-F5A2-43D3-B37D-6880C8ADAEE6}" type="pres">
      <dgm:prSet presAssocID="{2D3FAA01-D587-4C1A-A6C1-001BC2AB5A8F}" presName="parentText" presStyleLbl="node1" presStyleIdx="0" presStyleCnt="3">
        <dgm:presLayoutVars>
          <dgm:chMax val="1"/>
          <dgm:bulletEnabled val="1"/>
        </dgm:presLayoutVars>
      </dgm:prSet>
      <dgm:spPr/>
    </dgm:pt>
    <dgm:pt modelId="{D58DCDE9-3E47-4EC2-AAE9-552BC12CBCEA}" type="pres">
      <dgm:prSet presAssocID="{2D3FAA01-D587-4C1A-A6C1-001BC2AB5A8F}" presName="descendantText" presStyleLbl="alignAccFollowNode1" presStyleIdx="0" presStyleCnt="3">
        <dgm:presLayoutVars>
          <dgm:bulletEnabled val="1"/>
        </dgm:presLayoutVars>
      </dgm:prSet>
      <dgm:spPr/>
    </dgm:pt>
    <dgm:pt modelId="{69E4AF2B-FF9A-457E-9D4D-544361A96E34}" type="pres">
      <dgm:prSet presAssocID="{389C4543-3DFF-4A23-82FE-F9B104C70D94}" presName="sp" presStyleCnt="0"/>
      <dgm:spPr/>
    </dgm:pt>
    <dgm:pt modelId="{4937AC17-B352-40DF-9BAC-4B53FF0AE792}" type="pres">
      <dgm:prSet presAssocID="{229B04AC-62F2-4C20-9AA6-AD4914D551DB}" presName="linNode" presStyleCnt="0"/>
      <dgm:spPr/>
    </dgm:pt>
    <dgm:pt modelId="{3C3EF0CC-B717-44C6-B135-CCA39C949115}" type="pres">
      <dgm:prSet presAssocID="{229B04AC-62F2-4C20-9AA6-AD4914D551DB}" presName="parentText" presStyleLbl="node1" presStyleIdx="1" presStyleCnt="3">
        <dgm:presLayoutVars>
          <dgm:chMax val="1"/>
          <dgm:bulletEnabled val="1"/>
        </dgm:presLayoutVars>
      </dgm:prSet>
      <dgm:spPr/>
    </dgm:pt>
    <dgm:pt modelId="{B3749198-328C-4AB8-A270-32AA1B8F4E5B}" type="pres">
      <dgm:prSet presAssocID="{229B04AC-62F2-4C20-9AA6-AD4914D551DB}" presName="descendantText" presStyleLbl="alignAccFollowNode1" presStyleIdx="1" presStyleCnt="3">
        <dgm:presLayoutVars>
          <dgm:bulletEnabled val="1"/>
        </dgm:presLayoutVars>
      </dgm:prSet>
      <dgm:spPr/>
    </dgm:pt>
    <dgm:pt modelId="{BDD18870-9885-4A0C-AC71-BCD3DC3A2A90}" type="pres">
      <dgm:prSet presAssocID="{8FF2F745-68F5-478B-8187-A49F90CC5139}" presName="sp" presStyleCnt="0"/>
      <dgm:spPr/>
    </dgm:pt>
    <dgm:pt modelId="{FB1D22A4-93C6-4C5B-A28D-9E57EF64F2C5}" type="pres">
      <dgm:prSet presAssocID="{C22D61F6-BCFE-43C2-BE02-089772172867}" presName="linNode" presStyleCnt="0"/>
      <dgm:spPr/>
    </dgm:pt>
    <dgm:pt modelId="{5CDB708D-328E-4916-92A8-052DBBC64FBA}" type="pres">
      <dgm:prSet presAssocID="{C22D61F6-BCFE-43C2-BE02-089772172867}" presName="parentText" presStyleLbl="node1" presStyleIdx="2" presStyleCnt="3">
        <dgm:presLayoutVars>
          <dgm:chMax val="1"/>
          <dgm:bulletEnabled val="1"/>
        </dgm:presLayoutVars>
      </dgm:prSet>
      <dgm:spPr/>
    </dgm:pt>
    <dgm:pt modelId="{27608823-9D50-43FB-BA61-44B67DAD3A53}" type="pres">
      <dgm:prSet presAssocID="{C22D61F6-BCFE-43C2-BE02-089772172867}" presName="descendantText" presStyleLbl="alignAccFollowNode1" presStyleIdx="2" presStyleCnt="3">
        <dgm:presLayoutVars>
          <dgm:bulletEnabled val="1"/>
        </dgm:presLayoutVars>
      </dgm:prSet>
      <dgm:spPr/>
    </dgm:pt>
  </dgm:ptLst>
  <dgm:cxnLst>
    <dgm:cxn modelId="{BB1F7A00-BDB6-4F1E-AF26-2C69F7847BC9}" type="presOf" srcId="{21430F09-17AC-4C4A-8031-4E48D7ED4765}" destId="{27608823-9D50-43FB-BA61-44B67DAD3A53}" srcOrd="0" destOrd="3" presId="urn:microsoft.com/office/officeart/2005/8/layout/vList5"/>
    <dgm:cxn modelId="{2B25F701-EA57-4C92-B8BE-7CF43C0DC6C4}" type="presOf" srcId="{AEB92353-B6C1-4F8E-879F-45D193DE54CC}" destId="{B3749198-328C-4AB8-A270-32AA1B8F4E5B}" srcOrd="0" destOrd="1" presId="urn:microsoft.com/office/officeart/2005/8/layout/vList5"/>
    <dgm:cxn modelId="{81D94C12-F5E9-40FC-A2F6-921FA2C42C14}" srcId="{C22D61F6-BCFE-43C2-BE02-089772172867}" destId="{99E9D6CB-C3D3-44B6-97DA-9137D0C41100}" srcOrd="0" destOrd="0" parTransId="{21A9E2E8-1701-4915-AF26-6B41F32ABBCF}" sibTransId="{D7A05D7A-04EC-4FFC-BE71-ABF23756710E}"/>
    <dgm:cxn modelId="{B2E3D813-6874-4374-A192-60144AA8218B}" type="presOf" srcId="{2D3FAA01-D587-4C1A-A6C1-001BC2AB5A8F}" destId="{E47FC0CA-F5A2-43D3-B37D-6880C8ADAEE6}" srcOrd="0" destOrd="0" presId="urn:microsoft.com/office/officeart/2005/8/layout/vList5"/>
    <dgm:cxn modelId="{D5719319-AE16-476D-9FB6-55F40DB039DB}" type="presOf" srcId="{9610B044-6C3A-4F0F-ADF6-57710EB821D7}" destId="{D58DCDE9-3E47-4EC2-AAE9-552BC12CBCEA}" srcOrd="0" destOrd="2" presId="urn:microsoft.com/office/officeart/2005/8/layout/vList5"/>
    <dgm:cxn modelId="{EC93E61F-3971-4A8E-9C75-FCB6EFB5C6D2}" srcId="{C22D61F6-BCFE-43C2-BE02-089772172867}" destId="{21430F09-17AC-4C4A-8031-4E48D7ED4765}" srcOrd="3" destOrd="0" parTransId="{2DB00599-94A8-49B7-8045-C8617BABFE45}" sibTransId="{09A7EEF6-1D5A-4A1D-8204-16392F78561E}"/>
    <dgm:cxn modelId="{C2D4D632-9ED8-49DD-972E-43BB81AF302A}" srcId="{2ECEF9CA-A915-43B1-ADE9-62743664EA59}" destId="{C22D61F6-BCFE-43C2-BE02-089772172867}" srcOrd="2" destOrd="0" parTransId="{45F9523B-5076-499E-B47F-DF132E9E2D53}" sibTransId="{A43BCAD3-D617-40E8-A90F-BDBCC2FE1535}"/>
    <dgm:cxn modelId="{5C6CC236-37F9-411B-9A30-2BEF167DC55C}" type="presOf" srcId="{48A56942-F3A8-4256-86E8-F2D52BED1130}" destId="{27608823-9D50-43FB-BA61-44B67DAD3A53}" srcOrd="0" destOrd="1" presId="urn:microsoft.com/office/officeart/2005/8/layout/vList5"/>
    <dgm:cxn modelId="{CADDF43D-A71F-4F1C-9A77-526E641F2EA2}" srcId="{2D3FAA01-D587-4C1A-A6C1-001BC2AB5A8F}" destId="{5247CB53-063F-40CE-B965-330C1AEF2A86}" srcOrd="1" destOrd="0" parTransId="{AE08BD58-6F5E-4AB9-90A3-179579FE4EC4}" sibTransId="{403D31E2-9AAE-47F5-86EE-78ADF6394530}"/>
    <dgm:cxn modelId="{3F72DA5B-7F8A-4026-B198-065BCB9EFFF4}" type="presOf" srcId="{DEAE414F-FC6E-459B-BF44-1053F8E39256}" destId="{D58DCDE9-3E47-4EC2-AAE9-552BC12CBCEA}" srcOrd="0" destOrd="0" presId="urn:microsoft.com/office/officeart/2005/8/layout/vList5"/>
    <dgm:cxn modelId="{AD642A41-C164-4442-9DEE-C2E3A62EFD6E}" type="presOf" srcId="{5247CB53-063F-40CE-B965-330C1AEF2A86}" destId="{D58DCDE9-3E47-4EC2-AAE9-552BC12CBCEA}" srcOrd="0" destOrd="1" presId="urn:microsoft.com/office/officeart/2005/8/layout/vList5"/>
    <dgm:cxn modelId="{26D5DD64-4AF9-409D-90FC-322554CF5992}" srcId="{2ECEF9CA-A915-43B1-ADE9-62743664EA59}" destId="{2D3FAA01-D587-4C1A-A6C1-001BC2AB5A8F}" srcOrd="0" destOrd="0" parTransId="{6C3B3DDD-AC2C-4846-A308-A5905A858826}" sibTransId="{389C4543-3DFF-4A23-82FE-F9B104C70D94}"/>
    <dgm:cxn modelId="{3549BA6D-7C4D-4CF8-B266-621492200BCA}" srcId="{C22D61F6-BCFE-43C2-BE02-089772172867}" destId="{9A875F56-C2D6-4E7E-ABA3-ABB72352E9EB}" srcOrd="2" destOrd="0" parTransId="{04313FB4-B443-4D16-B351-58E5B4502030}" sibTransId="{EA0BD220-AE47-4A80-A0D4-E50DF3098074}"/>
    <dgm:cxn modelId="{6CE45F52-1AF5-4F4B-AE58-8069FF387CC9}" type="presOf" srcId="{9A875F56-C2D6-4E7E-ABA3-ABB72352E9EB}" destId="{27608823-9D50-43FB-BA61-44B67DAD3A53}" srcOrd="0" destOrd="2" presId="urn:microsoft.com/office/officeart/2005/8/layout/vList5"/>
    <dgm:cxn modelId="{67E30093-FDC0-4A4E-9410-858AE0BF19E4}" type="presOf" srcId="{E7A367B0-1034-4D87-A32E-0CB78112FBEA}" destId="{B3749198-328C-4AB8-A270-32AA1B8F4E5B}" srcOrd="0" destOrd="0" presId="urn:microsoft.com/office/officeart/2005/8/layout/vList5"/>
    <dgm:cxn modelId="{51275395-36CC-42E6-89C7-CC0FF8EB0B4E}" srcId="{2D3FAA01-D587-4C1A-A6C1-001BC2AB5A8F}" destId="{DEAE414F-FC6E-459B-BF44-1053F8E39256}" srcOrd="0" destOrd="0" parTransId="{09D4E9CB-24FE-4CD0-97DC-55D3F6633677}" sibTransId="{57FBE609-220C-4096-B37C-B1F821095EB0}"/>
    <dgm:cxn modelId="{32756996-6C8A-47A1-9031-5F1DD145FCAB}" srcId="{2ECEF9CA-A915-43B1-ADE9-62743664EA59}" destId="{229B04AC-62F2-4C20-9AA6-AD4914D551DB}" srcOrd="1" destOrd="0" parTransId="{1598A93C-3530-4E9C-B1D5-BB963D053FCE}" sibTransId="{8FF2F745-68F5-478B-8187-A49F90CC5139}"/>
    <dgm:cxn modelId="{44FD00A9-19C2-4B89-AB89-DD3010E20D5E}" srcId="{229B04AC-62F2-4C20-9AA6-AD4914D551DB}" destId="{AEB92353-B6C1-4F8E-879F-45D193DE54CC}" srcOrd="1" destOrd="0" parTransId="{9F1226A3-FA72-4C86-BF03-FD5A0E88BD9E}" sibTransId="{09F909A8-4DA7-4D0F-BBE9-564D030A886C}"/>
    <dgm:cxn modelId="{33615BB5-DBDB-497D-B648-639C5CA5B83D}" type="presOf" srcId="{2ECEF9CA-A915-43B1-ADE9-62743664EA59}" destId="{53D41CEF-FA71-496D-8814-7D8B0414C7D7}" srcOrd="0" destOrd="0" presId="urn:microsoft.com/office/officeart/2005/8/layout/vList5"/>
    <dgm:cxn modelId="{C6E0D7C8-AEFF-4758-977C-D59E3E61B1DD}" type="presOf" srcId="{229B04AC-62F2-4C20-9AA6-AD4914D551DB}" destId="{3C3EF0CC-B717-44C6-B135-CCA39C949115}" srcOrd="0" destOrd="0" presId="urn:microsoft.com/office/officeart/2005/8/layout/vList5"/>
    <dgm:cxn modelId="{8E40E4D5-FC6C-402A-B7F6-4978ACFEE9C7}" srcId="{229B04AC-62F2-4C20-9AA6-AD4914D551DB}" destId="{E7A367B0-1034-4D87-A32E-0CB78112FBEA}" srcOrd="0" destOrd="0" parTransId="{B5299394-6D45-4BBA-8E6A-93C3A9673297}" sibTransId="{ED88DF10-166E-46EC-A1A9-B679DA2FCA1B}"/>
    <dgm:cxn modelId="{B28190D7-E116-4EA1-9A0A-E9A0DC6CD539}" type="presOf" srcId="{C22D61F6-BCFE-43C2-BE02-089772172867}" destId="{5CDB708D-328E-4916-92A8-052DBBC64FBA}" srcOrd="0" destOrd="0" presId="urn:microsoft.com/office/officeart/2005/8/layout/vList5"/>
    <dgm:cxn modelId="{C00A60D8-6641-489F-8836-1693FA604133}" srcId="{C22D61F6-BCFE-43C2-BE02-089772172867}" destId="{48A56942-F3A8-4256-86E8-F2D52BED1130}" srcOrd="1" destOrd="0" parTransId="{C37AA2F6-E34E-46E4-8CBE-ABF359B51FCB}" sibTransId="{7C679A9C-B2A5-4E14-AB10-B266849C7434}"/>
    <dgm:cxn modelId="{F3DA52EC-3381-4E9D-8C34-4515B7BEAF34}" type="presOf" srcId="{99E9D6CB-C3D3-44B6-97DA-9137D0C41100}" destId="{27608823-9D50-43FB-BA61-44B67DAD3A53}" srcOrd="0" destOrd="0" presId="urn:microsoft.com/office/officeart/2005/8/layout/vList5"/>
    <dgm:cxn modelId="{5193F5FD-847A-46CF-9D3E-E7C0B16BDF13}" srcId="{2D3FAA01-D587-4C1A-A6C1-001BC2AB5A8F}" destId="{9610B044-6C3A-4F0F-ADF6-57710EB821D7}" srcOrd="2" destOrd="0" parTransId="{93030CAC-3BDB-493D-AFD3-30860BAE4F3A}" sibTransId="{D716CAE5-8310-4A7A-B321-F47F93A1568C}"/>
    <dgm:cxn modelId="{F9B09FF3-F456-4B3D-956C-A84349D87A85}" type="presParOf" srcId="{53D41CEF-FA71-496D-8814-7D8B0414C7D7}" destId="{E16A71F6-944D-4137-96EF-23E8E56287B7}" srcOrd="0" destOrd="0" presId="urn:microsoft.com/office/officeart/2005/8/layout/vList5"/>
    <dgm:cxn modelId="{EA140C1C-7F82-4182-A955-3F70A8064EEC}" type="presParOf" srcId="{E16A71F6-944D-4137-96EF-23E8E56287B7}" destId="{E47FC0CA-F5A2-43D3-B37D-6880C8ADAEE6}" srcOrd="0" destOrd="0" presId="urn:microsoft.com/office/officeart/2005/8/layout/vList5"/>
    <dgm:cxn modelId="{396FB764-62C5-46D9-8170-39C5BD0FD7F6}" type="presParOf" srcId="{E16A71F6-944D-4137-96EF-23E8E56287B7}" destId="{D58DCDE9-3E47-4EC2-AAE9-552BC12CBCEA}" srcOrd="1" destOrd="0" presId="urn:microsoft.com/office/officeart/2005/8/layout/vList5"/>
    <dgm:cxn modelId="{999E8152-EA3F-48FC-A1F1-F124A8D1806E}" type="presParOf" srcId="{53D41CEF-FA71-496D-8814-7D8B0414C7D7}" destId="{69E4AF2B-FF9A-457E-9D4D-544361A96E34}" srcOrd="1" destOrd="0" presId="urn:microsoft.com/office/officeart/2005/8/layout/vList5"/>
    <dgm:cxn modelId="{40865F77-F3B3-4FFD-BCC3-02701878336C}" type="presParOf" srcId="{53D41CEF-FA71-496D-8814-7D8B0414C7D7}" destId="{4937AC17-B352-40DF-9BAC-4B53FF0AE792}" srcOrd="2" destOrd="0" presId="urn:microsoft.com/office/officeart/2005/8/layout/vList5"/>
    <dgm:cxn modelId="{0F997082-EB7B-478B-85C4-ADFB887D68DC}" type="presParOf" srcId="{4937AC17-B352-40DF-9BAC-4B53FF0AE792}" destId="{3C3EF0CC-B717-44C6-B135-CCA39C949115}" srcOrd="0" destOrd="0" presId="urn:microsoft.com/office/officeart/2005/8/layout/vList5"/>
    <dgm:cxn modelId="{10A3A308-1BE8-43E8-B256-32A50A75AC58}" type="presParOf" srcId="{4937AC17-B352-40DF-9BAC-4B53FF0AE792}" destId="{B3749198-328C-4AB8-A270-32AA1B8F4E5B}" srcOrd="1" destOrd="0" presId="urn:microsoft.com/office/officeart/2005/8/layout/vList5"/>
    <dgm:cxn modelId="{74D4D996-CB2D-43D2-A339-F301E16327DB}" type="presParOf" srcId="{53D41CEF-FA71-496D-8814-7D8B0414C7D7}" destId="{BDD18870-9885-4A0C-AC71-BCD3DC3A2A90}" srcOrd="3" destOrd="0" presId="urn:microsoft.com/office/officeart/2005/8/layout/vList5"/>
    <dgm:cxn modelId="{6680B3C2-751E-4439-867A-C1B4B38CCBF6}" type="presParOf" srcId="{53D41CEF-FA71-496D-8814-7D8B0414C7D7}" destId="{FB1D22A4-93C6-4C5B-A28D-9E57EF64F2C5}" srcOrd="4" destOrd="0" presId="urn:microsoft.com/office/officeart/2005/8/layout/vList5"/>
    <dgm:cxn modelId="{83D3788E-6464-474D-8368-D6CB1426242D}" type="presParOf" srcId="{FB1D22A4-93C6-4C5B-A28D-9E57EF64F2C5}" destId="{5CDB708D-328E-4916-92A8-052DBBC64FBA}" srcOrd="0" destOrd="0" presId="urn:microsoft.com/office/officeart/2005/8/layout/vList5"/>
    <dgm:cxn modelId="{2DD1A675-17F0-4054-B739-BC1B7349B585}" type="presParOf" srcId="{FB1D22A4-93C6-4C5B-A28D-9E57EF64F2C5}" destId="{27608823-9D50-43FB-BA61-44B67DAD3A5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CC7E3-6D3C-42CF-A024-07541F5812F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D0676DC-9046-4DB5-AC9E-4B2B202405B6}">
      <dgm:prSet phldrT="[Text]"/>
      <dgm:spPr/>
      <dgm:t>
        <a:bodyPr/>
        <a:lstStyle/>
        <a:p>
          <a:r>
            <a:rPr lang="en-US" dirty="0"/>
            <a:t>Impaired patients report less intense pain and small number of pain complaints than mildly impaired patients</a:t>
          </a:r>
        </a:p>
      </dgm:t>
    </dgm:pt>
    <dgm:pt modelId="{475407DB-DB99-4687-B5C0-142CD230703C}" type="parTrans" cxnId="{59F79EED-9EF6-491E-885E-49A3745DFA0C}">
      <dgm:prSet/>
      <dgm:spPr/>
      <dgm:t>
        <a:bodyPr/>
        <a:lstStyle/>
        <a:p>
          <a:endParaRPr lang="en-US"/>
        </a:p>
      </dgm:t>
    </dgm:pt>
    <dgm:pt modelId="{90CFEB4B-0385-424D-BB0E-6B894A573501}" type="sibTrans" cxnId="{59F79EED-9EF6-491E-885E-49A3745DFA0C}">
      <dgm:prSet/>
      <dgm:spPr/>
      <dgm:t>
        <a:bodyPr/>
        <a:lstStyle/>
        <a:p>
          <a:endParaRPr lang="en-US"/>
        </a:p>
      </dgm:t>
    </dgm:pt>
    <dgm:pt modelId="{67805C4A-9915-4271-9A01-CDFD59141595}">
      <dgm:prSet phldrT="[Text]"/>
      <dgm:spPr/>
      <dgm:t>
        <a:bodyPr/>
        <a:lstStyle/>
        <a:p>
          <a:r>
            <a:rPr lang="en-US" dirty="0"/>
            <a:t>CI patients less likely to ask for and receive analgesics</a:t>
          </a:r>
        </a:p>
      </dgm:t>
    </dgm:pt>
    <dgm:pt modelId="{44A9B320-3970-4F95-B5F0-47BF4C924C58}" type="parTrans" cxnId="{4F5276AF-5051-4F32-9DFB-8A1810F18735}">
      <dgm:prSet/>
      <dgm:spPr/>
      <dgm:t>
        <a:bodyPr/>
        <a:lstStyle/>
        <a:p>
          <a:endParaRPr lang="en-US"/>
        </a:p>
      </dgm:t>
    </dgm:pt>
    <dgm:pt modelId="{64DFC241-443C-444F-A791-FCC1B1CEA9A4}" type="sibTrans" cxnId="{4F5276AF-5051-4F32-9DFB-8A1810F18735}">
      <dgm:prSet/>
      <dgm:spPr/>
      <dgm:t>
        <a:bodyPr/>
        <a:lstStyle/>
        <a:p>
          <a:endParaRPr lang="en-US"/>
        </a:p>
      </dgm:t>
    </dgm:pt>
    <dgm:pt modelId="{484314F4-7B9C-4D71-B0B9-509342942FDA}">
      <dgm:prSet/>
      <dgm:spPr/>
      <dgm:t>
        <a:bodyPr/>
        <a:lstStyle/>
        <a:p>
          <a:r>
            <a:rPr lang="en-US" dirty="0"/>
            <a:t>Providers underestimate pain in CI patients</a:t>
          </a:r>
        </a:p>
      </dgm:t>
    </dgm:pt>
    <dgm:pt modelId="{F2A40D3C-6ABD-4EDC-8BA2-0629BCB3DF2F}" type="parTrans" cxnId="{6F239275-53F5-4CED-A0C4-8EC908996763}">
      <dgm:prSet/>
      <dgm:spPr/>
      <dgm:t>
        <a:bodyPr/>
        <a:lstStyle/>
        <a:p>
          <a:endParaRPr lang="en-US"/>
        </a:p>
      </dgm:t>
    </dgm:pt>
    <dgm:pt modelId="{08FF2411-B1C4-40C4-BA44-B6F1B7B201E3}" type="sibTrans" cxnId="{6F239275-53F5-4CED-A0C4-8EC908996763}">
      <dgm:prSet/>
      <dgm:spPr/>
      <dgm:t>
        <a:bodyPr/>
        <a:lstStyle/>
        <a:p>
          <a:endParaRPr lang="en-US"/>
        </a:p>
      </dgm:t>
    </dgm:pt>
    <dgm:pt modelId="{9653D842-D7D3-4B76-9CEA-99C08E17D1EC}">
      <dgm:prSet/>
      <dgm:spPr/>
      <dgm:t>
        <a:bodyPr/>
        <a:lstStyle/>
        <a:p>
          <a:r>
            <a:rPr lang="en-US" dirty="0"/>
            <a:t>Using a behavior observational assessment tool to screen for pain if patient is CI or doesn’t respond to questions about pain. </a:t>
          </a:r>
        </a:p>
      </dgm:t>
    </dgm:pt>
    <dgm:pt modelId="{A2E0BB3B-6765-4C79-A0ED-15FE5296F2AF}" type="parTrans" cxnId="{2AAD7291-F53D-450C-952E-D37E2ED7D041}">
      <dgm:prSet/>
      <dgm:spPr/>
      <dgm:t>
        <a:bodyPr/>
        <a:lstStyle/>
        <a:p>
          <a:endParaRPr lang="en-US"/>
        </a:p>
      </dgm:t>
    </dgm:pt>
    <dgm:pt modelId="{BEAECEB1-DD9F-46AE-8988-BF80EE9A46A5}" type="sibTrans" cxnId="{2AAD7291-F53D-450C-952E-D37E2ED7D041}">
      <dgm:prSet/>
      <dgm:spPr/>
      <dgm:t>
        <a:bodyPr/>
        <a:lstStyle/>
        <a:p>
          <a:endParaRPr lang="en-US"/>
        </a:p>
      </dgm:t>
    </dgm:pt>
    <dgm:pt modelId="{93180C76-B54B-4DA0-9773-1CE92C67650F}">
      <dgm:prSet/>
      <dgm:spPr/>
      <dgm:t>
        <a:bodyPr/>
        <a:lstStyle/>
        <a:p>
          <a:r>
            <a:rPr lang="en-US" dirty="0"/>
            <a:t>CI patient will report pain, if present, when asked</a:t>
          </a:r>
        </a:p>
      </dgm:t>
    </dgm:pt>
    <dgm:pt modelId="{A106FB24-5042-4F5B-9254-C119D841717A}" type="parTrans" cxnId="{076A1D67-5FB2-461E-9137-DF1E870F0CE7}">
      <dgm:prSet/>
      <dgm:spPr/>
      <dgm:t>
        <a:bodyPr/>
        <a:lstStyle/>
        <a:p>
          <a:endParaRPr lang="en-US"/>
        </a:p>
      </dgm:t>
    </dgm:pt>
    <dgm:pt modelId="{F7FA3FF4-0586-413C-89DE-3EFA1F97E5E3}" type="sibTrans" cxnId="{076A1D67-5FB2-461E-9137-DF1E870F0CE7}">
      <dgm:prSet/>
      <dgm:spPr/>
      <dgm:t>
        <a:bodyPr/>
        <a:lstStyle/>
        <a:p>
          <a:endParaRPr lang="en-US"/>
        </a:p>
      </dgm:t>
    </dgm:pt>
    <dgm:pt modelId="{B64F4DA9-853B-4BE2-8575-59CDD6688FA8}" type="pres">
      <dgm:prSet presAssocID="{5FDCC7E3-6D3C-42CF-A024-07541F5812FD}" presName="Name0" presStyleCnt="0">
        <dgm:presLayoutVars>
          <dgm:chMax val="7"/>
          <dgm:chPref val="7"/>
          <dgm:dir/>
        </dgm:presLayoutVars>
      </dgm:prSet>
      <dgm:spPr/>
    </dgm:pt>
    <dgm:pt modelId="{F0F0FA04-FE52-4305-A6F5-9BCD30A8B534}" type="pres">
      <dgm:prSet presAssocID="{5FDCC7E3-6D3C-42CF-A024-07541F5812FD}" presName="Name1" presStyleCnt="0"/>
      <dgm:spPr/>
    </dgm:pt>
    <dgm:pt modelId="{3AF984C9-F5A6-4B02-B3C0-FCA42445EC5A}" type="pres">
      <dgm:prSet presAssocID="{5FDCC7E3-6D3C-42CF-A024-07541F5812FD}" presName="cycle" presStyleCnt="0"/>
      <dgm:spPr/>
    </dgm:pt>
    <dgm:pt modelId="{F3CDDAB6-F949-4069-9F5A-62860D1E2597}" type="pres">
      <dgm:prSet presAssocID="{5FDCC7E3-6D3C-42CF-A024-07541F5812FD}" presName="srcNode" presStyleLbl="node1" presStyleIdx="0" presStyleCnt="5"/>
      <dgm:spPr/>
    </dgm:pt>
    <dgm:pt modelId="{6903B0CC-67E8-427D-B76C-82C7E489F3EC}" type="pres">
      <dgm:prSet presAssocID="{5FDCC7E3-6D3C-42CF-A024-07541F5812FD}" presName="conn" presStyleLbl="parChTrans1D2" presStyleIdx="0" presStyleCnt="1"/>
      <dgm:spPr/>
    </dgm:pt>
    <dgm:pt modelId="{70B3B2FF-B14A-4CC3-B7F9-6FB90BCA848A}" type="pres">
      <dgm:prSet presAssocID="{5FDCC7E3-6D3C-42CF-A024-07541F5812FD}" presName="extraNode" presStyleLbl="node1" presStyleIdx="0" presStyleCnt="5"/>
      <dgm:spPr/>
    </dgm:pt>
    <dgm:pt modelId="{C3B85C19-E698-4761-A778-8880096251C2}" type="pres">
      <dgm:prSet presAssocID="{5FDCC7E3-6D3C-42CF-A024-07541F5812FD}" presName="dstNode" presStyleLbl="node1" presStyleIdx="0" presStyleCnt="5"/>
      <dgm:spPr/>
    </dgm:pt>
    <dgm:pt modelId="{ADCF4B91-A33D-4029-9DF0-864D384A0481}" type="pres">
      <dgm:prSet presAssocID="{9D0676DC-9046-4DB5-AC9E-4B2B202405B6}" presName="text_1" presStyleLbl="node1" presStyleIdx="0" presStyleCnt="5">
        <dgm:presLayoutVars>
          <dgm:bulletEnabled val="1"/>
        </dgm:presLayoutVars>
      </dgm:prSet>
      <dgm:spPr/>
    </dgm:pt>
    <dgm:pt modelId="{6E2F00D0-327C-4CCA-8F2F-4C9EF46A835A}" type="pres">
      <dgm:prSet presAssocID="{9D0676DC-9046-4DB5-AC9E-4B2B202405B6}" presName="accent_1" presStyleCnt="0"/>
      <dgm:spPr/>
    </dgm:pt>
    <dgm:pt modelId="{10CC513B-EA76-433F-B958-48C0FFB4C337}" type="pres">
      <dgm:prSet presAssocID="{9D0676DC-9046-4DB5-AC9E-4B2B202405B6}" presName="accentRepeatNode" presStyleLbl="solidFgAcc1" presStyleIdx="0" presStyleCnt="5"/>
      <dgm:spPr/>
    </dgm:pt>
    <dgm:pt modelId="{05EDDAA5-E65C-4BB9-8215-D9F880AEA384}" type="pres">
      <dgm:prSet presAssocID="{67805C4A-9915-4271-9A01-CDFD59141595}" presName="text_2" presStyleLbl="node1" presStyleIdx="1" presStyleCnt="5">
        <dgm:presLayoutVars>
          <dgm:bulletEnabled val="1"/>
        </dgm:presLayoutVars>
      </dgm:prSet>
      <dgm:spPr/>
    </dgm:pt>
    <dgm:pt modelId="{052FFB86-E6A0-4E29-B6A3-948FC20AA849}" type="pres">
      <dgm:prSet presAssocID="{67805C4A-9915-4271-9A01-CDFD59141595}" presName="accent_2" presStyleCnt="0"/>
      <dgm:spPr/>
    </dgm:pt>
    <dgm:pt modelId="{A3FE89F8-0775-4629-A320-CC70A53D31B7}" type="pres">
      <dgm:prSet presAssocID="{67805C4A-9915-4271-9A01-CDFD59141595}" presName="accentRepeatNode" presStyleLbl="solidFgAcc1" presStyleIdx="1" presStyleCnt="5"/>
      <dgm:spPr/>
    </dgm:pt>
    <dgm:pt modelId="{9090D71C-EA06-4325-96C2-87D0DFEEA125}" type="pres">
      <dgm:prSet presAssocID="{93180C76-B54B-4DA0-9773-1CE92C67650F}" presName="text_3" presStyleLbl="node1" presStyleIdx="2" presStyleCnt="5">
        <dgm:presLayoutVars>
          <dgm:bulletEnabled val="1"/>
        </dgm:presLayoutVars>
      </dgm:prSet>
      <dgm:spPr/>
    </dgm:pt>
    <dgm:pt modelId="{3A96A636-E765-4ABC-9621-AAB34524BD0B}" type="pres">
      <dgm:prSet presAssocID="{93180C76-B54B-4DA0-9773-1CE92C67650F}" presName="accent_3" presStyleCnt="0"/>
      <dgm:spPr/>
    </dgm:pt>
    <dgm:pt modelId="{DC8EC3EC-E81E-4CF4-BB15-2C05FEBEEDA5}" type="pres">
      <dgm:prSet presAssocID="{93180C76-B54B-4DA0-9773-1CE92C67650F}" presName="accentRepeatNode" presStyleLbl="solidFgAcc1" presStyleIdx="2" presStyleCnt="5"/>
      <dgm:spPr/>
    </dgm:pt>
    <dgm:pt modelId="{96EE6CF9-A867-4600-9833-9413894FB560}" type="pres">
      <dgm:prSet presAssocID="{484314F4-7B9C-4D71-B0B9-509342942FDA}" presName="text_4" presStyleLbl="node1" presStyleIdx="3" presStyleCnt="5">
        <dgm:presLayoutVars>
          <dgm:bulletEnabled val="1"/>
        </dgm:presLayoutVars>
      </dgm:prSet>
      <dgm:spPr/>
    </dgm:pt>
    <dgm:pt modelId="{70118F31-FC5E-424D-9A80-6E3570786114}" type="pres">
      <dgm:prSet presAssocID="{484314F4-7B9C-4D71-B0B9-509342942FDA}" presName="accent_4" presStyleCnt="0"/>
      <dgm:spPr/>
    </dgm:pt>
    <dgm:pt modelId="{8B289282-27FF-476D-A28B-4C9A1656E72C}" type="pres">
      <dgm:prSet presAssocID="{484314F4-7B9C-4D71-B0B9-509342942FDA}" presName="accentRepeatNode" presStyleLbl="solidFgAcc1" presStyleIdx="3" presStyleCnt="5"/>
      <dgm:spPr/>
    </dgm:pt>
    <dgm:pt modelId="{5188EA4D-0B5D-470B-825A-6E29EC9D6200}" type="pres">
      <dgm:prSet presAssocID="{9653D842-D7D3-4B76-9CEA-99C08E17D1EC}" presName="text_5" presStyleLbl="node1" presStyleIdx="4" presStyleCnt="5">
        <dgm:presLayoutVars>
          <dgm:bulletEnabled val="1"/>
        </dgm:presLayoutVars>
      </dgm:prSet>
      <dgm:spPr/>
    </dgm:pt>
    <dgm:pt modelId="{F1C65E53-85F8-47FF-B09D-86DC4C2E87E7}" type="pres">
      <dgm:prSet presAssocID="{9653D842-D7D3-4B76-9CEA-99C08E17D1EC}" presName="accent_5" presStyleCnt="0"/>
      <dgm:spPr/>
    </dgm:pt>
    <dgm:pt modelId="{F3B2EBF1-6494-4899-9863-EA0F5C69FAB0}" type="pres">
      <dgm:prSet presAssocID="{9653D842-D7D3-4B76-9CEA-99C08E17D1EC}" presName="accentRepeatNode" presStyleLbl="solidFgAcc1" presStyleIdx="4" presStyleCnt="5"/>
      <dgm:spPr/>
    </dgm:pt>
  </dgm:ptLst>
  <dgm:cxnLst>
    <dgm:cxn modelId="{58F9DA0C-EA7E-4DAF-92DC-619708EAEF4E}" type="presOf" srcId="{484314F4-7B9C-4D71-B0B9-509342942FDA}" destId="{96EE6CF9-A867-4600-9833-9413894FB560}" srcOrd="0" destOrd="0" presId="urn:microsoft.com/office/officeart/2008/layout/VerticalCurvedList"/>
    <dgm:cxn modelId="{76DEF442-4C4E-4835-879A-7D9C28020BAC}" type="presOf" srcId="{90CFEB4B-0385-424D-BB0E-6B894A573501}" destId="{6903B0CC-67E8-427D-B76C-82C7E489F3EC}" srcOrd="0" destOrd="0" presId="urn:microsoft.com/office/officeart/2008/layout/VerticalCurvedList"/>
    <dgm:cxn modelId="{076A1D67-5FB2-461E-9137-DF1E870F0CE7}" srcId="{5FDCC7E3-6D3C-42CF-A024-07541F5812FD}" destId="{93180C76-B54B-4DA0-9773-1CE92C67650F}" srcOrd="2" destOrd="0" parTransId="{A106FB24-5042-4F5B-9254-C119D841717A}" sibTransId="{F7FA3FF4-0586-413C-89DE-3EFA1F97E5E3}"/>
    <dgm:cxn modelId="{6F239275-53F5-4CED-A0C4-8EC908996763}" srcId="{5FDCC7E3-6D3C-42CF-A024-07541F5812FD}" destId="{484314F4-7B9C-4D71-B0B9-509342942FDA}" srcOrd="3" destOrd="0" parTransId="{F2A40D3C-6ABD-4EDC-8BA2-0629BCB3DF2F}" sibTransId="{08FF2411-B1C4-40C4-BA44-B6F1B7B201E3}"/>
    <dgm:cxn modelId="{4D789281-6AEB-4D2B-9184-31C6460670D2}" type="presOf" srcId="{93180C76-B54B-4DA0-9773-1CE92C67650F}" destId="{9090D71C-EA06-4325-96C2-87D0DFEEA125}" srcOrd="0" destOrd="0" presId="urn:microsoft.com/office/officeart/2008/layout/VerticalCurvedList"/>
    <dgm:cxn modelId="{3972A98A-F4C1-4715-97FF-35DD5A71CA85}" type="presOf" srcId="{9D0676DC-9046-4DB5-AC9E-4B2B202405B6}" destId="{ADCF4B91-A33D-4029-9DF0-864D384A0481}" srcOrd="0" destOrd="0" presId="urn:microsoft.com/office/officeart/2008/layout/VerticalCurvedList"/>
    <dgm:cxn modelId="{2AAD7291-F53D-450C-952E-D37E2ED7D041}" srcId="{5FDCC7E3-6D3C-42CF-A024-07541F5812FD}" destId="{9653D842-D7D3-4B76-9CEA-99C08E17D1EC}" srcOrd="4" destOrd="0" parTransId="{A2E0BB3B-6765-4C79-A0ED-15FE5296F2AF}" sibTransId="{BEAECEB1-DD9F-46AE-8988-BF80EE9A46A5}"/>
    <dgm:cxn modelId="{024DB4A8-BA67-41B3-B459-359BB3B9777C}" type="presOf" srcId="{5FDCC7E3-6D3C-42CF-A024-07541F5812FD}" destId="{B64F4DA9-853B-4BE2-8575-59CDD6688FA8}" srcOrd="0" destOrd="0" presId="urn:microsoft.com/office/officeart/2008/layout/VerticalCurvedList"/>
    <dgm:cxn modelId="{4F5276AF-5051-4F32-9DFB-8A1810F18735}" srcId="{5FDCC7E3-6D3C-42CF-A024-07541F5812FD}" destId="{67805C4A-9915-4271-9A01-CDFD59141595}" srcOrd="1" destOrd="0" parTransId="{44A9B320-3970-4F95-B5F0-47BF4C924C58}" sibTransId="{64DFC241-443C-444F-A791-FCC1B1CEA9A4}"/>
    <dgm:cxn modelId="{7028B1E1-BC12-4671-9E0A-84AC3D056FD2}" type="presOf" srcId="{9653D842-D7D3-4B76-9CEA-99C08E17D1EC}" destId="{5188EA4D-0B5D-470B-825A-6E29EC9D6200}" srcOrd="0" destOrd="0" presId="urn:microsoft.com/office/officeart/2008/layout/VerticalCurvedList"/>
    <dgm:cxn modelId="{59F79EED-9EF6-491E-885E-49A3745DFA0C}" srcId="{5FDCC7E3-6D3C-42CF-A024-07541F5812FD}" destId="{9D0676DC-9046-4DB5-AC9E-4B2B202405B6}" srcOrd="0" destOrd="0" parTransId="{475407DB-DB99-4687-B5C0-142CD230703C}" sibTransId="{90CFEB4B-0385-424D-BB0E-6B894A573501}"/>
    <dgm:cxn modelId="{866FDEF4-6C61-432A-AEF2-077D269F8EAD}" type="presOf" srcId="{67805C4A-9915-4271-9A01-CDFD59141595}" destId="{05EDDAA5-E65C-4BB9-8215-D9F880AEA384}" srcOrd="0" destOrd="0" presId="urn:microsoft.com/office/officeart/2008/layout/VerticalCurvedList"/>
    <dgm:cxn modelId="{13F0B6DA-7852-40D9-93CA-C55518F44B05}" type="presParOf" srcId="{B64F4DA9-853B-4BE2-8575-59CDD6688FA8}" destId="{F0F0FA04-FE52-4305-A6F5-9BCD30A8B534}" srcOrd="0" destOrd="0" presId="urn:microsoft.com/office/officeart/2008/layout/VerticalCurvedList"/>
    <dgm:cxn modelId="{2017D9BC-8A2C-4FC8-9033-334859AFD320}" type="presParOf" srcId="{F0F0FA04-FE52-4305-A6F5-9BCD30A8B534}" destId="{3AF984C9-F5A6-4B02-B3C0-FCA42445EC5A}" srcOrd="0" destOrd="0" presId="urn:microsoft.com/office/officeart/2008/layout/VerticalCurvedList"/>
    <dgm:cxn modelId="{46504F77-6E9A-4384-9568-D06EE09D427C}" type="presParOf" srcId="{3AF984C9-F5A6-4B02-B3C0-FCA42445EC5A}" destId="{F3CDDAB6-F949-4069-9F5A-62860D1E2597}" srcOrd="0" destOrd="0" presId="urn:microsoft.com/office/officeart/2008/layout/VerticalCurvedList"/>
    <dgm:cxn modelId="{A9873677-593D-4452-8350-70F871D60D46}" type="presParOf" srcId="{3AF984C9-F5A6-4B02-B3C0-FCA42445EC5A}" destId="{6903B0CC-67E8-427D-B76C-82C7E489F3EC}" srcOrd="1" destOrd="0" presId="urn:microsoft.com/office/officeart/2008/layout/VerticalCurvedList"/>
    <dgm:cxn modelId="{CD143E19-C2F4-43F3-AA81-17C514DFA488}" type="presParOf" srcId="{3AF984C9-F5A6-4B02-B3C0-FCA42445EC5A}" destId="{70B3B2FF-B14A-4CC3-B7F9-6FB90BCA848A}" srcOrd="2" destOrd="0" presId="urn:microsoft.com/office/officeart/2008/layout/VerticalCurvedList"/>
    <dgm:cxn modelId="{6D3A58C2-B228-45D0-B1C3-F12B78E380CF}" type="presParOf" srcId="{3AF984C9-F5A6-4B02-B3C0-FCA42445EC5A}" destId="{C3B85C19-E698-4761-A778-8880096251C2}" srcOrd="3" destOrd="0" presId="urn:microsoft.com/office/officeart/2008/layout/VerticalCurvedList"/>
    <dgm:cxn modelId="{62E09747-D619-42CE-9EBA-0C68D98F1108}" type="presParOf" srcId="{F0F0FA04-FE52-4305-A6F5-9BCD30A8B534}" destId="{ADCF4B91-A33D-4029-9DF0-864D384A0481}" srcOrd="1" destOrd="0" presId="urn:microsoft.com/office/officeart/2008/layout/VerticalCurvedList"/>
    <dgm:cxn modelId="{3EC82379-D51D-4888-9974-253CAD431271}" type="presParOf" srcId="{F0F0FA04-FE52-4305-A6F5-9BCD30A8B534}" destId="{6E2F00D0-327C-4CCA-8F2F-4C9EF46A835A}" srcOrd="2" destOrd="0" presId="urn:microsoft.com/office/officeart/2008/layout/VerticalCurvedList"/>
    <dgm:cxn modelId="{EFE6EFCB-B1BA-49E1-B55B-A074A8BF5E27}" type="presParOf" srcId="{6E2F00D0-327C-4CCA-8F2F-4C9EF46A835A}" destId="{10CC513B-EA76-433F-B958-48C0FFB4C337}" srcOrd="0" destOrd="0" presId="urn:microsoft.com/office/officeart/2008/layout/VerticalCurvedList"/>
    <dgm:cxn modelId="{67419328-728B-471D-9B28-0EABE985AE50}" type="presParOf" srcId="{F0F0FA04-FE52-4305-A6F5-9BCD30A8B534}" destId="{05EDDAA5-E65C-4BB9-8215-D9F880AEA384}" srcOrd="3" destOrd="0" presId="urn:microsoft.com/office/officeart/2008/layout/VerticalCurvedList"/>
    <dgm:cxn modelId="{030B9F1E-B0A2-4524-8105-800350E17796}" type="presParOf" srcId="{F0F0FA04-FE52-4305-A6F5-9BCD30A8B534}" destId="{052FFB86-E6A0-4E29-B6A3-948FC20AA849}" srcOrd="4" destOrd="0" presId="urn:microsoft.com/office/officeart/2008/layout/VerticalCurvedList"/>
    <dgm:cxn modelId="{5C0FB04E-52B6-4380-A0AD-D1D0A09E0558}" type="presParOf" srcId="{052FFB86-E6A0-4E29-B6A3-948FC20AA849}" destId="{A3FE89F8-0775-4629-A320-CC70A53D31B7}" srcOrd="0" destOrd="0" presId="urn:microsoft.com/office/officeart/2008/layout/VerticalCurvedList"/>
    <dgm:cxn modelId="{0B4298B9-919A-444C-9BD6-0B43187A4F2B}" type="presParOf" srcId="{F0F0FA04-FE52-4305-A6F5-9BCD30A8B534}" destId="{9090D71C-EA06-4325-96C2-87D0DFEEA125}" srcOrd="5" destOrd="0" presId="urn:microsoft.com/office/officeart/2008/layout/VerticalCurvedList"/>
    <dgm:cxn modelId="{B28013D2-2D56-4789-A06D-6705A4032499}" type="presParOf" srcId="{F0F0FA04-FE52-4305-A6F5-9BCD30A8B534}" destId="{3A96A636-E765-4ABC-9621-AAB34524BD0B}" srcOrd="6" destOrd="0" presId="urn:microsoft.com/office/officeart/2008/layout/VerticalCurvedList"/>
    <dgm:cxn modelId="{5B554E9F-C9D9-4226-B496-D91EF6F9FEF2}" type="presParOf" srcId="{3A96A636-E765-4ABC-9621-AAB34524BD0B}" destId="{DC8EC3EC-E81E-4CF4-BB15-2C05FEBEEDA5}" srcOrd="0" destOrd="0" presId="urn:microsoft.com/office/officeart/2008/layout/VerticalCurvedList"/>
    <dgm:cxn modelId="{340119EA-79F1-4AEF-8F3E-F381D57C7106}" type="presParOf" srcId="{F0F0FA04-FE52-4305-A6F5-9BCD30A8B534}" destId="{96EE6CF9-A867-4600-9833-9413894FB560}" srcOrd="7" destOrd="0" presId="urn:microsoft.com/office/officeart/2008/layout/VerticalCurvedList"/>
    <dgm:cxn modelId="{BCCB8761-31E8-46E2-95CC-BE139D4BBF06}" type="presParOf" srcId="{F0F0FA04-FE52-4305-A6F5-9BCD30A8B534}" destId="{70118F31-FC5E-424D-9A80-6E3570786114}" srcOrd="8" destOrd="0" presId="urn:microsoft.com/office/officeart/2008/layout/VerticalCurvedList"/>
    <dgm:cxn modelId="{FB3DA61C-A4AC-41F3-AED5-EE3FA7545C18}" type="presParOf" srcId="{70118F31-FC5E-424D-9A80-6E3570786114}" destId="{8B289282-27FF-476D-A28B-4C9A1656E72C}" srcOrd="0" destOrd="0" presId="urn:microsoft.com/office/officeart/2008/layout/VerticalCurvedList"/>
    <dgm:cxn modelId="{5542A7A7-79A9-423C-B37D-2FF7AC2E24D0}" type="presParOf" srcId="{F0F0FA04-FE52-4305-A6F5-9BCD30A8B534}" destId="{5188EA4D-0B5D-470B-825A-6E29EC9D6200}" srcOrd="9" destOrd="0" presId="urn:microsoft.com/office/officeart/2008/layout/VerticalCurvedList"/>
    <dgm:cxn modelId="{255EA8BA-5C98-4F90-BEF8-16D27ADD8137}" type="presParOf" srcId="{F0F0FA04-FE52-4305-A6F5-9BCD30A8B534}" destId="{F1C65E53-85F8-47FF-B09D-86DC4C2E87E7}" srcOrd="10" destOrd="0" presId="urn:microsoft.com/office/officeart/2008/layout/VerticalCurvedList"/>
    <dgm:cxn modelId="{B999CE16-8199-414C-98B5-63E891A38A0D}" type="presParOf" srcId="{F1C65E53-85F8-47FF-B09D-86DC4C2E87E7}" destId="{F3B2EBF1-6494-4899-9863-EA0F5C69FAB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9C62B0-3A72-4C09-9BD2-8431E21651F5}" type="doc">
      <dgm:prSet loTypeId="urn:microsoft.com/office/officeart/2008/layout/LinedList" loCatId="Inbox" qsTypeId="urn:microsoft.com/office/officeart/2005/8/quickstyle/simple1" qsCatId="simple" csTypeId="urn:microsoft.com/office/officeart/2005/8/colors/colorful2" csCatId="colorful" phldr="1"/>
      <dgm:spPr/>
      <dgm:t>
        <a:bodyPr/>
        <a:lstStyle/>
        <a:p>
          <a:endParaRPr lang="en-US"/>
        </a:p>
      </dgm:t>
    </dgm:pt>
    <dgm:pt modelId="{8D109739-5C9C-4A16-AAB4-4465FE9B7806}">
      <dgm:prSet/>
      <dgm:spPr/>
      <dgm:t>
        <a:bodyPr/>
        <a:lstStyle/>
        <a:p>
          <a:r>
            <a:rPr lang="en-US" b="1" dirty="0"/>
            <a:t>History and physical examination</a:t>
          </a:r>
        </a:p>
        <a:p>
          <a:r>
            <a:rPr lang="en-US" b="1" dirty="0"/>
            <a:t>	Hx of HF, HTN, Renal Disease, Stroke, </a:t>
          </a:r>
        </a:p>
      </dgm:t>
    </dgm:pt>
    <dgm:pt modelId="{E46CBD32-889D-45D0-9E88-AA5A0F43FFE7}" type="parTrans" cxnId="{DC7139D4-3BA9-46B0-B5B4-0DECD99E4C34}">
      <dgm:prSet/>
      <dgm:spPr/>
      <dgm:t>
        <a:bodyPr/>
        <a:lstStyle/>
        <a:p>
          <a:endParaRPr lang="en-US"/>
        </a:p>
      </dgm:t>
    </dgm:pt>
    <dgm:pt modelId="{B5C07040-1CAD-47CF-86CB-B70F78498292}" type="sibTrans" cxnId="{DC7139D4-3BA9-46B0-B5B4-0DECD99E4C34}">
      <dgm:prSet/>
      <dgm:spPr/>
      <dgm:t>
        <a:bodyPr/>
        <a:lstStyle/>
        <a:p>
          <a:endParaRPr lang="en-US"/>
        </a:p>
      </dgm:t>
    </dgm:pt>
    <dgm:pt modelId="{CDC1537C-65FD-43D9-B907-8CD3BFBAB301}">
      <dgm:prSet/>
      <dgm:spPr/>
      <dgm:t>
        <a:bodyPr/>
        <a:lstStyle/>
        <a:p>
          <a:r>
            <a:rPr lang="en-US" b="1" dirty="0"/>
            <a:t>PQRST, sleep, mood</a:t>
          </a:r>
        </a:p>
      </dgm:t>
    </dgm:pt>
    <dgm:pt modelId="{2F7F8416-6C8E-4DC1-AB84-E20CB739119F}" type="parTrans" cxnId="{EBF33EA9-3245-4453-A53E-B809DFE02602}">
      <dgm:prSet/>
      <dgm:spPr/>
      <dgm:t>
        <a:bodyPr/>
        <a:lstStyle/>
        <a:p>
          <a:endParaRPr lang="en-US"/>
        </a:p>
      </dgm:t>
    </dgm:pt>
    <dgm:pt modelId="{95A23320-413E-405B-8785-3E2DD9AD0C79}" type="sibTrans" cxnId="{EBF33EA9-3245-4453-A53E-B809DFE02602}">
      <dgm:prSet/>
      <dgm:spPr/>
      <dgm:t>
        <a:bodyPr/>
        <a:lstStyle/>
        <a:p>
          <a:endParaRPr lang="en-US"/>
        </a:p>
      </dgm:t>
    </dgm:pt>
    <dgm:pt modelId="{95F97B7D-3422-4E73-B7ED-F32B29C34DCF}">
      <dgm:prSet/>
      <dgm:spPr/>
      <dgm:t>
        <a:bodyPr/>
        <a:lstStyle/>
        <a:p>
          <a:r>
            <a:rPr lang="en-US" b="1" dirty="0"/>
            <a:t>Screen for cognitive impairment</a:t>
          </a:r>
        </a:p>
      </dgm:t>
    </dgm:pt>
    <dgm:pt modelId="{DB27B7D1-2528-4D24-A165-C7201E4F031F}" type="parTrans" cxnId="{0DE05381-E5AD-4510-80F5-E061E84CC05C}">
      <dgm:prSet/>
      <dgm:spPr/>
      <dgm:t>
        <a:bodyPr/>
        <a:lstStyle/>
        <a:p>
          <a:endParaRPr lang="en-US"/>
        </a:p>
      </dgm:t>
    </dgm:pt>
    <dgm:pt modelId="{B11A12E8-FC1F-41AC-999C-89DDCED90786}" type="sibTrans" cxnId="{0DE05381-E5AD-4510-80F5-E061E84CC05C}">
      <dgm:prSet/>
      <dgm:spPr/>
      <dgm:t>
        <a:bodyPr/>
        <a:lstStyle/>
        <a:p>
          <a:endParaRPr lang="en-US"/>
        </a:p>
      </dgm:t>
    </dgm:pt>
    <dgm:pt modelId="{DE5C36DB-0974-4477-B94C-61F0BBC71546}">
      <dgm:prSet/>
      <dgm:spPr/>
      <dgm:t>
        <a:bodyPr/>
        <a:lstStyle/>
        <a:p>
          <a:r>
            <a:rPr lang="en-US" b="1" dirty="0"/>
            <a:t>Screen for depression</a:t>
          </a:r>
        </a:p>
      </dgm:t>
    </dgm:pt>
    <dgm:pt modelId="{07153028-7410-4084-BC0C-9E49294B6D2F}" type="parTrans" cxnId="{40356319-8D38-42F2-9C46-E475AD743758}">
      <dgm:prSet/>
      <dgm:spPr/>
      <dgm:t>
        <a:bodyPr/>
        <a:lstStyle/>
        <a:p>
          <a:endParaRPr lang="en-US"/>
        </a:p>
      </dgm:t>
    </dgm:pt>
    <dgm:pt modelId="{37888A76-01B7-4608-9CF1-35011D132CB0}" type="sibTrans" cxnId="{40356319-8D38-42F2-9C46-E475AD743758}">
      <dgm:prSet/>
      <dgm:spPr/>
      <dgm:t>
        <a:bodyPr/>
        <a:lstStyle/>
        <a:p>
          <a:endParaRPr lang="en-US"/>
        </a:p>
      </dgm:t>
    </dgm:pt>
    <dgm:pt modelId="{78E321A6-D474-48D5-A688-E914FB391653}">
      <dgm:prSet/>
      <dgm:spPr/>
      <dgm:t>
        <a:bodyPr/>
        <a:lstStyle/>
        <a:p>
          <a:r>
            <a:rPr lang="en-US" b="1" dirty="0"/>
            <a:t>Review of patient ADLs</a:t>
          </a:r>
        </a:p>
      </dgm:t>
    </dgm:pt>
    <dgm:pt modelId="{A18F0947-74BB-454B-885F-13900E78E8C1}" type="parTrans" cxnId="{DC490433-C861-4B89-A0C5-D1D57638B867}">
      <dgm:prSet/>
      <dgm:spPr/>
      <dgm:t>
        <a:bodyPr/>
        <a:lstStyle/>
        <a:p>
          <a:endParaRPr lang="en-US"/>
        </a:p>
      </dgm:t>
    </dgm:pt>
    <dgm:pt modelId="{9F6FB47F-B544-4445-AD0D-1788A5E16D53}" type="sibTrans" cxnId="{DC490433-C861-4B89-A0C5-D1D57638B867}">
      <dgm:prSet/>
      <dgm:spPr/>
      <dgm:t>
        <a:bodyPr/>
        <a:lstStyle/>
        <a:p>
          <a:endParaRPr lang="en-US"/>
        </a:p>
      </dgm:t>
    </dgm:pt>
    <dgm:pt modelId="{345D47D9-2B54-450A-9D8A-D174C3498B26}">
      <dgm:prSet/>
      <dgm:spPr/>
      <dgm:t>
        <a:bodyPr/>
        <a:lstStyle/>
        <a:p>
          <a:r>
            <a:rPr lang="en-US" b="1" dirty="0"/>
            <a:t>Assessment of gait and balance</a:t>
          </a:r>
        </a:p>
      </dgm:t>
    </dgm:pt>
    <dgm:pt modelId="{FA8EA5F3-58F6-4C7E-9793-F69ABE5786E0}" type="parTrans" cxnId="{D5108A57-38E2-4D5A-A402-7EA9E4420D78}">
      <dgm:prSet/>
      <dgm:spPr/>
      <dgm:t>
        <a:bodyPr/>
        <a:lstStyle/>
        <a:p>
          <a:endParaRPr lang="en-US"/>
        </a:p>
      </dgm:t>
    </dgm:pt>
    <dgm:pt modelId="{2B26A4E9-1A8F-4B1D-96DF-C30356D59685}" type="sibTrans" cxnId="{D5108A57-38E2-4D5A-A402-7EA9E4420D78}">
      <dgm:prSet/>
      <dgm:spPr/>
      <dgm:t>
        <a:bodyPr/>
        <a:lstStyle/>
        <a:p>
          <a:endParaRPr lang="en-US"/>
        </a:p>
      </dgm:t>
    </dgm:pt>
    <dgm:pt modelId="{C2DF8F6A-08D0-4153-95AB-250C479A916E}">
      <dgm:prSet/>
      <dgm:spPr/>
      <dgm:t>
        <a:bodyPr/>
        <a:lstStyle/>
        <a:p>
          <a:r>
            <a:rPr lang="en-US" b="1" dirty="0"/>
            <a:t>Screen for sensory depression: visual, auditory</a:t>
          </a:r>
        </a:p>
      </dgm:t>
    </dgm:pt>
    <dgm:pt modelId="{44CE2473-38DB-4F4E-B184-E7F3ACF63E4C}" type="parTrans" cxnId="{3692D125-861A-406D-B06E-A3B7513B1010}">
      <dgm:prSet/>
      <dgm:spPr/>
      <dgm:t>
        <a:bodyPr/>
        <a:lstStyle/>
        <a:p>
          <a:endParaRPr lang="en-US"/>
        </a:p>
      </dgm:t>
    </dgm:pt>
    <dgm:pt modelId="{5C35E8DD-7EFA-4073-BC70-6E8A4532F23D}" type="sibTrans" cxnId="{3692D125-861A-406D-B06E-A3B7513B1010}">
      <dgm:prSet/>
      <dgm:spPr/>
      <dgm:t>
        <a:bodyPr/>
        <a:lstStyle/>
        <a:p>
          <a:endParaRPr lang="en-US"/>
        </a:p>
      </dgm:t>
    </dgm:pt>
    <dgm:pt modelId="{5F4FB34B-7B3B-4B00-A339-C420D0BE7BC3}">
      <dgm:prSet phldrT="[Text]"/>
      <dgm:spPr/>
      <dgm:t>
        <a:bodyPr/>
        <a:lstStyle/>
        <a:p>
          <a:r>
            <a:rPr lang="en-US" b="1" dirty="0"/>
            <a:t>Alcohol or controlled substance use</a:t>
          </a:r>
        </a:p>
      </dgm:t>
    </dgm:pt>
    <dgm:pt modelId="{D5E88352-4E87-4ED8-81AA-F0F45EAD6E8E}" type="parTrans" cxnId="{8CD87BEE-2F63-4B32-8C89-A721914AF3AE}">
      <dgm:prSet/>
      <dgm:spPr/>
      <dgm:t>
        <a:bodyPr/>
        <a:lstStyle/>
        <a:p>
          <a:endParaRPr lang="en-US"/>
        </a:p>
      </dgm:t>
    </dgm:pt>
    <dgm:pt modelId="{2FDC8FD8-8BB4-4E02-9DBE-CD96B7F0E94C}" type="sibTrans" cxnId="{8CD87BEE-2F63-4B32-8C89-A721914AF3AE}">
      <dgm:prSet/>
      <dgm:spPr/>
      <dgm:t>
        <a:bodyPr/>
        <a:lstStyle/>
        <a:p>
          <a:endParaRPr lang="en-US"/>
        </a:p>
      </dgm:t>
    </dgm:pt>
    <dgm:pt modelId="{63B2C78A-140D-41E9-B65D-563DFEB1941C}">
      <dgm:prSet phldrT="[Text]"/>
      <dgm:spPr/>
      <dgm:t>
        <a:bodyPr/>
        <a:lstStyle/>
        <a:p>
          <a:r>
            <a:rPr lang="en-US" b="1" dirty="0"/>
            <a:t>Successful pain management strategies used</a:t>
          </a:r>
        </a:p>
      </dgm:t>
    </dgm:pt>
    <dgm:pt modelId="{9B6FAF96-A6EF-4DDE-9B4E-EF59143DF9B5}" type="parTrans" cxnId="{F1BD583E-AF5E-4857-AF20-CF4BCFC7CE9E}">
      <dgm:prSet/>
      <dgm:spPr/>
      <dgm:t>
        <a:bodyPr/>
        <a:lstStyle/>
        <a:p>
          <a:endParaRPr lang="en-US"/>
        </a:p>
      </dgm:t>
    </dgm:pt>
    <dgm:pt modelId="{89AA129B-E211-4CFA-B7A7-08D9F4B29D02}" type="sibTrans" cxnId="{F1BD583E-AF5E-4857-AF20-CF4BCFC7CE9E}">
      <dgm:prSet/>
      <dgm:spPr/>
      <dgm:t>
        <a:bodyPr/>
        <a:lstStyle/>
        <a:p>
          <a:endParaRPr lang="en-US"/>
        </a:p>
      </dgm:t>
    </dgm:pt>
    <dgm:pt modelId="{15965F2F-4B4D-4FF9-B9FF-667FF938AE90}" type="pres">
      <dgm:prSet presAssocID="{4A9C62B0-3A72-4C09-9BD2-8431E21651F5}" presName="vert0" presStyleCnt="0">
        <dgm:presLayoutVars>
          <dgm:dir/>
          <dgm:animOne val="branch"/>
          <dgm:animLvl val="lvl"/>
        </dgm:presLayoutVars>
      </dgm:prSet>
      <dgm:spPr/>
    </dgm:pt>
    <dgm:pt modelId="{F0EAEDB5-A7B9-498E-AB80-35437524BA5C}" type="pres">
      <dgm:prSet presAssocID="{8D109739-5C9C-4A16-AAB4-4465FE9B7806}" presName="thickLine" presStyleLbl="alignNode1" presStyleIdx="0" presStyleCnt="9"/>
      <dgm:spPr/>
    </dgm:pt>
    <dgm:pt modelId="{CC2BCE68-E3CE-4E97-8200-A3C0552D43A8}" type="pres">
      <dgm:prSet presAssocID="{8D109739-5C9C-4A16-AAB4-4465FE9B7806}" presName="horz1" presStyleCnt="0"/>
      <dgm:spPr/>
    </dgm:pt>
    <dgm:pt modelId="{F824DDCC-2B35-4563-A6A9-1B4A7E2B0163}" type="pres">
      <dgm:prSet presAssocID="{8D109739-5C9C-4A16-AAB4-4465FE9B7806}" presName="tx1" presStyleLbl="revTx" presStyleIdx="0" presStyleCnt="9"/>
      <dgm:spPr/>
    </dgm:pt>
    <dgm:pt modelId="{00A05569-CE17-4009-B6CD-962949A7F8E3}" type="pres">
      <dgm:prSet presAssocID="{8D109739-5C9C-4A16-AAB4-4465FE9B7806}" presName="vert1" presStyleCnt="0"/>
      <dgm:spPr/>
    </dgm:pt>
    <dgm:pt modelId="{D66EB005-8543-4FFC-990A-1980CF3CA7FA}" type="pres">
      <dgm:prSet presAssocID="{CDC1537C-65FD-43D9-B907-8CD3BFBAB301}" presName="thickLine" presStyleLbl="alignNode1" presStyleIdx="1" presStyleCnt="9"/>
      <dgm:spPr/>
    </dgm:pt>
    <dgm:pt modelId="{489683A3-BE45-4D31-B43E-CBA9952DC31B}" type="pres">
      <dgm:prSet presAssocID="{CDC1537C-65FD-43D9-B907-8CD3BFBAB301}" presName="horz1" presStyleCnt="0"/>
      <dgm:spPr/>
    </dgm:pt>
    <dgm:pt modelId="{208A4294-38A2-492A-95C5-69090B2F2450}" type="pres">
      <dgm:prSet presAssocID="{CDC1537C-65FD-43D9-B907-8CD3BFBAB301}" presName="tx1" presStyleLbl="revTx" presStyleIdx="1" presStyleCnt="9"/>
      <dgm:spPr/>
    </dgm:pt>
    <dgm:pt modelId="{C38999AA-66C7-4335-B858-7B2F6FE0311C}" type="pres">
      <dgm:prSet presAssocID="{CDC1537C-65FD-43D9-B907-8CD3BFBAB301}" presName="vert1" presStyleCnt="0"/>
      <dgm:spPr/>
    </dgm:pt>
    <dgm:pt modelId="{4D88F789-DE62-4CF9-B625-B4DBCF2C4934}" type="pres">
      <dgm:prSet presAssocID="{95F97B7D-3422-4E73-B7ED-F32B29C34DCF}" presName="thickLine" presStyleLbl="alignNode1" presStyleIdx="2" presStyleCnt="9"/>
      <dgm:spPr/>
    </dgm:pt>
    <dgm:pt modelId="{E4347ED7-D281-42F9-8829-A2F9118F5DED}" type="pres">
      <dgm:prSet presAssocID="{95F97B7D-3422-4E73-B7ED-F32B29C34DCF}" presName="horz1" presStyleCnt="0"/>
      <dgm:spPr/>
    </dgm:pt>
    <dgm:pt modelId="{E8DEE38A-FACD-4E45-90B2-931717763EA0}" type="pres">
      <dgm:prSet presAssocID="{95F97B7D-3422-4E73-B7ED-F32B29C34DCF}" presName="tx1" presStyleLbl="revTx" presStyleIdx="2" presStyleCnt="9"/>
      <dgm:spPr/>
    </dgm:pt>
    <dgm:pt modelId="{F378E247-E1C4-40C1-AD46-A60218F01872}" type="pres">
      <dgm:prSet presAssocID="{95F97B7D-3422-4E73-B7ED-F32B29C34DCF}" presName="vert1" presStyleCnt="0"/>
      <dgm:spPr/>
    </dgm:pt>
    <dgm:pt modelId="{AFF36818-2BAA-49AA-9B36-A3AD8477266C}" type="pres">
      <dgm:prSet presAssocID="{DE5C36DB-0974-4477-B94C-61F0BBC71546}" presName="thickLine" presStyleLbl="alignNode1" presStyleIdx="3" presStyleCnt="9"/>
      <dgm:spPr/>
    </dgm:pt>
    <dgm:pt modelId="{49187BBC-ADAA-41B2-9316-2A049A054D59}" type="pres">
      <dgm:prSet presAssocID="{DE5C36DB-0974-4477-B94C-61F0BBC71546}" presName="horz1" presStyleCnt="0"/>
      <dgm:spPr/>
    </dgm:pt>
    <dgm:pt modelId="{35D084B8-658F-4FF0-BDF4-0D4DD3D76715}" type="pres">
      <dgm:prSet presAssocID="{DE5C36DB-0974-4477-B94C-61F0BBC71546}" presName="tx1" presStyleLbl="revTx" presStyleIdx="3" presStyleCnt="9"/>
      <dgm:spPr/>
    </dgm:pt>
    <dgm:pt modelId="{AD22F609-3481-4604-B82E-773A14E7C8CB}" type="pres">
      <dgm:prSet presAssocID="{DE5C36DB-0974-4477-B94C-61F0BBC71546}" presName="vert1" presStyleCnt="0"/>
      <dgm:spPr/>
    </dgm:pt>
    <dgm:pt modelId="{5F73067A-64DC-4131-AB4A-3EE17C4EBCBD}" type="pres">
      <dgm:prSet presAssocID="{78E321A6-D474-48D5-A688-E914FB391653}" presName="thickLine" presStyleLbl="alignNode1" presStyleIdx="4" presStyleCnt="9"/>
      <dgm:spPr/>
    </dgm:pt>
    <dgm:pt modelId="{165D73D0-646D-4A38-8188-34F79ED04FBB}" type="pres">
      <dgm:prSet presAssocID="{78E321A6-D474-48D5-A688-E914FB391653}" presName="horz1" presStyleCnt="0"/>
      <dgm:spPr/>
    </dgm:pt>
    <dgm:pt modelId="{A50EF2D6-A577-4F7B-BC96-2DA8B9FF03D2}" type="pres">
      <dgm:prSet presAssocID="{78E321A6-D474-48D5-A688-E914FB391653}" presName="tx1" presStyleLbl="revTx" presStyleIdx="4" presStyleCnt="9" custScaleY="93172"/>
      <dgm:spPr/>
    </dgm:pt>
    <dgm:pt modelId="{AE9F3362-65C2-4C87-9C8A-669F907CCF59}" type="pres">
      <dgm:prSet presAssocID="{78E321A6-D474-48D5-A688-E914FB391653}" presName="vert1" presStyleCnt="0"/>
      <dgm:spPr/>
    </dgm:pt>
    <dgm:pt modelId="{644245AC-7B33-4BF9-86D4-ACA27B7E0666}" type="pres">
      <dgm:prSet presAssocID="{345D47D9-2B54-450A-9D8A-D174C3498B26}" presName="thickLine" presStyleLbl="alignNode1" presStyleIdx="5" presStyleCnt="9"/>
      <dgm:spPr/>
    </dgm:pt>
    <dgm:pt modelId="{ADBC4FAA-B16A-4B2B-96B2-45DAA235BBDA}" type="pres">
      <dgm:prSet presAssocID="{345D47D9-2B54-450A-9D8A-D174C3498B26}" presName="horz1" presStyleCnt="0"/>
      <dgm:spPr/>
    </dgm:pt>
    <dgm:pt modelId="{21FCF9EF-CC8B-4530-B312-F96EEB82468C}" type="pres">
      <dgm:prSet presAssocID="{345D47D9-2B54-450A-9D8A-D174C3498B26}" presName="tx1" presStyleLbl="revTx" presStyleIdx="5" presStyleCnt="9"/>
      <dgm:spPr/>
    </dgm:pt>
    <dgm:pt modelId="{DD04E304-1241-44C8-BAC9-15E28F193587}" type="pres">
      <dgm:prSet presAssocID="{345D47D9-2B54-450A-9D8A-D174C3498B26}" presName="vert1" presStyleCnt="0"/>
      <dgm:spPr/>
    </dgm:pt>
    <dgm:pt modelId="{8B2E1919-B3CC-401F-BDAC-04C8F72C922B}" type="pres">
      <dgm:prSet presAssocID="{C2DF8F6A-08D0-4153-95AB-250C479A916E}" presName="thickLine" presStyleLbl="alignNode1" presStyleIdx="6" presStyleCnt="9"/>
      <dgm:spPr/>
    </dgm:pt>
    <dgm:pt modelId="{C6A924B2-6BF6-4FBC-AAE8-2E6A51400A95}" type="pres">
      <dgm:prSet presAssocID="{C2DF8F6A-08D0-4153-95AB-250C479A916E}" presName="horz1" presStyleCnt="0"/>
      <dgm:spPr/>
    </dgm:pt>
    <dgm:pt modelId="{2AE31DC5-242E-4AA5-A86C-B5B9C186141D}" type="pres">
      <dgm:prSet presAssocID="{C2DF8F6A-08D0-4153-95AB-250C479A916E}" presName="tx1" presStyleLbl="revTx" presStyleIdx="6" presStyleCnt="9"/>
      <dgm:spPr/>
    </dgm:pt>
    <dgm:pt modelId="{D7F902B2-00AD-48D1-B5A6-2B393D4DCD55}" type="pres">
      <dgm:prSet presAssocID="{C2DF8F6A-08D0-4153-95AB-250C479A916E}" presName="vert1" presStyleCnt="0"/>
      <dgm:spPr/>
    </dgm:pt>
    <dgm:pt modelId="{47F1B296-4AFB-4DBE-85AE-C1D72136E0F1}" type="pres">
      <dgm:prSet presAssocID="{5F4FB34B-7B3B-4B00-A339-C420D0BE7BC3}" presName="thickLine" presStyleLbl="alignNode1" presStyleIdx="7" presStyleCnt="9"/>
      <dgm:spPr/>
    </dgm:pt>
    <dgm:pt modelId="{E71BB801-E2FE-4764-8183-D5B7332632F2}" type="pres">
      <dgm:prSet presAssocID="{5F4FB34B-7B3B-4B00-A339-C420D0BE7BC3}" presName="horz1" presStyleCnt="0"/>
      <dgm:spPr/>
    </dgm:pt>
    <dgm:pt modelId="{EEC1AF4D-44F0-4B98-9C4E-665DF93F1252}" type="pres">
      <dgm:prSet presAssocID="{5F4FB34B-7B3B-4B00-A339-C420D0BE7BC3}" presName="tx1" presStyleLbl="revTx" presStyleIdx="7" presStyleCnt="9"/>
      <dgm:spPr/>
    </dgm:pt>
    <dgm:pt modelId="{D7C11D79-A6CD-4179-B6D8-19DB4C1703D4}" type="pres">
      <dgm:prSet presAssocID="{5F4FB34B-7B3B-4B00-A339-C420D0BE7BC3}" presName="vert1" presStyleCnt="0"/>
      <dgm:spPr/>
    </dgm:pt>
    <dgm:pt modelId="{B150D197-FDA2-4917-9B89-763DA7D87DEB}" type="pres">
      <dgm:prSet presAssocID="{63B2C78A-140D-41E9-B65D-563DFEB1941C}" presName="thickLine" presStyleLbl="alignNode1" presStyleIdx="8" presStyleCnt="9"/>
      <dgm:spPr/>
    </dgm:pt>
    <dgm:pt modelId="{ACC43240-2E24-4F6D-BA28-3EB9251B0779}" type="pres">
      <dgm:prSet presAssocID="{63B2C78A-140D-41E9-B65D-563DFEB1941C}" presName="horz1" presStyleCnt="0"/>
      <dgm:spPr/>
    </dgm:pt>
    <dgm:pt modelId="{94860735-61CC-40F5-9EC8-77B24A3D10F8}" type="pres">
      <dgm:prSet presAssocID="{63B2C78A-140D-41E9-B65D-563DFEB1941C}" presName="tx1" presStyleLbl="revTx" presStyleIdx="8" presStyleCnt="9"/>
      <dgm:spPr/>
    </dgm:pt>
    <dgm:pt modelId="{E21E678F-0627-4427-9DE6-30C3F10D2F73}" type="pres">
      <dgm:prSet presAssocID="{63B2C78A-140D-41E9-B65D-563DFEB1941C}" presName="vert1" presStyleCnt="0"/>
      <dgm:spPr/>
    </dgm:pt>
  </dgm:ptLst>
  <dgm:cxnLst>
    <dgm:cxn modelId="{40356319-8D38-42F2-9C46-E475AD743758}" srcId="{4A9C62B0-3A72-4C09-9BD2-8431E21651F5}" destId="{DE5C36DB-0974-4477-B94C-61F0BBC71546}" srcOrd="3" destOrd="0" parTransId="{07153028-7410-4084-BC0C-9E49294B6D2F}" sibTransId="{37888A76-01B7-4608-9CF1-35011D132CB0}"/>
    <dgm:cxn modelId="{C1B48321-BB8E-4DD0-BDB9-43235CD4D274}" type="presOf" srcId="{8D109739-5C9C-4A16-AAB4-4465FE9B7806}" destId="{F824DDCC-2B35-4563-A6A9-1B4A7E2B0163}" srcOrd="0" destOrd="0" presId="urn:microsoft.com/office/officeart/2008/layout/LinedList"/>
    <dgm:cxn modelId="{3692D125-861A-406D-B06E-A3B7513B1010}" srcId="{4A9C62B0-3A72-4C09-9BD2-8431E21651F5}" destId="{C2DF8F6A-08D0-4153-95AB-250C479A916E}" srcOrd="6" destOrd="0" parTransId="{44CE2473-38DB-4F4E-B184-E7F3ACF63E4C}" sibTransId="{5C35E8DD-7EFA-4073-BC70-6E8A4532F23D}"/>
    <dgm:cxn modelId="{DC490433-C861-4B89-A0C5-D1D57638B867}" srcId="{4A9C62B0-3A72-4C09-9BD2-8431E21651F5}" destId="{78E321A6-D474-48D5-A688-E914FB391653}" srcOrd="4" destOrd="0" parTransId="{A18F0947-74BB-454B-885F-13900E78E8C1}" sibTransId="{9F6FB47F-B544-4445-AD0D-1788A5E16D53}"/>
    <dgm:cxn modelId="{F1BD583E-AF5E-4857-AF20-CF4BCFC7CE9E}" srcId="{4A9C62B0-3A72-4C09-9BD2-8431E21651F5}" destId="{63B2C78A-140D-41E9-B65D-563DFEB1941C}" srcOrd="8" destOrd="0" parTransId="{9B6FAF96-A6EF-4DDE-9B4E-EF59143DF9B5}" sibTransId="{89AA129B-E211-4CFA-B7A7-08D9F4B29D02}"/>
    <dgm:cxn modelId="{D5108A57-38E2-4D5A-A402-7EA9E4420D78}" srcId="{4A9C62B0-3A72-4C09-9BD2-8431E21651F5}" destId="{345D47D9-2B54-450A-9D8A-D174C3498B26}" srcOrd="5" destOrd="0" parTransId="{FA8EA5F3-58F6-4C7E-9793-F69ABE5786E0}" sibTransId="{2B26A4E9-1A8F-4B1D-96DF-C30356D59685}"/>
    <dgm:cxn modelId="{0DE05381-E5AD-4510-80F5-E061E84CC05C}" srcId="{4A9C62B0-3A72-4C09-9BD2-8431E21651F5}" destId="{95F97B7D-3422-4E73-B7ED-F32B29C34DCF}" srcOrd="2" destOrd="0" parTransId="{DB27B7D1-2528-4D24-A165-C7201E4F031F}" sibTransId="{B11A12E8-FC1F-41AC-999C-89DDCED90786}"/>
    <dgm:cxn modelId="{4CDC5190-4494-4231-BF02-2ED19EAA10E4}" type="presOf" srcId="{4A9C62B0-3A72-4C09-9BD2-8431E21651F5}" destId="{15965F2F-4B4D-4FF9-B9FF-667FF938AE90}" srcOrd="0" destOrd="0" presId="urn:microsoft.com/office/officeart/2008/layout/LinedList"/>
    <dgm:cxn modelId="{F04B4491-7FC7-4AA0-8E51-65A70DE59933}" type="presOf" srcId="{CDC1537C-65FD-43D9-B907-8CD3BFBAB301}" destId="{208A4294-38A2-492A-95C5-69090B2F2450}" srcOrd="0" destOrd="0" presId="urn:microsoft.com/office/officeart/2008/layout/LinedList"/>
    <dgm:cxn modelId="{D2F5D29F-DB71-42DD-8E21-F0E554AC510D}" type="presOf" srcId="{5F4FB34B-7B3B-4B00-A339-C420D0BE7BC3}" destId="{EEC1AF4D-44F0-4B98-9C4E-665DF93F1252}" srcOrd="0" destOrd="0" presId="urn:microsoft.com/office/officeart/2008/layout/LinedList"/>
    <dgm:cxn modelId="{EBF33EA9-3245-4453-A53E-B809DFE02602}" srcId="{4A9C62B0-3A72-4C09-9BD2-8431E21651F5}" destId="{CDC1537C-65FD-43D9-B907-8CD3BFBAB301}" srcOrd="1" destOrd="0" parTransId="{2F7F8416-6C8E-4DC1-AB84-E20CB739119F}" sibTransId="{95A23320-413E-405B-8785-3E2DD9AD0C79}"/>
    <dgm:cxn modelId="{7D596DBA-42FC-4F34-A77B-C3A6DACCD93A}" type="presOf" srcId="{345D47D9-2B54-450A-9D8A-D174C3498B26}" destId="{21FCF9EF-CC8B-4530-B312-F96EEB82468C}" srcOrd="0" destOrd="0" presId="urn:microsoft.com/office/officeart/2008/layout/LinedList"/>
    <dgm:cxn modelId="{11820ACE-AF77-4942-A673-C69982539A2A}" type="presOf" srcId="{63B2C78A-140D-41E9-B65D-563DFEB1941C}" destId="{94860735-61CC-40F5-9EC8-77B24A3D10F8}" srcOrd="0" destOrd="0" presId="urn:microsoft.com/office/officeart/2008/layout/LinedList"/>
    <dgm:cxn modelId="{DC7139D4-3BA9-46B0-B5B4-0DECD99E4C34}" srcId="{4A9C62B0-3A72-4C09-9BD2-8431E21651F5}" destId="{8D109739-5C9C-4A16-AAB4-4465FE9B7806}" srcOrd="0" destOrd="0" parTransId="{E46CBD32-889D-45D0-9E88-AA5A0F43FFE7}" sibTransId="{B5C07040-1CAD-47CF-86CB-B70F78498292}"/>
    <dgm:cxn modelId="{AA9FC3D4-AD48-4159-AD61-50B1A4CF1073}" type="presOf" srcId="{DE5C36DB-0974-4477-B94C-61F0BBC71546}" destId="{35D084B8-658F-4FF0-BDF4-0D4DD3D76715}" srcOrd="0" destOrd="0" presId="urn:microsoft.com/office/officeart/2008/layout/LinedList"/>
    <dgm:cxn modelId="{33A57DD5-BF20-40AF-A9AF-27ED4E990465}" type="presOf" srcId="{C2DF8F6A-08D0-4153-95AB-250C479A916E}" destId="{2AE31DC5-242E-4AA5-A86C-B5B9C186141D}" srcOrd="0" destOrd="0" presId="urn:microsoft.com/office/officeart/2008/layout/LinedList"/>
    <dgm:cxn modelId="{837EC1DA-62BC-41E8-B8E0-6F27134CDB35}" type="presOf" srcId="{95F97B7D-3422-4E73-B7ED-F32B29C34DCF}" destId="{E8DEE38A-FACD-4E45-90B2-931717763EA0}" srcOrd="0" destOrd="0" presId="urn:microsoft.com/office/officeart/2008/layout/LinedList"/>
    <dgm:cxn modelId="{8CD87BEE-2F63-4B32-8C89-A721914AF3AE}" srcId="{4A9C62B0-3A72-4C09-9BD2-8431E21651F5}" destId="{5F4FB34B-7B3B-4B00-A339-C420D0BE7BC3}" srcOrd="7" destOrd="0" parTransId="{D5E88352-4E87-4ED8-81AA-F0F45EAD6E8E}" sibTransId="{2FDC8FD8-8BB4-4E02-9DBE-CD96B7F0E94C}"/>
    <dgm:cxn modelId="{1F609AF0-C7EC-4324-8FE9-7CB9C3D69EA7}" type="presOf" srcId="{78E321A6-D474-48D5-A688-E914FB391653}" destId="{A50EF2D6-A577-4F7B-BC96-2DA8B9FF03D2}" srcOrd="0" destOrd="0" presId="urn:microsoft.com/office/officeart/2008/layout/LinedList"/>
    <dgm:cxn modelId="{39AB1805-3C25-4E6A-B594-CB41990565EF}" type="presParOf" srcId="{15965F2F-4B4D-4FF9-B9FF-667FF938AE90}" destId="{F0EAEDB5-A7B9-498E-AB80-35437524BA5C}" srcOrd="0" destOrd="0" presId="urn:microsoft.com/office/officeart/2008/layout/LinedList"/>
    <dgm:cxn modelId="{5E7D2851-08A1-48C8-A376-1EF9F9A54107}" type="presParOf" srcId="{15965F2F-4B4D-4FF9-B9FF-667FF938AE90}" destId="{CC2BCE68-E3CE-4E97-8200-A3C0552D43A8}" srcOrd="1" destOrd="0" presId="urn:microsoft.com/office/officeart/2008/layout/LinedList"/>
    <dgm:cxn modelId="{BB8BA5BE-96B4-4EDA-9C33-8F9908E31E40}" type="presParOf" srcId="{CC2BCE68-E3CE-4E97-8200-A3C0552D43A8}" destId="{F824DDCC-2B35-4563-A6A9-1B4A7E2B0163}" srcOrd="0" destOrd="0" presId="urn:microsoft.com/office/officeart/2008/layout/LinedList"/>
    <dgm:cxn modelId="{9853447C-7298-4DE7-9E65-7E118575475A}" type="presParOf" srcId="{CC2BCE68-E3CE-4E97-8200-A3C0552D43A8}" destId="{00A05569-CE17-4009-B6CD-962949A7F8E3}" srcOrd="1" destOrd="0" presId="urn:microsoft.com/office/officeart/2008/layout/LinedList"/>
    <dgm:cxn modelId="{FE6175FE-8FF3-471A-91EE-9F1399E6D435}" type="presParOf" srcId="{15965F2F-4B4D-4FF9-B9FF-667FF938AE90}" destId="{D66EB005-8543-4FFC-990A-1980CF3CA7FA}" srcOrd="2" destOrd="0" presId="urn:microsoft.com/office/officeart/2008/layout/LinedList"/>
    <dgm:cxn modelId="{A3A632CC-63FE-4C13-92C5-5F0C4B0967E9}" type="presParOf" srcId="{15965F2F-4B4D-4FF9-B9FF-667FF938AE90}" destId="{489683A3-BE45-4D31-B43E-CBA9952DC31B}" srcOrd="3" destOrd="0" presId="urn:microsoft.com/office/officeart/2008/layout/LinedList"/>
    <dgm:cxn modelId="{7AF52A9E-C665-44E1-BA17-FA696BC62E78}" type="presParOf" srcId="{489683A3-BE45-4D31-B43E-CBA9952DC31B}" destId="{208A4294-38A2-492A-95C5-69090B2F2450}" srcOrd="0" destOrd="0" presId="urn:microsoft.com/office/officeart/2008/layout/LinedList"/>
    <dgm:cxn modelId="{B261717F-8C71-436F-9DD5-E2AAE81865A5}" type="presParOf" srcId="{489683A3-BE45-4D31-B43E-CBA9952DC31B}" destId="{C38999AA-66C7-4335-B858-7B2F6FE0311C}" srcOrd="1" destOrd="0" presId="urn:microsoft.com/office/officeart/2008/layout/LinedList"/>
    <dgm:cxn modelId="{DA9BA63D-D7B8-4446-AE91-66B9B174CD82}" type="presParOf" srcId="{15965F2F-4B4D-4FF9-B9FF-667FF938AE90}" destId="{4D88F789-DE62-4CF9-B625-B4DBCF2C4934}" srcOrd="4" destOrd="0" presId="urn:microsoft.com/office/officeart/2008/layout/LinedList"/>
    <dgm:cxn modelId="{9721CB3D-774A-4DBF-8212-96D26D8A0E1E}" type="presParOf" srcId="{15965F2F-4B4D-4FF9-B9FF-667FF938AE90}" destId="{E4347ED7-D281-42F9-8829-A2F9118F5DED}" srcOrd="5" destOrd="0" presId="urn:microsoft.com/office/officeart/2008/layout/LinedList"/>
    <dgm:cxn modelId="{CA50D8CB-9A12-43B6-BDF0-4A2BE052527E}" type="presParOf" srcId="{E4347ED7-D281-42F9-8829-A2F9118F5DED}" destId="{E8DEE38A-FACD-4E45-90B2-931717763EA0}" srcOrd="0" destOrd="0" presId="urn:microsoft.com/office/officeart/2008/layout/LinedList"/>
    <dgm:cxn modelId="{CA892CE8-8D7B-4E9F-B44F-24401E015D30}" type="presParOf" srcId="{E4347ED7-D281-42F9-8829-A2F9118F5DED}" destId="{F378E247-E1C4-40C1-AD46-A60218F01872}" srcOrd="1" destOrd="0" presId="urn:microsoft.com/office/officeart/2008/layout/LinedList"/>
    <dgm:cxn modelId="{AE6C668A-6B40-426B-A8D9-9234B9428D06}" type="presParOf" srcId="{15965F2F-4B4D-4FF9-B9FF-667FF938AE90}" destId="{AFF36818-2BAA-49AA-9B36-A3AD8477266C}" srcOrd="6" destOrd="0" presId="urn:microsoft.com/office/officeart/2008/layout/LinedList"/>
    <dgm:cxn modelId="{660C12CC-2A12-49D0-AF4B-4F0E3C387FCA}" type="presParOf" srcId="{15965F2F-4B4D-4FF9-B9FF-667FF938AE90}" destId="{49187BBC-ADAA-41B2-9316-2A049A054D59}" srcOrd="7" destOrd="0" presId="urn:microsoft.com/office/officeart/2008/layout/LinedList"/>
    <dgm:cxn modelId="{84130304-AF84-4523-AC6C-C448EB5FCB8B}" type="presParOf" srcId="{49187BBC-ADAA-41B2-9316-2A049A054D59}" destId="{35D084B8-658F-4FF0-BDF4-0D4DD3D76715}" srcOrd="0" destOrd="0" presId="urn:microsoft.com/office/officeart/2008/layout/LinedList"/>
    <dgm:cxn modelId="{143A5422-EBFB-4037-A1E4-1065A8D16CD5}" type="presParOf" srcId="{49187BBC-ADAA-41B2-9316-2A049A054D59}" destId="{AD22F609-3481-4604-B82E-773A14E7C8CB}" srcOrd="1" destOrd="0" presId="urn:microsoft.com/office/officeart/2008/layout/LinedList"/>
    <dgm:cxn modelId="{700B1D5C-DC50-4E0F-9BFF-7249F586BD7E}" type="presParOf" srcId="{15965F2F-4B4D-4FF9-B9FF-667FF938AE90}" destId="{5F73067A-64DC-4131-AB4A-3EE17C4EBCBD}" srcOrd="8" destOrd="0" presId="urn:microsoft.com/office/officeart/2008/layout/LinedList"/>
    <dgm:cxn modelId="{93F89C95-6341-455C-BB7F-254209A389DC}" type="presParOf" srcId="{15965F2F-4B4D-4FF9-B9FF-667FF938AE90}" destId="{165D73D0-646D-4A38-8188-34F79ED04FBB}" srcOrd="9" destOrd="0" presId="urn:microsoft.com/office/officeart/2008/layout/LinedList"/>
    <dgm:cxn modelId="{D3353292-3183-4D3D-9EEB-6067D7218238}" type="presParOf" srcId="{165D73D0-646D-4A38-8188-34F79ED04FBB}" destId="{A50EF2D6-A577-4F7B-BC96-2DA8B9FF03D2}" srcOrd="0" destOrd="0" presId="urn:microsoft.com/office/officeart/2008/layout/LinedList"/>
    <dgm:cxn modelId="{7516E186-E7C2-47E0-B79D-AE7AB7229D75}" type="presParOf" srcId="{165D73D0-646D-4A38-8188-34F79ED04FBB}" destId="{AE9F3362-65C2-4C87-9C8A-669F907CCF59}" srcOrd="1" destOrd="0" presId="urn:microsoft.com/office/officeart/2008/layout/LinedList"/>
    <dgm:cxn modelId="{8133243B-3CE1-4F01-8617-9ED3AAB69B1D}" type="presParOf" srcId="{15965F2F-4B4D-4FF9-B9FF-667FF938AE90}" destId="{644245AC-7B33-4BF9-86D4-ACA27B7E0666}" srcOrd="10" destOrd="0" presId="urn:microsoft.com/office/officeart/2008/layout/LinedList"/>
    <dgm:cxn modelId="{EBA32E43-A73B-4026-A76B-F18FE484FDB5}" type="presParOf" srcId="{15965F2F-4B4D-4FF9-B9FF-667FF938AE90}" destId="{ADBC4FAA-B16A-4B2B-96B2-45DAA235BBDA}" srcOrd="11" destOrd="0" presId="urn:microsoft.com/office/officeart/2008/layout/LinedList"/>
    <dgm:cxn modelId="{03744CF2-11C4-4523-8D09-1A253311B8AB}" type="presParOf" srcId="{ADBC4FAA-B16A-4B2B-96B2-45DAA235BBDA}" destId="{21FCF9EF-CC8B-4530-B312-F96EEB82468C}" srcOrd="0" destOrd="0" presId="urn:microsoft.com/office/officeart/2008/layout/LinedList"/>
    <dgm:cxn modelId="{1E03D944-59A0-487D-9DD0-6A3BEECC86F2}" type="presParOf" srcId="{ADBC4FAA-B16A-4B2B-96B2-45DAA235BBDA}" destId="{DD04E304-1241-44C8-BAC9-15E28F193587}" srcOrd="1" destOrd="0" presId="urn:microsoft.com/office/officeart/2008/layout/LinedList"/>
    <dgm:cxn modelId="{ADA58E7A-20BC-4BDA-B176-BE7297AD3B87}" type="presParOf" srcId="{15965F2F-4B4D-4FF9-B9FF-667FF938AE90}" destId="{8B2E1919-B3CC-401F-BDAC-04C8F72C922B}" srcOrd="12" destOrd="0" presId="urn:microsoft.com/office/officeart/2008/layout/LinedList"/>
    <dgm:cxn modelId="{3BA79C31-7601-43D8-AA18-60F2D1B7DCB1}" type="presParOf" srcId="{15965F2F-4B4D-4FF9-B9FF-667FF938AE90}" destId="{C6A924B2-6BF6-4FBC-AAE8-2E6A51400A95}" srcOrd="13" destOrd="0" presId="urn:microsoft.com/office/officeart/2008/layout/LinedList"/>
    <dgm:cxn modelId="{F6A1F938-C9F9-4A7F-882A-39FA534A4904}" type="presParOf" srcId="{C6A924B2-6BF6-4FBC-AAE8-2E6A51400A95}" destId="{2AE31DC5-242E-4AA5-A86C-B5B9C186141D}" srcOrd="0" destOrd="0" presId="urn:microsoft.com/office/officeart/2008/layout/LinedList"/>
    <dgm:cxn modelId="{A7018234-BFA1-46AB-8B85-11579B2CE017}" type="presParOf" srcId="{C6A924B2-6BF6-4FBC-AAE8-2E6A51400A95}" destId="{D7F902B2-00AD-48D1-B5A6-2B393D4DCD55}" srcOrd="1" destOrd="0" presId="urn:microsoft.com/office/officeart/2008/layout/LinedList"/>
    <dgm:cxn modelId="{B17321E8-A7C3-4B48-82F3-84AE80C0132B}" type="presParOf" srcId="{15965F2F-4B4D-4FF9-B9FF-667FF938AE90}" destId="{47F1B296-4AFB-4DBE-85AE-C1D72136E0F1}" srcOrd="14" destOrd="0" presId="urn:microsoft.com/office/officeart/2008/layout/LinedList"/>
    <dgm:cxn modelId="{57C165D5-E1A2-4F17-8AAB-D2FF2515E087}" type="presParOf" srcId="{15965F2F-4B4D-4FF9-B9FF-667FF938AE90}" destId="{E71BB801-E2FE-4764-8183-D5B7332632F2}" srcOrd="15" destOrd="0" presId="urn:microsoft.com/office/officeart/2008/layout/LinedList"/>
    <dgm:cxn modelId="{01EF1098-6042-41F7-8034-2562C0BC56E5}" type="presParOf" srcId="{E71BB801-E2FE-4764-8183-D5B7332632F2}" destId="{EEC1AF4D-44F0-4B98-9C4E-665DF93F1252}" srcOrd="0" destOrd="0" presId="urn:microsoft.com/office/officeart/2008/layout/LinedList"/>
    <dgm:cxn modelId="{0D28FED0-BC25-431E-B3BF-03F7A8C4031B}" type="presParOf" srcId="{E71BB801-E2FE-4764-8183-D5B7332632F2}" destId="{D7C11D79-A6CD-4179-B6D8-19DB4C1703D4}" srcOrd="1" destOrd="0" presId="urn:microsoft.com/office/officeart/2008/layout/LinedList"/>
    <dgm:cxn modelId="{AB2BC814-A294-4559-B9C5-0E2C706D521B}" type="presParOf" srcId="{15965F2F-4B4D-4FF9-B9FF-667FF938AE90}" destId="{B150D197-FDA2-4917-9B89-763DA7D87DEB}" srcOrd="16" destOrd="0" presId="urn:microsoft.com/office/officeart/2008/layout/LinedList"/>
    <dgm:cxn modelId="{EC0DB692-D806-4F87-BA3F-D933F8DDD0A3}" type="presParOf" srcId="{15965F2F-4B4D-4FF9-B9FF-667FF938AE90}" destId="{ACC43240-2E24-4F6D-BA28-3EB9251B0779}" srcOrd="17" destOrd="0" presId="urn:microsoft.com/office/officeart/2008/layout/LinedList"/>
    <dgm:cxn modelId="{BC61AC22-ACA5-441D-A099-15BA156A7367}" type="presParOf" srcId="{ACC43240-2E24-4F6D-BA28-3EB9251B0779}" destId="{94860735-61CC-40F5-9EC8-77B24A3D10F8}" srcOrd="0" destOrd="0" presId="urn:microsoft.com/office/officeart/2008/layout/LinedList"/>
    <dgm:cxn modelId="{752B7F9F-AF45-47B1-B9BD-AF8B52D4B0EA}" type="presParOf" srcId="{ACC43240-2E24-4F6D-BA28-3EB9251B0779}" destId="{E21E678F-0627-4427-9DE6-30C3F10D2F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336E3D-65F9-481F-9F48-A56E9489595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1CAEB17-F609-4588-BAAE-D8B233B72BD1}">
      <dgm:prSet phldrT="[Text]"/>
      <dgm:spPr/>
      <dgm:t>
        <a:bodyPr/>
        <a:lstStyle/>
        <a:p>
          <a:r>
            <a:rPr lang="en-US" dirty="0"/>
            <a:t>1st</a:t>
          </a:r>
        </a:p>
      </dgm:t>
    </dgm:pt>
    <dgm:pt modelId="{B294EF05-C32E-4831-A0E1-5ED0843AC16B}" type="parTrans" cxnId="{A45F0CDE-8620-4D77-91C6-027B79EADF71}">
      <dgm:prSet/>
      <dgm:spPr/>
      <dgm:t>
        <a:bodyPr/>
        <a:lstStyle/>
        <a:p>
          <a:endParaRPr lang="en-US"/>
        </a:p>
      </dgm:t>
    </dgm:pt>
    <dgm:pt modelId="{F7C931DE-56F9-4526-A153-98B40FD82C58}" type="sibTrans" cxnId="{A45F0CDE-8620-4D77-91C6-027B79EADF71}">
      <dgm:prSet/>
      <dgm:spPr/>
      <dgm:t>
        <a:bodyPr/>
        <a:lstStyle/>
        <a:p>
          <a:endParaRPr lang="en-US"/>
        </a:p>
      </dgm:t>
    </dgm:pt>
    <dgm:pt modelId="{9C4B7E5B-C0D1-48DC-B49C-DB93BE5B07BF}">
      <dgm:prSet phldrT="[Text]"/>
      <dgm:spPr/>
      <dgm:t>
        <a:bodyPr/>
        <a:lstStyle/>
        <a:p>
          <a:r>
            <a:rPr lang="en-US" dirty="0"/>
            <a:t>Attempt to obtain the patient’s self-report</a:t>
          </a:r>
        </a:p>
      </dgm:t>
    </dgm:pt>
    <dgm:pt modelId="{F65BCCEA-36F8-4815-AF07-D13D80BE2D63}" type="parTrans" cxnId="{832D9ECB-8767-4427-956B-C8F7FB12413D}">
      <dgm:prSet/>
      <dgm:spPr/>
      <dgm:t>
        <a:bodyPr/>
        <a:lstStyle/>
        <a:p>
          <a:endParaRPr lang="en-US"/>
        </a:p>
      </dgm:t>
    </dgm:pt>
    <dgm:pt modelId="{B088DA26-969C-4B7D-91A6-47F8524F7A70}" type="sibTrans" cxnId="{832D9ECB-8767-4427-956B-C8F7FB12413D}">
      <dgm:prSet/>
      <dgm:spPr/>
      <dgm:t>
        <a:bodyPr/>
        <a:lstStyle/>
        <a:p>
          <a:endParaRPr lang="en-US"/>
        </a:p>
      </dgm:t>
    </dgm:pt>
    <dgm:pt modelId="{E19B15E6-DD27-4D16-9D2A-043280DE0E98}">
      <dgm:prSet phldrT="[Text]"/>
      <dgm:spPr/>
      <dgm:t>
        <a:bodyPr/>
        <a:lstStyle/>
        <a:p>
          <a:r>
            <a:rPr lang="en-US" dirty="0"/>
            <a:t>Gold Standard: yes or no</a:t>
          </a:r>
        </a:p>
      </dgm:t>
    </dgm:pt>
    <dgm:pt modelId="{5D68B1E6-A240-4CE8-BEE3-1B2EE2C8CBA8}" type="parTrans" cxnId="{0E0F3A9F-C94D-4479-B0C4-A7DDC8F536A9}">
      <dgm:prSet/>
      <dgm:spPr/>
      <dgm:t>
        <a:bodyPr/>
        <a:lstStyle/>
        <a:p>
          <a:endParaRPr lang="en-US"/>
        </a:p>
      </dgm:t>
    </dgm:pt>
    <dgm:pt modelId="{BD3104D6-8C0F-40DA-B89E-AD6C32209305}" type="sibTrans" cxnId="{0E0F3A9F-C94D-4479-B0C4-A7DDC8F536A9}">
      <dgm:prSet/>
      <dgm:spPr/>
      <dgm:t>
        <a:bodyPr/>
        <a:lstStyle/>
        <a:p>
          <a:endParaRPr lang="en-US"/>
        </a:p>
      </dgm:t>
    </dgm:pt>
    <dgm:pt modelId="{17C18C16-8664-4800-AFD8-F14051A7E019}">
      <dgm:prSet phldrT="[Text]"/>
      <dgm:spPr/>
      <dgm:t>
        <a:bodyPr/>
        <a:lstStyle/>
        <a:p>
          <a:r>
            <a:rPr lang="en-US" dirty="0"/>
            <a:t>2nd</a:t>
          </a:r>
        </a:p>
      </dgm:t>
    </dgm:pt>
    <dgm:pt modelId="{14A68365-C390-490D-A6EA-A4473305E4B6}" type="parTrans" cxnId="{EFD71B40-7861-46B5-A930-DA83B00F5933}">
      <dgm:prSet/>
      <dgm:spPr/>
      <dgm:t>
        <a:bodyPr/>
        <a:lstStyle/>
        <a:p>
          <a:endParaRPr lang="en-US"/>
        </a:p>
      </dgm:t>
    </dgm:pt>
    <dgm:pt modelId="{DBB75386-E671-4724-BAAD-483D22637934}" type="sibTrans" cxnId="{EFD71B40-7861-46B5-A930-DA83B00F5933}">
      <dgm:prSet/>
      <dgm:spPr/>
      <dgm:t>
        <a:bodyPr/>
        <a:lstStyle/>
        <a:p>
          <a:endParaRPr lang="en-US"/>
        </a:p>
      </dgm:t>
    </dgm:pt>
    <dgm:pt modelId="{E378871C-77EC-45FC-84F0-1AE0BF6D9E99}">
      <dgm:prSet phldrT="[Text]"/>
      <dgm:spPr/>
      <dgm:t>
        <a:bodyPr/>
        <a:lstStyle/>
        <a:p>
          <a:r>
            <a:rPr lang="en-US" dirty="0"/>
            <a:t>Look for behavioral changes</a:t>
          </a:r>
        </a:p>
      </dgm:t>
    </dgm:pt>
    <dgm:pt modelId="{F5F250BA-55A8-4A79-A73E-33D786940702}" type="parTrans" cxnId="{77F6C719-8C63-4024-B0E8-556AD88FD0B3}">
      <dgm:prSet/>
      <dgm:spPr/>
      <dgm:t>
        <a:bodyPr/>
        <a:lstStyle/>
        <a:p>
          <a:endParaRPr lang="en-US"/>
        </a:p>
      </dgm:t>
    </dgm:pt>
    <dgm:pt modelId="{A5DBD3ED-39A5-4E59-8157-79DD2F68CA65}" type="sibTrans" cxnId="{77F6C719-8C63-4024-B0E8-556AD88FD0B3}">
      <dgm:prSet/>
      <dgm:spPr/>
      <dgm:t>
        <a:bodyPr/>
        <a:lstStyle/>
        <a:p>
          <a:endParaRPr lang="en-US"/>
        </a:p>
      </dgm:t>
    </dgm:pt>
    <dgm:pt modelId="{229B3FE8-E848-486F-82AF-640BF375612A}">
      <dgm:prSet phldrT="[Text]"/>
      <dgm:spPr/>
      <dgm:t>
        <a:bodyPr/>
        <a:lstStyle/>
        <a:p>
          <a:r>
            <a:rPr lang="en-US" dirty="0"/>
            <a:t>Use standardized and valid behavioral pain scale</a:t>
          </a:r>
        </a:p>
      </dgm:t>
    </dgm:pt>
    <dgm:pt modelId="{83BFB682-7A0E-43F6-9E69-A126DE903A3E}" type="parTrans" cxnId="{CE321CDE-203C-47B2-BC56-448D7BE5F805}">
      <dgm:prSet/>
      <dgm:spPr/>
      <dgm:t>
        <a:bodyPr/>
        <a:lstStyle/>
        <a:p>
          <a:endParaRPr lang="en-US"/>
        </a:p>
      </dgm:t>
    </dgm:pt>
    <dgm:pt modelId="{1342A63F-EF87-4E3A-AB93-9F7C8405B979}" type="sibTrans" cxnId="{CE321CDE-203C-47B2-BC56-448D7BE5F805}">
      <dgm:prSet/>
      <dgm:spPr/>
      <dgm:t>
        <a:bodyPr/>
        <a:lstStyle/>
        <a:p>
          <a:endParaRPr lang="en-US"/>
        </a:p>
      </dgm:t>
    </dgm:pt>
    <dgm:pt modelId="{6C6AE12B-50C6-4E50-87C2-F9CAEAE7D69A}">
      <dgm:prSet phldrT="[Text]"/>
      <dgm:spPr/>
      <dgm:t>
        <a:bodyPr/>
        <a:lstStyle/>
        <a:p>
          <a:r>
            <a:rPr lang="en-US" dirty="0"/>
            <a:t>3rd</a:t>
          </a:r>
        </a:p>
      </dgm:t>
    </dgm:pt>
    <dgm:pt modelId="{1B0A9186-28B6-4DFD-B8C2-AE20E00E1251}" type="parTrans" cxnId="{BAE11D8D-FF1C-4826-ACFA-242B70C65DEB}">
      <dgm:prSet/>
      <dgm:spPr/>
      <dgm:t>
        <a:bodyPr/>
        <a:lstStyle/>
        <a:p>
          <a:endParaRPr lang="en-US"/>
        </a:p>
      </dgm:t>
    </dgm:pt>
    <dgm:pt modelId="{8601F7E7-395D-4426-819D-BCC2EDAC5AAC}" type="sibTrans" cxnId="{BAE11D8D-FF1C-4826-ACFA-242B70C65DEB}">
      <dgm:prSet/>
      <dgm:spPr/>
      <dgm:t>
        <a:bodyPr/>
        <a:lstStyle/>
        <a:p>
          <a:endParaRPr lang="en-US"/>
        </a:p>
      </dgm:t>
    </dgm:pt>
    <dgm:pt modelId="{7FF6F89F-625D-4027-8DE6-180FE7FCDA90}">
      <dgm:prSet phldrT="[Text]"/>
      <dgm:spPr/>
      <dgm:t>
        <a:bodyPr/>
        <a:lstStyle/>
        <a:p>
          <a:r>
            <a:rPr lang="en-US" dirty="0"/>
            <a:t>The family can help to identify pain behaviors</a:t>
          </a:r>
        </a:p>
      </dgm:t>
    </dgm:pt>
    <dgm:pt modelId="{F9007CA2-1AF1-4DE0-843A-41EBA9D96F6D}" type="parTrans" cxnId="{730A2634-645C-4A0D-A94E-B53713071B2A}">
      <dgm:prSet/>
      <dgm:spPr/>
      <dgm:t>
        <a:bodyPr/>
        <a:lstStyle/>
        <a:p>
          <a:endParaRPr lang="en-US"/>
        </a:p>
      </dgm:t>
    </dgm:pt>
    <dgm:pt modelId="{D82628CA-57A3-444A-AAD1-370831E9C502}" type="sibTrans" cxnId="{730A2634-645C-4A0D-A94E-B53713071B2A}">
      <dgm:prSet/>
      <dgm:spPr/>
      <dgm:t>
        <a:bodyPr/>
        <a:lstStyle/>
        <a:p>
          <a:endParaRPr lang="en-US"/>
        </a:p>
      </dgm:t>
    </dgm:pt>
    <dgm:pt modelId="{0F6B51F5-E461-4C63-9C39-79B90DE1AC92}">
      <dgm:prSet phldrT="[Text]"/>
      <dgm:spPr/>
      <dgm:t>
        <a:bodyPr/>
        <a:lstStyle/>
        <a:p>
          <a:r>
            <a:rPr lang="en-US" dirty="0"/>
            <a:t>Assume pain is present- attempt interventions</a:t>
          </a:r>
        </a:p>
      </dgm:t>
    </dgm:pt>
    <dgm:pt modelId="{3EF67DDD-061D-4E60-87C3-285DB11C76AA}" type="parTrans" cxnId="{4198F611-7A78-4F21-9566-5D039F0A1F9D}">
      <dgm:prSet/>
      <dgm:spPr/>
      <dgm:t>
        <a:bodyPr/>
        <a:lstStyle/>
        <a:p>
          <a:endParaRPr lang="en-US"/>
        </a:p>
      </dgm:t>
    </dgm:pt>
    <dgm:pt modelId="{E2B1D399-D943-4429-82EB-22AE4961BF76}" type="sibTrans" cxnId="{4198F611-7A78-4F21-9566-5D039F0A1F9D}">
      <dgm:prSet/>
      <dgm:spPr/>
      <dgm:t>
        <a:bodyPr/>
        <a:lstStyle/>
        <a:p>
          <a:endParaRPr lang="en-US"/>
        </a:p>
      </dgm:t>
    </dgm:pt>
    <dgm:pt modelId="{F5695B5F-E538-4665-BFEB-5AA583E503B1}" type="pres">
      <dgm:prSet presAssocID="{06336E3D-65F9-481F-9F48-A56E94895957}" presName="linearFlow" presStyleCnt="0">
        <dgm:presLayoutVars>
          <dgm:dir/>
          <dgm:animLvl val="lvl"/>
          <dgm:resizeHandles val="exact"/>
        </dgm:presLayoutVars>
      </dgm:prSet>
      <dgm:spPr/>
    </dgm:pt>
    <dgm:pt modelId="{0AF96107-CD50-4864-850C-D2994FD8127D}" type="pres">
      <dgm:prSet presAssocID="{61CAEB17-F609-4588-BAAE-D8B233B72BD1}" presName="composite" presStyleCnt="0"/>
      <dgm:spPr/>
    </dgm:pt>
    <dgm:pt modelId="{CAE5C430-EE2B-4E48-A44C-9EDE3D2BB183}" type="pres">
      <dgm:prSet presAssocID="{61CAEB17-F609-4588-BAAE-D8B233B72BD1}" presName="parentText" presStyleLbl="alignNode1" presStyleIdx="0" presStyleCnt="3">
        <dgm:presLayoutVars>
          <dgm:chMax val="1"/>
          <dgm:bulletEnabled val="1"/>
        </dgm:presLayoutVars>
      </dgm:prSet>
      <dgm:spPr/>
    </dgm:pt>
    <dgm:pt modelId="{6833EC03-EE16-4860-B8D3-1FF14A268B3F}" type="pres">
      <dgm:prSet presAssocID="{61CAEB17-F609-4588-BAAE-D8B233B72BD1}" presName="descendantText" presStyleLbl="alignAcc1" presStyleIdx="0" presStyleCnt="3">
        <dgm:presLayoutVars>
          <dgm:bulletEnabled val="1"/>
        </dgm:presLayoutVars>
      </dgm:prSet>
      <dgm:spPr/>
    </dgm:pt>
    <dgm:pt modelId="{90F7E0C0-DA24-4A41-A29D-8FA5EDBF01AA}" type="pres">
      <dgm:prSet presAssocID="{F7C931DE-56F9-4526-A153-98B40FD82C58}" presName="sp" presStyleCnt="0"/>
      <dgm:spPr/>
    </dgm:pt>
    <dgm:pt modelId="{95637C2C-1B47-4C30-BB93-E6DCD88A2E4B}" type="pres">
      <dgm:prSet presAssocID="{17C18C16-8664-4800-AFD8-F14051A7E019}" presName="composite" presStyleCnt="0"/>
      <dgm:spPr/>
    </dgm:pt>
    <dgm:pt modelId="{8A8DFDD6-57C5-434B-B1F5-7B3760EF9F04}" type="pres">
      <dgm:prSet presAssocID="{17C18C16-8664-4800-AFD8-F14051A7E019}" presName="parentText" presStyleLbl="alignNode1" presStyleIdx="1" presStyleCnt="3">
        <dgm:presLayoutVars>
          <dgm:chMax val="1"/>
          <dgm:bulletEnabled val="1"/>
        </dgm:presLayoutVars>
      </dgm:prSet>
      <dgm:spPr/>
    </dgm:pt>
    <dgm:pt modelId="{CFC7BB1F-32E4-4CEB-8386-0C4D5ECE5DCF}" type="pres">
      <dgm:prSet presAssocID="{17C18C16-8664-4800-AFD8-F14051A7E019}" presName="descendantText" presStyleLbl="alignAcc1" presStyleIdx="1" presStyleCnt="3">
        <dgm:presLayoutVars>
          <dgm:bulletEnabled val="1"/>
        </dgm:presLayoutVars>
      </dgm:prSet>
      <dgm:spPr/>
    </dgm:pt>
    <dgm:pt modelId="{68267208-39FC-4F9A-846E-3527775A0021}" type="pres">
      <dgm:prSet presAssocID="{DBB75386-E671-4724-BAAD-483D22637934}" presName="sp" presStyleCnt="0"/>
      <dgm:spPr/>
    </dgm:pt>
    <dgm:pt modelId="{E3ADC1E8-855B-40AA-BE0C-99E1864074AD}" type="pres">
      <dgm:prSet presAssocID="{6C6AE12B-50C6-4E50-87C2-F9CAEAE7D69A}" presName="composite" presStyleCnt="0"/>
      <dgm:spPr/>
    </dgm:pt>
    <dgm:pt modelId="{8AF22BD5-7379-4BA9-9039-7815A1E896E6}" type="pres">
      <dgm:prSet presAssocID="{6C6AE12B-50C6-4E50-87C2-F9CAEAE7D69A}" presName="parentText" presStyleLbl="alignNode1" presStyleIdx="2" presStyleCnt="3">
        <dgm:presLayoutVars>
          <dgm:chMax val="1"/>
          <dgm:bulletEnabled val="1"/>
        </dgm:presLayoutVars>
      </dgm:prSet>
      <dgm:spPr/>
    </dgm:pt>
    <dgm:pt modelId="{E96AC21F-5937-4EEA-874A-4AC085052471}" type="pres">
      <dgm:prSet presAssocID="{6C6AE12B-50C6-4E50-87C2-F9CAEAE7D69A}" presName="descendantText" presStyleLbl="alignAcc1" presStyleIdx="2" presStyleCnt="3">
        <dgm:presLayoutVars>
          <dgm:bulletEnabled val="1"/>
        </dgm:presLayoutVars>
      </dgm:prSet>
      <dgm:spPr/>
    </dgm:pt>
  </dgm:ptLst>
  <dgm:cxnLst>
    <dgm:cxn modelId="{4198F611-7A78-4F21-9566-5D039F0A1F9D}" srcId="{6C6AE12B-50C6-4E50-87C2-F9CAEAE7D69A}" destId="{0F6B51F5-E461-4C63-9C39-79B90DE1AC92}" srcOrd="1" destOrd="0" parTransId="{3EF67DDD-061D-4E60-87C3-285DB11C76AA}" sibTransId="{E2B1D399-D943-4429-82EB-22AE4961BF76}"/>
    <dgm:cxn modelId="{04660A19-E7C9-4A92-8ECD-C02DA7060F06}" type="presOf" srcId="{E19B15E6-DD27-4D16-9D2A-043280DE0E98}" destId="{6833EC03-EE16-4860-B8D3-1FF14A268B3F}" srcOrd="0" destOrd="1" presId="urn:microsoft.com/office/officeart/2005/8/layout/chevron2"/>
    <dgm:cxn modelId="{77F6C719-8C63-4024-B0E8-556AD88FD0B3}" srcId="{17C18C16-8664-4800-AFD8-F14051A7E019}" destId="{E378871C-77EC-45FC-84F0-1AE0BF6D9E99}" srcOrd="0" destOrd="0" parTransId="{F5F250BA-55A8-4A79-A73E-33D786940702}" sibTransId="{A5DBD3ED-39A5-4E59-8157-79DD2F68CA65}"/>
    <dgm:cxn modelId="{F8599426-3D14-4045-8C3B-1D79BD4FF378}" type="presOf" srcId="{229B3FE8-E848-486F-82AF-640BF375612A}" destId="{CFC7BB1F-32E4-4CEB-8386-0C4D5ECE5DCF}" srcOrd="0" destOrd="1" presId="urn:microsoft.com/office/officeart/2005/8/layout/chevron2"/>
    <dgm:cxn modelId="{527CDE32-1D1C-4B9D-A3F1-DCF0BD8808A3}" type="presOf" srcId="{6C6AE12B-50C6-4E50-87C2-F9CAEAE7D69A}" destId="{8AF22BD5-7379-4BA9-9039-7815A1E896E6}" srcOrd="0" destOrd="0" presId="urn:microsoft.com/office/officeart/2005/8/layout/chevron2"/>
    <dgm:cxn modelId="{730A2634-645C-4A0D-A94E-B53713071B2A}" srcId="{6C6AE12B-50C6-4E50-87C2-F9CAEAE7D69A}" destId="{7FF6F89F-625D-4027-8DE6-180FE7FCDA90}" srcOrd="0" destOrd="0" parTransId="{F9007CA2-1AF1-4DE0-843A-41EBA9D96F6D}" sibTransId="{D82628CA-57A3-444A-AAD1-370831E9C502}"/>
    <dgm:cxn modelId="{AA68433D-393B-45D7-AEBF-AE1A7C4874FC}" type="presOf" srcId="{7FF6F89F-625D-4027-8DE6-180FE7FCDA90}" destId="{E96AC21F-5937-4EEA-874A-4AC085052471}" srcOrd="0" destOrd="0" presId="urn:microsoft.com/office/officeart/2005/8/layout/chevron2"/>
    <dgm:cxn modelId="{EFD71B40-7861-46B5-A930-DA83B00F5933}" srcId="{06336E3D-65F9-481F-9F48-A56E94895957}" destId="{17C18C16-8664-4800-AFD8-F14051A7E019}" srcOrd="1" destOrd="0" parTransId="{14A68365-C390-490D-A6EA-A4473305E4B6}" sibTransId="{DBB75386-E671-4724-BAAD-483D22637934}"/>
    <dgm:cxn modelId="{95170864-A7E0-43C0-AA9F-446B557F4227}" type="presOf" srcId="{E378871C-77EC-45FC-84F0-1AE0BF6D9E99}" destId="{CFC7BB1F-32E4-4CEB-8386-0C4D5ECE5DCF}" srcOrd="0" destOrd="0" presId="urn:microsoft.com/office/officeart/2005/8/layout/chevron2"/>
    <dgm:cxn modelId="{B6866349-90C2-45A8-8516-675B24DD9D36}" type="presOf" srcId="{17C18C16-8664-4800-AFD8-F14051A7E019}" destId="{8A8DFDD6-57C5-434B-B1F5-7B3760EF9F04}" srcOrd="0" destOrd="0" presId="urn:microsoft.com/office/officeart/2005/8/layout/chevron2"/>
    <dgm:cxn modelId="{252A057F-C035-48F8-BD7F-751D92782BD5}" type="presOf" srcId="{06336E3D-65F9-481F-9F48-A56E94895957}" destId="{F5695B5F-E538-4665-BFEB-5AA583E503B1}" srcOrd="0" destOrd="0" presId="urn:microsoft.com/office/officeart/2005/8/layout/chevron2"/>
    <dgm:cxn modelId="{BAE11D8D-FF1C-4826-ACFA-242B70C65DEB}" srcId="{06336E3D-65F9-481F-9F48-A56E94895957}" destId="{6C6AE12B-50C6-4E50-87C2-F9CAEAE7D69A}" srcOrd="2" destOrd="0" parTransId="{1B0A9186-28B6-4DFD-B8C2-AE20E00E1251}" sibTransId="{8601F7E7-395D-4426-819D-BCC2EDAC5AAC}"/>
    <dgm:cxn modelId="{0E0F3A9F-C94D-4479-B0C4-A7DDC8F536A9}" srcId="{61CAEB17-F609-4588-BAAE-D8B233B72BD1}" destId="{E19B15E6-DD27-4D16-9D2A-043280DE0E98}" srcOrd="1" destOrd="0" parTransId="{5D68B1E6-A240-4CE8-BEE3-1B2EE2C8CBA8}" sibTransId="{BD3104D6-8C0F-40DA-B89E-AD6C32209305}"/>
    <dgm:cxn modelId="{9A9274AA-4A1A-437E-AC14-989A73B1321F}" type="presOf" srcId="{61CAEB17-F609-4588-BAAE-D8B233B72BD1}" destId="{CAE5C430-EE2B-4E48-A44C-9EDE3D2BB183}" srcOrd="0" destOrd="0" presId="urn:microsoft.com/office/officeart/2005/8/layout/chevron2"/>
    <dgm:cxn modelId="{832D9ECB-8767-4427-956B-C8F7FB12413D}" srcId="{61CAEB17-F609-4588-BAAE-D8B233B72BD1}" destId="{9C4B7E5B-C0D1-48DC-B49C-DB93BE5B07BF}" srcOrd="0" destOrd="0" parTransId="{F65BCCEA-36F8-4815-AF07-D13D80BE2D63}" sibTransId="{B088DA26-969C-4B7D-91A6-47F8524F7A70}"/>
    <dgm:cxn modelId="{7A0857CC-E04D-4065-8520-4FBEAF274201}" type="presOf" srcId="{9C4B7E5B-C0D1-48DC-B49C-DB93BE5B07BF}" destId="{6833EC03-EE16-4860-B8D3-1FF14A268B3F}" srcOrd="0" destOrd="0" presId="urn:microsoft.com/office/officeart/2005/8/layout/chevron2"/>
    <dgm:cxn modelId="{F9669DDC-4224-4659-83BA-4C2D2D7BD76F}" type="presOf" srcId="{0F6B51F5-E461-4C63-9C39-79B90DE1AC92}" destId="{E96AC21F-5937-4EEA-874A-4AC085052471}" srcOrd="0" destOrd="1" presId="urn:microsoft.com/office/officeart/2005/8/layout/chevron2"/>
    <dgm:cxn modelId="{A45F0CDE-8620-4D77-91C6-027B79EADF71}" srcId="{06336E3D-65F9-481F-9F48-A56E94895957}" destId="{61CAEB17-F609-4588-BAAE-D8B233B72BD1}" srcOrd="0" destOrd="0" parTransId="{B294EF05-C32E-4831-A0E1-5ED0843AC16B}" sibTransId="{F7C931DE-56F9-4526-A153-98B40FD82C58}"/>
    <dgm:cxn modelId="{CE321CDE-203C-47B2-BC56-448D7BE5F805}" srcId="{17C18C16-8664-4800-AFD8-F14051A7E019}" destId="{229B3FE8-E848-486F-82AF-640BF375612A}" srcOrd="1" destOrd="0" parTransId="{83BFB682-7A0E-43F6-9E69-A126DE903A3E}" sibTransId="{1342A63F-EF87-4E3A-AB93-9F7C8405B979}"/>
    <dgm:cxn modelId="{622F6B94-837E-4F0F-A212-C7644B5D3126}" type="presParOf" srcId="{F5695B5F-E538-4665-BFEB-5AA583E503B1}" destId="{0AF96107-CD50-4864-850C-D2994FD8127D}" srcOrd="0" destOrd="0" presId="urn:microsoft.com/office/officeart/2005/8/layout/chevron2"/>
    <dgm:cxn modelId="{C6A3AC39-5DC3-4F36-B9B8-CC5488683BD5}" type="presParOf" srcId="{0AF96107-CD50-4864-850C-D2994FD8127D}" destId="{CAE5C430-EE2B-4E48-A44C-9EDE3D2BB183}" srcOrd="0" destOrd="0" presId="urn:microsoft.com/office/officeart/2005/8/layout/chevron2"/>
    <dgm:cxn modelId="{99C8ED88-2B75-4AA7-8E09-0607756EC417}" type="presParOf" srcId="{0AF96107-CD50-4864-850C-D2994FD8127D}" destId="{6833EC03-EE16-4860-B8D3-1FF14A268B3F}" srcOrd="1" destOrd="0" presId="urn:microsoft.com/office/officeart/2005/8/layout/chevron2"/>
    <dgm:cxn modelId="{3240C8C5-69F1-4FA4-9756-BDA7210F540A}" type="presParOf" srcId="{F5695B5F-E538-4665-BFEB-5AA583E503B1}" destId="{90F7E0C0-DA24-4A41-A29D-8FA5EDBF01AA}" srcOrd="1" destOrd="0" presId="urn:microsoft.com/office/officeart/2005/8/layout/chevron2"/>
    <dgm:cxn modelId="{A6F9C9B6-55F3-4CC3-BA31-1CBC83A18DE8}" type="presParOf" srcId="{F5695B5F-E538-4665-BFEB-5AA583E503B1}" destId="{95637C2C-1B47-4C30-BB93-E6DCD88A2E4B}" srcOrd="2" destOrd="0" presId="urn:microsoft.com/office/officeart/2005/8/layout/chevron2"/>
    <dgm:cxn modelId="{FB939DB5-B923-4FF9-8804-7EF20D95AE52}" type="presParOf" srcId="{95637C2C-1B47-4C30-BB93-E6DCD88A2E4B}" destId="{8A8DFDD6-57C5-434B-B1F5-7B3760EF9F04}" srcOrd="0" destOrd="0" presId="urn:microsoft.com/office/officeart/2005/8/layout/chevron2"/>
    <dgm:cxn modelId="{58723F53-4B0F-43F0-B2EA-F3F4E4278795}" type="presParOf" srcId="{95637C2C-1B47-4C30-BB93-E6DCD88A2E4B}" destId="{CFC7BB1F-32E4-4CEB-8386-0C4D5ECE5DCF}" srcOrd="1" destOrd="0" presId="urn:microsoft.com/office/officeart/2005/8/layout/chevron2"/>
    <dgm:cxn modelId="{B08B01AA-3E4C-4D70-A494-5223D4166158}" type="presParOf" srcId="{F5695B5F-E538-4665-BFEB-5AA583E503B1}" destId="{68267208-39FC-4F9A-846E-3527775A0021}" srcOrd="3" destOrd="0" presId="urn:microsoft.com/office/officeart/2005/8/layout/chevron2"/>
    <dgm:cxn modelId="{722BFC00-C359-4B3D-8FE1-42F3454DF3E9}" type="presParOf" srcId="{F5695B5F-E538-4665-BFEB-5AA583E503B1}" destId="{E3ADC1E8-855B-40AA-BE0C-99E1864074AD}" srcOrd="4" destOrd="0" presId="urn:microsoft.com/office/officeart/2005/8/layout/chevron2"/>
    <dgm:cxn modelId="{540E7864-E046-4ED7-A26F-AEB85EE54940}" type="presParOf" srcId="{E3ADC1E8-855B-40AA-BE0C-99E1864074AD}" destId="{8AF22BD5-7379-4BA9-9039-7815A1E896E6}" srcOrd="0" destOrd="0" presId="urn:microsoft.com/office/officeart/2005/8/layout/chevron2"/>
    <dgm:cxn modelId="{CCB2EEEC-6FA2-4BE1-AAC2-9F5DB4B78E90}" type="presParOf" srcId="{E3ADC1E8-855B-40AA-BE0C-99E1864074AD}" destId="{E96AC21F-5937-4EEA-874A-4AC08505247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D3152A-C29B-4910-8238-97D64794DEE8}"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F57F7BC1-D68D-4A30-8FF7-B4F8E20AF1BC}">
      <dgm:prSet/>
      <dgm:spPr/>
      <dgm:t>
        <a:bodyPr/>
        <a:lstStyle/>
        <a:p>
          <a:r>
            <a:rPr lang="en-US"/>
            <a:t>Interdisciplinary approach with multi-modalities</a:t>
          </a:r>
        </a:p>
      </dgm:t>
    </dgm:pt>
    <dgm:pt modelId="{C9734FFF-632F-4B26-AB59-8A232AB494AA}" type="parTrans" cxnId="{A203D87D-50EB-4601-892B-7CB5F3057652}">
      <dgm:prSet/>
      <dgm:spPr/>
      <dgm:t>
        <a:bodyPr/>
        <a:lstStyle/>
        <a:p>
          <a:endParaRPr lang="en-US"/>
        </a:p>
      </dgm:t>
    </dgm:pt>
    <dgm:pt modelId="{DF6F1341-58B2-4C37-AA83-E7F3A46B409D}" type="sibTrans" cxnId="{A203D87D-50EB-4601-892B-7CB5F3057652}">
      <dgm:prSet/>
      <dgm:spPr/>
      <dgm:t>
        <a:bodyPr/>
        <a:lstStyle/>
        <a:p>
          <a:endParaRPr lang="en-US"/>
        </a:p>
      </dgm:t>
    </dgm:pt>
    <dgm:pt modelId="{E9E8B291-564C-4971-91A5-93F436560ABD}">
      <dgm:prSet/>
      <dgm:spPr/>
      <dgm:t>
        <a:bodyPr/>
        <a:lstStyle/>
        <a:p>
          <a:r>
            <a:rPr lang="en-US"/>
            <a:t>Consider disease modifying interventions</a:t>
          </a:r>
        </a:p>
      </dgm:t>
    </dgm:pt>
    <dgm:pt modelId="{1C465AFA-2B71-41B0-BC15-21A362A22835}" type="parTrans" cxnId="{C84E2A35-DB0B-4146-B2F7-801590785D1A}">
      <dgm:prSet/>
      <dgm:spPr/>
      <dgm:t>
        <a:bodyPr/>
        <a:lstStyle/>
        <a:p>
          <a:endParaRPr lang="en-US"/>
        </a:p>
      </dgm:t>
    </dgm:pt>
    <dgm:pt modelId="{26DB631A-1209-4EED-83D8-910359A50AAF}" type="sibTrans" cxnId="{C84E2A35-DB0B-4146-B2F7-801590785D1A}">
      <dgm:prSet/>
      <dgm:spPr/>
      <dgm:t>
        <a:bodyPr/>
        <a:lstStyle/>
        <a:p>
          <a:endParaRPr lang="en-US"/>
        </a:p>
      </dgm:t>
    </dgm:pt>
    <dgm:pt modelId="{EDCE3AA1-8ABB-407D-96D8-6433B07AB6EA}">
      <dgm:prSet/>
      <dgm:spPr/>
      <dgm:t>
        <a:bodyPr/>
        <a:lstStyle/>
        <a:p>
          <a:r>
            <a:rPr lang="en-US" dirty="0"/>
            <a:t>Patient centered goals and evidence- based interventions</a:t>
          </a:r>
        </a:p>
      </dgm:t>
    </dgm:pt>
    <dgm:pt modelId="{A27E3CA1-4304-4363-8E0D-3F8A903C6351}" type="parTrans" cxnId="{FB617AEC-E95C-4CDE-8637-1E9C995CBD21}">
      <dgm:prSet/>
      <dgm:spPr/>
      <dgm:t>
        <a:bodyPr/>
        <a:lstStyle/>
        <a:p>
          <a:endParaRPr lang="en-US"/>
        </a:p>
      </dgm:t>
    </dgm:pt>
    <dgm:pt modelId="{72BBF861-2856-47BA-939E-6429E671D18C}" type="sibTrans" cxnId="{FB617AEC-E95C-4CDE-8637-1E9C995CBD21}">
      <dgm:prSet/>
      <dgm:spPr/>
      <dgm:t>
        <a:bodyPr/>
        <a:lstStyle/>
        <a:p>
          <a:endParaRPr lang="en-US"/>
        </a:p>
      </dgm:t>
    </dgm:pt>
    <dgm:pt modelId="{5BE05DFB-101A-42CE-8AD8-45DAAC245950}">
      <dgm:prSet/>
      <dgm:spPr/>
      <dgm:t>
        <a:bodyPr/>
        <a:lstStyle/>
        <a:p>
          <a:r>
            <a:rPr lang="en-US"/>
            <a:t>Evaluate current medications </a:t>
          </a:r>
        </a:p>
      </dgm:t>
    </dgm:pt>
    <dgm:pt modelId="{A287E0F3-C05F-4E3C-B07A-212CE6BCB7C8}" type="parTrans" cxnId="{EC74176E-96EC-47E0-88F7-D64F81939E4D}">
      <dgm:prSet/>
      <dgm:spPr/>
      <dgm:t>
        <a:bodyPr/>
        <a:lstStyle/>
        <a:p>
          <a:endParaRPr lang="en-US"/>
        </a:p>
      </dgm:t>
    </dgm:pt>
    <dgm:pt modelId="{67A576FF-45FB-4BA6-B0A2-29038D329D35}" type="sibTrans" cxnId="{EC74176E-96EC-47E0-88F7-D64F81939E4D}">
      <dgm:prSet/>
      <dgm:spPr/>
      <dgm:t>
        <a:bodyPr/>
        <a:lstStyle/>
        <a:p>
          <a:endParaRPr lang="en-US"/>
        </a:p>
      </dgm:t>
    </dgm:pt>
    <dgm:pt modelId="{BCF13CA4-A0DA-4499-95A2-EAD97FBAEFF2}">
      <dgm:prSet/>
      <dgm:spPr/>
      <dgm:t>
        <a:bodyPr/>
        <a:lstStyle/>
        <a:p>
          <a:r>
            <a:rPr lang="en-US"/>
            <a:t>Evaluate risk of ADRs- GI, cardiovascular, and renal</a:t>
          </a:r>
        </a:p>
      </dgm:t>
    </dgm:pt>
    <dgm:pt modelId="{9B39C37A-FC13-4202-BB6C-A11D871912EA}" type="parTrans" cxnId="{5DEB6AAC-B781-4F60-B64B-37502643F692}">
      <dgm:prSet/>
      <dgm:spPr/>
      <dgm:t>
        <a:bodyPr/>
        <a:lstStyle/>
        <a:p>
          <a:endParaRPr lang="en-US"/>
        </a:p>
      </dgm:t>
    </dgm:pt>
    <dgm:pt modelId="{D6C92BB5-3F7B-4866-8824-442126EC6150}" type="sibTrans" cxnId="{5DEB6AAC-B781-4F60-B64B-37502643F692}">
      <dgm:prSet/>
      <dgm:spPr/>
      <dgm:t>
        <a:bodyPr/>
        <a:lstStyle/>
        <a:p>
          <a:endParaRPr lang="en-US"/>
        </a:p>
      </dgm:t>
    </dgm:pt>
    <dgm:pt modelId="{4BE1C7D4-9D48-4BA0-BE8D-1F10D47A48D8}">
      <dgm:prSet/>
      <dgm:spPr/>
      <dgm:t>
        <a:bodyPr/>
        <a:lstStyle/>
        <a:p>
          <a:r>
            <a:rPr lang="en-US"/>
            <a:t>Evaluate patient knowledge</a:t>
          </a:r>
        </a:p>
      </dgm:t>
    </dgm:pt>
    <dgm:pt modelId="{34189285-69E6-4580-96D3-6F470AD0941D}" type="parTrans" cxnId="{0A868DEF-9A7A-4316-B805-0A8BB329221C}">
      <dgm:prSet/>
      <dgm:spPr/>
      <dgm:t>
        <a:bodyPr/>
        <a:lstStyle/>
        <a:p>
          <a:endParaRPr lang="en-US"/>
        </a:p>
      </dgm:t>
    </dgm:pt>
    <dgm:pt modelId="{CBF2485C-2028-4677-A586-F90C4BE3357B}" type="sibTrans" cxnId="{0A868DEF-9A7A-4316-B805-0A8BB329221C}">
      <dgm:prSet/>
      <dgm:spPr/>
      <dgm:t>
        <a:bodyPr/>
        <a:lstStyle/>
        <a:p>
          <a:endParaRPr lang="en-US"/>
        </a:p>
      </dgm:t>
    </dgm:pt>
    <dgm:pt modelId="{7C9966EF-99AE-486A-AAA4-7ED2279F0BC5}" type="pres">
      <dgm:prSet presAssocID="{E3D3152A-C29B-4910-8238-97D64794DEE8}" presName="Name0" presStyleCnt="0">
        <dgm:presLayoutVars>
          <dgm:dir/>
          <dgm:resizeHandles val="exact"/>
        </dgm:presLayoutVars>
      </dgm:prSet>
      <dgm:spPr/>
    </dgm:pt>
    <dgm:pt modelId="{CDD12583-6396-4C23-A19A-CA23E2D05534}" type="pres">
      <dgm:prSet presAssocID="{F57F7BC1-D68D-4A30-8FF7-B4F8E20AF1BC}" presName="node" presStyleLbl="node1" presStyleIdx="0" presStyleCnt="6">
        <dgm:presLayoutVars>
          <dgm:bulletEnabled val="1"/>
        </dgm:presLayoutVars>
      </dgm:prSet>
      <dgm:spPr/>
    </dgm:pt>
    <dgm:pt modelId="{6FADCF37-24B3-4838-AE3E-4F7C20A818B0}" type="pres">
      <dgm:prSet presAssocID="{DF6F1341-58B2-4C37-AA83-E7F3A46B409D}" presName="sibTrans" presStyleLbl="sibTrans1D1" presStyleIdx="0" presStyleCnt="5"/>
      <dgm:spPr/>
    </dgm:pt>
    <dgm:pt modelId="{F49FCFA8-A165-472C-BC05-630D99387990}" type="pres">
      <dgm:prSet presAssocID="{DF6F1341-58B2-4C37-AA83-E7F3A46B409D}" presName="connectorText" presStyleLbl="sibTrans1D1" presStyleIdx="0" presStyleCnt="5"/>
      <dgm:spPr/>
    </dgm:pt>
    <dgm:pt modelId="{6AE357D9-B593-4E01-BB2C-4668AEA23AEC}" type="pres">
      <dgm:prSet presAssocID="{E9E8B291-564C-4971-91A5-93F436560ABD}" presName="node" presStyleLbl="node1" presStyleIdx="1" presStyleCnt="6">
        <dgm:presLayoutVars>
          <dgm:bulletEnabled val="1"/>
        </dgm:presLayoutVars>
      </dgm:prSet>
      <dgm:spPr/>
    </dgm:pt>
    <dgm:pt modelId="{820784AA-B61D-4D8C-8FFF-AA37CDFF094E}" type="pres">
      <dgm:prSet presAssocID="{26DB631A-1209-4EED-83D8-910359A50AAF}" presName="sibTrans" presStyleLbl="sibTrans1D1" presStyleIdx="1" presStyleCnt="5"/>
      <dgm:spPr/>
    </dgm:pt>
    <dgm:pt modelId="{2F388941-AAA3-4030-95DD-A6B7DAF5B8EC}" type="pres">
      <dgm:prSet presAssocID="{26DB631A-1209-4EED-83D8-910359A50AAF}" presName="connectorText" presStyleLbl="sibTrans1D1" presStyleIdx="1" presStyleCnt="5"/>
      <dgm:spPr/>
    </dgm:pt>
    <dgm:pt modelId="{29FB04C2-EF19-44EC-A667-81AB75C62E76}" type="pres">
      <dgm:prSet presAssocID="{EDCE3AA1-8ABB-407D-96D8-6433B07AB6EA}" presName="node" presStyleLbl="node1" presStyleIdx="2" presStyleCnt="6">
        <dgm:presLayoutVars>
          <dgm:bulletEnabled val="1"/>
        </dgm:presLayoutVars>
      </dgm:prSet>
      <dgm:spPr/>
    </dgm:pt>
    <dgm:pt modelId="{B8E9240F-4045-4D75-8F94-B28225E97AA5}" type="pres">
      <dgm:prSet presAssocID="{72BBF861-2856-47BA-939E-6429E671D18C}" presName="sibTrans" presStyleLbl="sibTrans1D1" presStyleIdx="2" presStyleCnt="5"/>
      <dgm:spPr/>
    </dgm:pt>
    <dgm:pt modelId="{6D9C8777-C96D-4730-9ECB-342B40D0CCD9}" type="pres">
      <dgm:prSet presAssocID="{72BBF861-2856-47BA-939E-6429E671D18C}" presName="connectorText" presStyleLbl="sibTrans1D1" presStyleIdx="2" presStyleCnt="5"/>
      <dgm:spPr/>
    </dgm:pt>
    <dgm:pt modelId="{81611B77-7C71-4EE3-B764-1317CC301B32}" type="pres">
      <dgm:prSet presAssocID="{5BE05DFB-101A-42CE-8AD8-45DAAC245950}" presName="node" presStyleLbl="node1" presStyleIdx="3" presStyleCnt="6">
        <dgm:presLayoutVars>
          <dgm:bulletEnabled val="1"/>
        </dgm:presLayoutVars>
      </dgm:prSet>
      <dgm:spPr/>
    </dgm:pt>
    <dgm:pt modelId="{A9522DA7-5CC5-4527-9403-413A75691286}" type="pres">
      <dgm:prSet presAssocID="{67A576FF-45FB-4BA6-B0A2-29038D329D35}" presName="sibTrans" presStyleLbl="sibTrans1D1" presStyleIdx="3" presStyleCnt="5"/>
      <dgm:spPr/>
    </dgm:pt>
    <dgm:pt modelId="{0CF2844B-E294-43F9-8137-C5394EB1E200}" type="pres">
      <dgm:prSet presAssocID="{67A576FF-45FB-4BA6-B0A2-29038D329D35}" presName="connectorText" presStyleLbl="sibTrans1D1" presStyleIdx="3" presStyleCnt="5"/>
      <dgm:spPr/>
    </dgm:pt>
    <dgm:pt modelId="{F709D369-FF2A-4814-B90F-E7996E9A2D31}" type="pres">
      <dgm:prSet presAssocID="{BCF13CA4-A0DA-4499-95A2-EAD97FBAEFF2}" presName="node" presStyleLbl="node1" presStyleIdx="4" presStyleCnt="6">
        <dgm:presLayoutVars>
          <dgm:bulletEnabled val="1"/>
        </dgm:presLayoutVars>
      </dgm:prSet>
      <dgm:spPr/>
    </dgm:pt>
    <dgm:pt modelId="{26084310-2CE5-443C-A8C3-E078DACE06E1}" type="pres">
      <dgm:prSet presAssocID="{D6C92BB5-3F7B-4866-8824-442126EC6150}" presName="sibTrans" presStyleLbl="sibTrans1D1" presStyleIdx="4" presStyleCnt="5"/>
      <dgm:spPr/>
    </dgm:pt>
    <dgm:pt modelId="{F3B84316-74FC-4EEB-BDFE-D233C104BAA4}" type="pres">
      <dgm:prSet presAssocID="{D6C92BB5-3F7B-4866-8824-442126EC6150}" presName="connectorText" presStyleLbl="sibTrans1D1" presStyleIdx="4" presStyleCnt="5"/>
      <dgm:spPr/>
    </dgm:pt>
    <dgm:pt modelId="{814A4B33-4A5E-4CE2-BE7F-485D1E8B62CC}" type="pres">
      <dgm:prSet presAssocID="{4BE1C7D4-9D48-4BA0-BE8D-1F10D47A48D8}" presName="node" presStyleLbl="node1" presStyleIdx="5" presStyleCnt="6">
        <dgm:presLayoutVars>
          <dgm:bulletEnabled val="1"/>
        </dgm:presLayoutVars>
      </dgm:prSet>
      <dgm:spPr/>
    </dgm:pt>
  </dgm:ptLst>
  <dgm:cxnLst>
    <dgm:cxn modelId="{C8969A0E-7996-4F8D-8A87-0193332E14F8}" type="presOf" srcId="{72BBF861-2856-47BA-939E-6429E671D18C}" destId="{B8E9240F-4045-4D75-8F94-B28225E97AA5}" srcOrd="0" destOrd="0" presId="urn:microsoft.com/office/officeart/2016/7/layout/RepeatingBendingProcessNew"/>
    <dgm:cxn modelId="{1225FC0E-B2E9-45E9-9112-F41671DE6FD9}" type="presOf" srcId="{DF6F1341-58B2-4C37-AA83-E7F3A46B409D}" destId="{6FADCF37-24B3-4838-AE3E-4F7C20A818B0}" srcOrd="0" destOrd="0" presId="urn:microsoft.com/office/officeart/2016/7/layout/RepeatingBendingProcessNew"/>
    <dgm:cxn modelId="{A969BB26-B2FC-4AEF-B58E-B1E445BEEE36}" type="presOf" srcId="{D6C92BB5-3F7B-4866-8824-442126EC6150}" destId="{F3B84316-74FC-4EEB-BDFE-D233C104BAA4}" srcOrd="1" destOrd="0" presId="urn:microsoft.com/office/officeart/2016/7/layout/RepeatingBendingProcessNew"/>
    <dgm:cxn modelId="{61FCBA30-FCCB-4CA8-8BCA-0A7FDDD96ED6}" type="presOf" srcId="{4BE1C7D4-9D48-4BA0-BE8D-1F10D47A48D8}" destId="{814A4B33-4A5E-4CE2-BE7F-485D1E8B62CC}" srcOrd="0" destOrd="0" presId="urn:microsoft.com/office/officeart/2016/7/layout/RepeatingBendingProcessNew"/>
    <dgm:cxn modelId="{F50C7134-6A65-48A4-BA33-2F1C5519FF85}" type="presOf" srcId="{E9E8B291-564C-4971-91A5-93F436560ABD}" destId="{6AE357D9-B593-4E01-BB2C-4668AEA23AEC}" srcOrd="0" destOrd="0" presId="urn:microsoft.com/office/officeart/2016/7/layout/RepeatingBendingProcessNew"/>
    <dgm:cxn modelId="{C84E2A35-DB0B-4146-B2F7-801590785D1A}" srcId="{E3D3152A-C29B-4910-8238-97D64794DEE8}" destId="{E9E8B291-564C-4971-91A5-93F436560ABD}" srcOrd="1" destOrd="0" parTransId="{1C465AFA-2B71-41B0-BC15-21A362A22835}" sibTransId="{26DB631A-1209-4EED-83D8-910359A50AAF}"/>
    <dgm:cxn modelId="{6B81FD3D-3C0B-42CC-BEAD-64C271D0F2CC}" type="presOf" srcId="{DF6F1341-58B2-4C37-AA83-E7F3A46B409D}" destId="{F49FCFA8-A165-472C-BC05-630D99387990}" srcOrd="1" destOrd="0" presId="urn:microsoft.com/office/officeart/2016/7/layout/RepeatingBendingProcessNew"/>
    <dgm:cxn modelId="{EC74176E-96EC-47E0-88F7-D64F81939E4D}" srcId="{E3D3152A-C29B-4910-8238-97D64794DEE8}" destId="{5BE05DFB-101A-42CE-8AD8-45DAAC245950}" srcOrd="3" destOrd="0" parTransId="{A287E0F3-C05F-4E3C-B07A-212CE6BCB7C8}" sibTransId="{67A576FF-45FB-4BA6-B0A2-29038D329D35}"/>
    <dgm:cxn modelId="{E3462E6E-E60F-4EC4-9926-06222C37BDC0}" type="presOf" srcId="{26DB631A-1209-4EED-83D8-910359A50AAF}" destId="{2F388941-AAA3-4030-95DD-A6B7DAF5B8EC}" srcOrd="1" destOrd="0" presId="urn:microsoft.com/office/officeart/2016/7/layout/RepeatingBendingProcessNew"/>
    <dgm:cxn modelId="{36341671-BC1F-4B65-92AB-0EC0A100FF2E}" type="presOf" srcId="{EDCE3AA1-8ABB-407D-96D8-6433B07AB6EA}" destId="{29FB04C2-EF19-44EC-A667-81AB75C62E76}" srcOrd="0" destOrd="0" presId="urn:microsoft.com/office/officeart/2016/7/layout/RepeatingBendingProcessNew"/>
    <dgm:cxn modelId="{70E0C179-4876-4757-B6E9-6D73CAF67206}" type="presOf" srcId="{72BBF861-2856-47BA-939E-6429E671D18C}" destId="{6D9C8777-C96D-4730-9ECB-342B40D0CCD9}" srcOrd="1" destOrd="0" presId="urn:microsoft.com/office/officeart/2016/7/layout/RepeatingBendingProcessNew"/>
    <dgm:cxn modelId="{A203D87D-50EB-4601-892B-7CB5F3057652}" srcId="{E3D3152A-C29B-4910-8238-97D64794DEE8}" destId="{F57F7BC1-D68D-4A30-8FF7-B4F8E20AF1BC}" srcOrd="0" destOrd="0" parTransId="{C9734FFF-632F-4B26-AB59-8A232AB494AA}" sibTransId="{DF6F1341-58B2-4C37-AA83-E7F3A46B409D}"/>
    <dgm:cxn modelId="{7CAA5684-788F-48C4-9ACF-4618764283B6}" type="presOf" srcId="{26DB631A-1209-4EED-83D8-910359A50AAF}" destId="{820784AA-B61D-4D8C-8FFF-AA37CDFF094E}" srcOrd="0" destOrd="0" presId="urn:microsoft.com/office/officeart/2016/7/layout/RepeatingBendingProcessNew"/>
    <dgm:cxn modelId="{C27A4297-9E27-4E26-85EE-7CD87A28E77C}" type="presOf" srcId="{E3D3152A-C29B-4910-8238-97D64794DEE8}" destId="{7C9966EF-99AE-486A-AAA4-7ED2279F0BC5}" srcOrd="0" destOrd="0" presId="urn:microsoft.com/office/officeart/2016/7/layout/RepeatingBendingProcessNew"/>
    <dgm:cxn modelId="{A26768A3-C385-4E78-B7F5-13447E26FFC1}" type="presOf" srcId="{67A576FF-45FB-4BA6-B0A2-29038D329D35}" destId="{A9522DA7-5CC5-4527-9403-413A75691286}" srcOrd="0" destOrd="0" presId="urn:microsoft.com/office/officeart/2016/7/layout/RepeatingBendingProcessNew"/>
    <dgm:cxn modelId="{78B9D9A6-73F8-4F3D-B277-79115D43BB91}" type="presOf" srcId="{F57F7BC1-D68D-4A30-8FF7-B4F8E20AF1BC}" destId="{CDD12583-6396-4C23-A19A-CA23E2D05534}" srcOrd="0" destOrd="0" presId="urn:microsoft.com/office/officeart/2016/7/layout/RepeatingBendingProcessNew"/>
    <dgm:cxn modelId="{5DEB6AAC-B781-4F60-B64B-37502643F692}" srcId="{E3D3152A-C29B-4910-8238-97D64794DEE8}" destId="{BCF13CA4-A0DA-4499-95A2-EAD97FBAEFF2}" srcOrd="4" destOrd="0" parTransId="{9B39C37A-FC13-4202-BB6C-A11D871912EA}" sibTransId="{D6C92BB5-3F7B-4866-8824-442126EC6150}"/>
    <dgm:cxn modelId="{2A2B6DBC-03F3-4F7E-9470-889A5CC01626}" type="presOf" srcId="{BCF13CA4-A0DA-4499-95A2-EAD97FBAEFF2}" destId="{F709D369-FF2A-4814-B90F-E7996E9A2D31}" srcOrd="0" destOrd="0" presId="urn:microsoft.com/office/officeart/2016/7/layout/RepeatingBendingProcessNew"/>
    <dgm:cxn modelId="{0493AFC6-6789-4A2B-A438-FBEDE652F7A4}" type="presOf" srcId="{D6C92BB5-3F7B-4866-8824-442126EC6150}" destId="{26084310-2CE5-443C-A8C3-E078DACE06E1}" srcOrd="0" destOrd="0" presId="urn:microsoft.com/office/officeart/2016/7/layout/RepeatingBendingProcessNew"/>
    <dgm:cxn modelId="{3DF37AE8-64D1-428C-ACC3-69397DF5CE58}" type="presOf" srcId="{5BE05DFB-101A-42CE-8AD8-45DAAC245950}" destId="{81611B77-7C71-4EE3-B764-1317CC301B32}" srcOrd="0" destOrd="0" presId="urn:microsoft.com/office/officeart/2016/7/layout/RepeatingBendingProcessNew"/>
    <dgm:cxn modelId="{FB617AEC-E95C-4CDE-8637-1E9C995CBD21}" srcId="{E3D3152A-C29B-4910-8238-97D64794DEE8}" destId="{EDCE3AA1-8ABB-407D-96D8-6433B07AB6EA}" srcOrd="2" destOrd="0" parTransId="{A27E3CA1-4304-4363-8E0D-3F8A903C6351}" sibTransId="{72BBF861-2856-47BA-939E-6429E671D18C}"/>
    <dgm:cxn modelId="{0A868DEF-9A7A-4316-B805-0A8BB329221C}" srcId="{E3D3152A-C29B-4910-8238-97D64794DEE8}" destId="{4BE1C7D4-9D48-4BA0-BE8D-1F10D47A48D8}" srcOrd="5" destOrd="0" parTransId="{34189285-69E6-4580-96D3-6F470AD0941D}" sibTransId="{CBF2485C-2028-4677-A586-F90C4BE3357B}"/>
    <dgm:cxn modelId="{01840CF2-71E4-4D5F-A212-EC2592E83319}" type="presOf" srcId="{67A576FF-45FB-4BA6-B0A2-29038D329D35}" destId="{0CF2844B-E294-43F9-8137-C5394EB1E200}" srcOrd="1" destOrd="0" presId="urn:microsoft.com/office/officeart/2016/7/layout/RepeatingBendingProcessNew"/>
    <dgm:cxn modelId="{77197F80-FC4C-4AA1-BB54-391A39F4F35A}" type="presParOf" srcId="{7C9966EF-99AE-486A-AAA4-7ED2279F0BC5}" destId="{CDD12583-6396-4C23-A19A-CA23E2D05534}" srcOrd="0" destOrd="0" presId="urn:microsoft.com/office/officeart/2016/7/layout/RepeatingBendingProcessNew"/>
    <dgm:cxn modelId="{92B7CE77-7783-46F6-9B53-B56BE842814D}" type="presParOf" srcId="{7C9966EF-99AE-486A-AAA4-7ED2279F0BC5}" destId="{6FADCF37-24B3-4838-AE3E-4F7C20A818B0}" srcOrd="1" destOrd="0" presId="urn:microsoft.com/office/officeart/2016/7/layout/RepeatingBendingProcessNew"/>
    <dgm:cxn modelId="{A3645B03-12C3-4D16-A5A3-B6AA5966D74B}" type="presParOf" srcId="{6FADCF37-24B3-4838-AE3E-4F7C20A818B0}" destId="{F49FCFA8-A165-472C-BC05-630D99387990}" srcOrd="0" destOrd="0" presId="urn:microsoft.com/office/officeart/2016/7/layout/RepeatingBendingProcessNew"/>
    <dgm:cxn modelId="{A0C1525D-F1D3-4F7C-90C2-02C19BCA002C}" type="presParOf" srcId="{7C9966EF-99AE-486A-AAA4-7ED2279F0BC5}" destId="{6AE357D9-B593-4E01-BB2C-4668AEA23AEC}" srcOrd="2" destOrd="0" presId="urn:microsoft.com/office/officeart/2016/7/layout/RepeatingBendingProcessNew"/>
    <dgm:cxn modelId="{1C1CA74B-0C2E-478A-ADE7-A64FC88EF445}" type="presParOf" srcId="{7C9966EF-99AE-486A-AAA4-7ED2279F0BC5}" destId="{820784AA-B61D-4D8C-8FFF-AA37CDFF094E}" srcOrd="3" destOrd="0" presId="urn:microsoft.com/office/officeart/2016/7/layout/RepeatingBendingProcessNew"/>
    <dgm:cxn modelId="{2FE11763-6B9E-4C4F-AE3C-4E36FF716035}" type="presParOf" srcId="{820784AA-B61D-4D8C-8FFF-AA37CDFF094E}" destId="{2F388941-AAA3-4030-95DD-A6B7DAF5B8EC}" srcOrd="0" destOrd="0" presId="urn:microsoft.com/office/officeart/2016/7/layout/RepeatingBendingProcessNew"/>
    <dgm:cxn modelId="{37EE1218-D3AF-42B4-A3D4-898831822D4D}" type="presParOf" srcId="{7C9966EF-99AE-486A-AAA4-7ED2279F0BC5}" destId="{29FB04C2-EF19-44EC-A667-81AB75C62E76}" srcOrd="4" destOrd="0" presId="urn:microsoft.com/office/officeart/2016/7/layout/RepeatingBendingProcessNew"/>
    <dgm:cxn modelId="{3B4532FE-37F6-43E6-AFF8-F42F2CA8216E}" type="presParOf" srcId="{7C9966EF-99AE-486A-AAA4-7ED2279F0BC5}" destId="{B8E9240F-4045-4D75-8F94-B28225E97AA5}" srcOrd="5" destOrd="0" presId="urn:microsoft.com/office/officeart/2016/7/layout/RepeatingBendingProcessNew"/>
    <dgm:cxn modelId="{8091984B-F43C-4857-A54C-92D7320A6B92}" type="presParOf" srcId="{B8E9240F-4045-4D75-8F94-B28225E97AA5}" destId="{6D9C8777-C96D-4730-9ECB-342B40D0CCD9}" srcOrd="0" destOrd="0" presId="urn:microsoft.com/office/officeart/2016/7/layout/RepeatingBendingProcessNew"/>
    <dgm:cxn modelId="{ED10F8F7-AB4C-46DF-8FCA-2402DECADE44}" type="presParOf" srcId="{7C9966EF-99AE-486A-AAA4-7ED2279F0BC5}" destId="{81611B77-7C71-4EE3-B764-1317CC301B32}" srcOrd="6" destOrd="0" presId="urn:microsoft.com/office/officeart/2016/7/layout/RepeatingBendingProcessNew"/>
    <dgm:cxn modelId="{FCFE64F2-DB2C-487F-89D4-9F70AD659AE4}" type="presParOf" srcId="{7C9966EF-99AE-486A-AAA4-7ED2279F0BC5}" destId="{A9522DA7-5CC5-4527-9403-413A75691286}" srcOrd="7" destOrd="0" presId="urn:microsoft.com/office/officeart/2016/7/layout/RepeatingBendingProcessNew"/>
    <dgm:cxn modelId="{A691EAAF-EEBD-4867-B2E3-CD20CF96AB5C}" type="presParOf" srcId="{A9522DA7-5CC5-4527-9403-413A75691286}" destId="{0CF2844B-E294-43F9-8137-C5394EB1E200}" srcOrd="0" destOrd="0" presId="urn:microsoft.com/office/officeart/2016/7/layout/RepeatingBendingProcessNew"/>
    <dgm:cxn modelId="{D8F3B521-BAC1-4AAB-B676-D9F72527E236}" type="presParOf" srcId="{7C9966EF-99AE-486A-AAA4-7ED2279F0BC5}" destId="{F709D369-FF2A-4814-B90F-E7996E9A2D31}" srcOrd="8" destOrd="0" presId="urn:microsoft.com/office/officeart/2016/7/layout/RepeatingBendingProcessNew"/>
    <dgm:cxn modelId="{4E88EA05-1DB8-4E93-A644-09D8C2EFFB78}" type="presParOf" srcId="{7C9966EF-99AE-486A-AAA4-7ED2279F0BC5}" destId="{26084310-2CE5-443C-A8C3-E078DACE06E1}" srcOrd="9" destOrd="0" presId="urn:microsoft.com/office/officeart/2016/7/layout/RepeatingBendingProcessNew"/>
    <dgm:cxn modelId="{6A757522-EE3B-4111-BA14-6D725FF70E9A}" type="presParOf" srcId="{26084310-2CE5-443C-A8C3-E078DACE06E1}" destId="{F3B84316-74FC-4EEB-BDFE-D233C104BAA4}" srcOrd="0" destOrd="0" presId="urn:microsoft.com/office/officeart/2016/7/layout/RepeatingBendingProcessNew"/>
    <dgm:cxn modelId="{E1F6C31E-DB58-40D4-9AE6-44E3B015826B}" type="presParOf" srcId="{7C9966EF-99AE-486A-AAA4-7ED2279F0BC5}" destId="{814A4B33-4A5E-4CE2-BE7F-485D1E8B62CC}"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763EB5-6899-4DB5-8731-C29A3C530A8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8074119-2240-4BEC-9B13-FB722813934A}">
      <dgm:prSet phldrT="[Text]"/>
      <dgm:spPr/>
      <dgm:t>
        <a:bodyPr/>
        <a:lstStyle/>
        <a:p>
          <a:r>
            <a:rPr lang="en-US" b="1" dirty="0"/>
            <a:t>Has the patient received the medication before? </a:t>
          </a:r>
        </a:p>
      </dgm:t>
    </dgm:pt>
    <dgm:pt modelId="{CF714F87-F991-4861-82E4-BE0848C77C43}" type="parTrans" cxnId="{5ECA9EBF-D770-4982-B0F0-6D0AC51089C0}">
      <dgm:prSet/>
      <dgm:spPr/>
      <dgm:t>
        <a:bodyPr/>
        <a:lstStyle/>
        <a:p>
          <a:endParaRPr lang="en-US"/>
        </a:p>
      </dgm:t>
    </dgm:pt>
    <dgm:pt modelId="{9E9F3C85-D146-4C2B-BF60-9EB2678AC5AD}" type="sibTrans" cxnId="{5ECA9EBF-D770-4982-B0F0-6D0AC51089C0}">
      <dgm:prSet/>
      <dgm:spPr/>
      <dgm:t>
        <a:bodyPr/>
        <a:lstStyle/>
        <a:p>
          <a:endParaRPr lang="en-US"/>
        </a:p>
      </dgm:t>
    </dgm:pt>
    <dgm:pt modelId="{B3B6C53D-9122-4709-BDBD-B3262E19EF42}">
      <dgm:prSet phldrT="[Text]" custT="1"/>
      <dgm:spPr/>
      <dgm:t>
        <a:bodyPr/>
        <a:lstStyle/>
        <a:p>
          <a:r>
            <a:rPr lang="en-US" sz="1400" b="1" u="sng" dirty="0"/>
            <a:t>NO</a:t>
          </a:r>
          <a:r>
            <a:rPr lang="en-US" sz="1400" b="1" u="none" dirty="0"/>
            <a:t>-</a:t>
          </a:r>
          <a:r>
            <a:rPr lang="en-US" sz="1400" b="1" dirty="0"/>
            <a:t>Provide the lowest dose in range first. Assess and document response during peak effective of medication</a:t>
          </a:r>
        </a:p>
      </dgm:t>
    </dgm:pt>
    <dgm:pt modelId="{6CAA4CCF-557C-400A-8E85-D37354EB1AC4}" type="parTrans" cxnId="{CB97EBE6-4C1C-4B0C-B2FB-60ABE5B2253F}">
      <dgm:prSet/>
      <dgm:spPr/>
      <dgm:t>
        <a:bodyPr/>
        <a:lstStyle/>
        <a:p>
          <a:endParaRPr lang="en-US"/>
        </a:p>
      </dgm:t>
    </dgm:pt>
    <dgm:pt modelId="{ABCACCBB-2E4D-4324-88CD-7C8BAE960943}" type="sibTrans" cxnId="{CB97EBE6-4C1C-4B0C-B2FB-60ABE5B2253F}">
      <dgm:prSet/>
      <dgm:spPr/>
      <dgm:t>
        <a:bodyPr/>
        <a:lstStyle/>
        <a:p>
          <a:endParaRPr lang="en-US"/>
        </a:p>
      </dgm:t>
    </dgm:pt>
    <dgm:pt modelId="{5B039F88-B76F-474D-868B-72D19B8D1E62}">
      <dgm:prSet phldrT="[Text]" custT="1"/>
      <dgm:spPr/>
      <dgm:t>
        <a:bodyPr/>
        <a:lstStyle/>
        <a:p>
          <a:r>
            <a:rPr lang="en-US" sz="1400" b="1" dirty="0"/>
            <a:t>If dose is ineffective, move to a higher dose within the ordered time and frequency. </a:t>
          </a:r>
        </a:p>
      </dgm:t>
    </dgm:pt>
    <dgm:pt modelId="{1506FC33-E5AB-47FA-8709-55C2439808D1}" type="parTrans" cxnId="{E64F08E7-4E16-4557-A1C2-E97229E5C829}">
      <dgm:prSet/>
      <dgm:spPr/>
      <dgm:t>
        <a:bodyPr/>
        <a:lstStyle/>
        <a:p>
          <a:endParaRPr lang="en-US"/>
        </a:p>
      </dgm:t>
    </dgm:pt>
    <dgm:pt modelId="{247EEE3C-A968-4749-B659-6266E4FE2BA1}" type="sibTrans" cxnId="{E64F08E7-4E16-4557-A1C2-E97229E5C829}">
      <dgm:prSet/>
      <dgm:spPr/>
      <dgm:t>
        <a:bodyPr/>
        <a:lstStyle/>
        <a:p>
          <a:endParaRPr lang="en-US"/>
        </a:p>
      </dgm:t>
    </dgm:pt>
    <dgm:pt modelId="{CF7E65E5-7F8B-4FDF-9F68-AD50F53DF3E9}">
      <dgm:prSet phldrT="[Text]" custT="1"/>
      <dgm:spPr/>
      <dgm:t>
        <a:bodyPr/>
        <a:lstStyle/>
        <a:p>
          <a:r>
            <a:rPr lang="en-US" sz="1400" b="1" dirty="0"/>
            <a:t>If the dose is still ineffective, notify provider for other pain management options</a:t>
          </a:r>
          <a:r>
            <a:rPr lang="en-US" sz="1200" b="1" dirty="0"/>
            <a:t>. </a:t>
          </a:r>
        </a:p>
      </dgm:t>
    </dgm:pt>
    <dgm:pt modelId="{0331FA81-88FD-48D1-98B8-3EB438AEC74D}" type="parTrans" cxnId="{C6A0EBDB-F151-4EA9-9DCC-0F99A775DE65}">
      <dgm:prSet/>
      <dgm:spPr/>
      <dgm:t>
        <a:bodyPr/>
        <a:lstStyle/>
        <a:p>
          <a:endParaRPr lang="en-US"/>
        </a:p>
      </dgm:t>
    </dgm:pt>
    <dgm:pt modelId="{4C812300-64E1-46B2-9036-1DE65FA64B0A}" type="sibTrans" cxnId="{C6A0EBDB-F151-4EA9-9DCC-0F99A775DE65}">
      <dgm:prSet/>
      <dgm:spPr/>
      <dgm:t>
        <a:bodyPr/>
        <a:lstStyle/>
        <a:p>
          <a:endParaRPr lang="en-US"/>
        </a:p>
      </dgm:t>
    </dgm:pt>
    <dgm:pt modelId="{32A69EC3-A527-44C6-93EC-5B99FAD0E9F6}">
      <dgm:prSet phldrT="[Text]" custT="1"/>
      <dgm:spPr/>
      <dgm:t>
        <a:bodyPr/>
        <a:lstStyle/>
        <a:p>
          <a:r>
            <a:rPr lang="en-US" sz="1400" b="1" u="sng" dirty="0"/>
            <a:t>YES</a:t>
          </a:r>
          <a:r>
            <a:rPr lang="en-US" sz="1400" b="1" dirty="0"/>
            <a:t>- Determine if the dose received was effective.  If yes, evaluate the response during the peak effect of the medication</a:t>
          </a:r>
        </a:p>
      </dgm:t>
    </dgm:pt>
    <dgm:pt modelId="{1BCB6B3C-1CC6-4748-AFC3-1EE31E148AF3}" type="parTrans" cxnId="{2BFF6EDF-2F0E-4124-A361-76C1C11DAF70}">
      <dgm:prSet/>
      <dgm:spPr/>
      <dgm:t>
        <a:bodyPr/>
        <a:lstStyle/>
        <a:p>
          <a:endParaRPr lang="en-US"/>
        </a:p>
      </dgm:t>
    </dgm:pt>
    <dgm:pt modelId="{F31ABB50-E7EE-40D5-850B-CC8951880662}" type="sibTrans" cxnId="{2BFF6EDF-2F0E-4124-A361-76C1C11DAF70}">
      <dgm:prSet/>
      <dgm:spPr/>
      <dgm:t>
        <a:bodyPr/>
        <a:lstStyle/>
        <a:p>
          <a:endParaRPr lang="en-US"/>
        </a:p>
      </dgm:t>
    </dgm:pt>
    <dgm:pt modelId="{722DB303-0BD2-4578-A168-54211500E962}">
      <dgm:prSet phldrT="[Text]" custT="1"/>
      <dgm:spPr/>
      <dgm:t>
        <a:bodyPr/>
        <a:lstStyle/>
        <a:p>
          <a:r>
            <a:rPr lang="en-US" sz="1400" b="1" dirty="0"/>
            <a:t>Provide the dose that was effective in managing the pain. See recommendations for notifying provider if dose is ineffective. </a:t>
          </a:r>
        </a:p>
      </dgm:t>
    </dgm:pt>
    <dgm:pt modelId="{4CA8F4E7-5FCD-414A-8E2B-1FE52F25BAE9}" type="parTrans" cxnId="{2E18A2FF-0602-4BF9-8BE1-E4516D6F3D8C}">
      <dgm:prSet/>
      <dgm:spPr/>
      <dgm:t>
        <a:bodyPr/>
        <a:lstStyle/>
        <a:p>
          <a:endParaRPr lang="en-US"/>
        </a:p>
      </dgm:t>
    </dgm:pt>
    <dgm:pt modelId="{8ABA71C5-3F31-441D-BDE5-60024D4942C0}" type="sibTrans" cxnId="{2E18A2FF-0602-4BF9-8BE1-E4516D6F3D8C}">
      <dgm:prSet/>
      <dgm:spPr/>
      <dgm:t>
        <a:bodyPr/>
        <a:lstStyle/>
        <a:p>
          <a:endParaRPr lang="en-US"/>
        </a:p>
      </dgm:t>
    </dgm:pt>
    <dgm:pt modelId="{2BF81890-EEE0-48E5-8FBF-E61538D9C66A}" type="pres">
      <dgm:prSet presAssocID="{75763EB5-6899-4DB5-8731-C29A3C530A8D}" presName="hierChild1" presStyleCnt="0">
        <dgm:presLayoutVars>
          <dgm:chPref val="1"/>
          <dgm:dir/>
          <dgm:animOne val="branch"/>
          <dgm:animLvl val="lvl"/>
          <dgm:resizeHandles/>
        </dgm:presLayoutVars>
      </dgm:prSet>
      <dgm:spPr/>
    </dgm:pt>
    <dgm:pt modelId="{79C7962A-D1AF-40CE-9C14-5FD64248A783}" type="pres">
      <dgm:prSet presAssocID="{08074119-2240-4BEC-9B13-FB722813934A}" presName="hierRoot1" presStyleCnt="0"/>
      <dgm:spPr/>
    </dgm:pt>
    <dgm:pt modelId="{FD96F3A1-3E0D-4F2A-AB77-03D6585F3058}" type="pres">
      <dgm:prSet presAssocID="{08074119-2240-4BEC-9B13-FB722813934A}" presName="composite" presStyleCnt="0"/>
      <dgm:spPr/>
    </dgm:pt>
    <dgm:pt modelId="{DF3A59BA-5843-4908-A1B2-23981AB6AA5B}" type="pres">
      <dgm:prSet presAssocID="{08074119-2240-4BEC-9B13-FB722813934A}" presName="background" presStyleLbl="node0" presStyleIdx="0" presStyleCnt="1"/>
      <dgm:spPr/>
    </dgm:pt>
    <dgm:pt modelId="{17DD2BEE-98DC-43C6-B6A6-D83AEB05F04F}" type="pres">
      <dgm:prSet presAssocID="{08074119-2240-4BEC-9B13-FB722813934A}" presName="text" presStyleLbl="fgAcc0" presStyleIdx="0" presStyleCnt="1" custLinFactNeighborX="-522" custLinFactNeighborY="5936">
        <dgm:presLayoutVars>
          <dgm:chPref val="3"/>
        </dgm:presLayoutVars>
      </dgm:prSet>
      <dgm:spPr/>
    </dgm:pt>
    <dgm:pt modelId="{551FE2D9-5CD1-409A-B89A-F0D70BAF124A}" type="pres">
      <dgm:prSet presAssocID="{08074119-2240-4BEC-9B13-FB722813934A}" presName="hierChild2" presStyleCnt="0"/>
      <dgm:spPr/>
    </dgm:pt>
    <dgm:pt modelId="{C0CC3DBA-7366-4C61-9C10-5346C7CAA6E2}" type="pres">
      <dgm:prSet presAssocID="{6CAA4CCF-557C-400A-8E85-D37354EB1AC4}" presName="Name10" presStyleLbl="parChTrans1D2" presStyleIdx="0" presStyleCnt="2"/>
      <dgm:spPr/>
    </dgm:pt>
    <dgm:pt modelId="{F3BBF227-9C40-437D-9D2A-6846E223350B}" type="pres">
      <dgm:prSet presAssocID="{B3B6C53D-9122-4709-BDBD-B3262E19EF42}" presName="hierRoot2" presStyleCnt="0"/>
      <dgm:spPr/>
    </dgm:pt>
    <dgm:pt modelId="{678D1893-57F8-44AD-9264-E12AB91A3255}" type="pres">
      <dgm:prSet presAssocID="{B3B6C53D-9122-4709-BDBD-B3262E19EF42}" presName="composite2" presStyleCnt="0"/>
      <dgm:spPr/>
    </dgm:pt>
    <dgm:pt modelId="{ABFA6EC7-A32B-496F-B988-3FC0A05BB386}" type="pres">
      <dgm:prSet presAssocID="{B3B6C53D-9122-4709-BDBD-B3262E19EF42}" presName="background2" presStyleLbl="node2" presStyleIdx="0" presStyleCnt="2"/>
      <dgm:spPr/>
    </dgm:pt>
    <dgm:pt modelId="{AE8C2A58-3DAF-4496-9254-C06BA19B4514}" type="pres">
      <dgm:prSet presAssocID="{B3B6C53D-9122-4709-BDBD-B3262E19EF42}" presName="text2" presStyleLbl="fgAcc2" presStyleIdx="0" presStyleCnt="2">
        <dgm:presLayoutVars>
          <dgm:chPref val="3"/>
        </dgm:presLayoutVars>
      </dgm:prSet>
      <dgm:spPr/>
    </dgm:pt>
    <dgm:pt modelId="{D0EC4D04-13FF-4106-A907-BC35B03378D6}" type="pres">
      <dgm:prSet presAssocID="{B3B6C53D-9122-4709-BDBD-B3262E19EF42}" presName="hierChild3" presStyleCnt="0"/>
      <dgm:spPr/>
    </dgm:pt>
    <dgm:pt modelId="{C7D12A5C-E794-4832-9F42-184E6CC4BB00}" type="pres">
      <dgm:prSet presAssocID="{1506FC33-E5AB-47FA-8709-55C2439808D1}" presName="Name17" presStyleLbl="parChTrans1D3" presStyleIdx="0" presStyleCnt="3"/>
      <dgm:spPr/>
    </dgm:pt>
    <dgm:pt modelId="{57A3C8D5-8391-445D-ACC0-92731461A6EC}" type="pres">
      <dgm:prSet presAssocID="{5B039F88-B76F-474D-868B-72D19B8D1E62}" presName="hierRoot3" presStyleCnt="0"/>
      <dgm:spPr/>
    </dgm:pt>
    <dgm:pt modelId="{057BFD3D-0AFD-46A7-8AFD-B67FFA78A33C}" type="pres">
      <dgm:prSet presAssocID="{5B039F88-B76F-474D-868B-72D19B8D1E62}" presName="composite3" presStyleCnt="0"/>
      <dgm:spPr/>
    </dgm:pt>
    <dgm:pt modelId="{BF36A837-0184-424B-92F4-4EBCB2F54DCF}" type="pres">
      <dgm:prSet presAssocID="{5B039F88-B76F-474D-868B-72D19B8D1E62}" presName="background3" presStyleLbl="node3" presStyleIdx="0" presStyleCnt="3"/>
      <dgm:spPr/>
    </dgm:pt>
    <dgm:pt modelId="{78734F96-858B-4B56-A614-A5B7E9DF4000}" type="pres">
      <dgm:prSet presAssocID="{5B039F88-B76F-474D-868B-72D19B8D1E62}" presName="text3" presStyleLbl="fgAcc3" presStyleIdx="0" presStyleCnt="3">
        <dgm:presLayoutVars>
          <dgm:chPref val="3"/>
        </dgm:presLayoutVars>
      </dgm:prSet>
      <dgm:spPr/>
    </dgm:pt>
    <dgm:pt modelId="{7BD5ECB2-4777-4B5B-816A-C34ABF4B2EB6}" type="pres">
      <dgm:prSet presAssocID="{5B039F88-B76F-474D-868B-72D19B8D1E62}" presName="hierChild4" presStyleCnt="0"/>
      <dgm:spPr/>
    </dgm:pt>
    <dgm:pt modelId="{EBD30D30-FB4B-40C9-BFC8-1F0CF640D535}" type="pres">
      <dgm:prSet presAssocID="{0331FA81-88FD-48D1-98B8-3EB438AEC74D}" presName="Name17" presStyleLbl="parChTrans1D3" presStyleIdx="1" presStyleCnt="3"/>
      <dgm:spPr/>
    </dgm:pt>
    <dgm:pt modelId="{857860EB-E12F-40F3-87E5-6C787AA16B86}" type="pres">
      <dgm:prSet presAssocID="{CF7E65E5-7F8B-4FDF-9F68-AD50F53DF3E9}" presName="hierRoot3" presStyleCnt="0"/>
      <dgm:spPr/>
    </dgm:pt>
    <dgm:pt modelId="{8EA080F0-E4C7-4373-AECE-F5D372DCBBDE}" type="pres">
      <dgm:prSet presAssocID="{CF7E65E5-7F8B-4FDF-9F68-AD50F53DF3E9}" presName="composite3" presStyleCnt="0"/>
      <dgm:spPr/>
    </dgm:pt>
    <dgm:pt modelId="{3DD9E2E3-5D92-430B-8AE7-5FB63560F984}" type="pres">
      <dgm:prSet presAssocID="{CF7E65E5-7F8B-4FDF-9F68-AD50F53DF3E9}" presName="background3" presStyleLbl="node3" presStyleIdx="1" presStyleCnt="3"/>
      <dgm:spPr/>
    </dgm:pt>
    <dgm:pt modelId="{6DD61F08-97BF-406D-93A9-8B093F86465F}" type="pres">
      <dgm:prSet presAssocID="{CF7E65E5-7F8B-4FDF-9F68-AD50F53DF3E9}" presName="text3" presStyleLbl="fgAcc3" presStyleIdx="1" presStyleCnt="3">
        <dgm:presLayoutVars>
          <dgm:chPref val="3"/>
        </dgm:presLayoutVars>
      </dgm:prSet>
      <dgm:spPr/>
    </dgm:pt>
    <dgm:pt modelId="{1AB35BE3-FF67-480D-AF99-DDA39086EA0D}" type="pres">
      <dgm:prSet presAssocID="{CF7E65E5-7F8B-4FDF-9F68-AD50F53DF3E9}" presName="hierChild4" presStyleCnt="0"/>
      <dgm:spPr/>
    </dgm:pt>
    <dgm:pt modelId="{DDC9C3BB-0F5C-4A55-B2E6-4A8FC22175B3}" type="pres">
      <dgm:prSet presAssocID="{1BCB6B3C-1CC6-4748-AFC3-1EE31E148AF3}" presName="Name10" presStyleLbl="parChTrans1D2" presStyleIdx="1" presStyleCnt="2"/>
      <dgm:spPr/>
    </dgm:pt>
    <dgm:pt modelId="{05C832C8-7240-4FF2-9C1A-C4190FC168E1}" type="pres">
      <dgm:prSet presAssocID="{32A69EC3-A527-44C6-93EC-5B99FAD0E9F6}" presName="hierRoot2" presStyleCnt="0"/>
      <dgm:spPr/>
    </dgm:pt>
    <dgm:pt modelId="{B151055D-4679-404C-AB22-D636596E4AEA}" type="pres">
      <dgm:prSet presAssocID="{32A69EC3-A527-44C6-93EC-5B99FAD0E9F6}" presName="composite2" presStyleCnt="0"/>
      <dgm:spPr/>
    </dgm:pt>
    <dgm:pt modelId="{BA372FF7-0969-4B6F-B59F-3C5BB6371F28}" type="pres">
      <dgm:prSet presAssocID="{32A69EC3-A527-44C6-93EC-5B99FAD0E9F6}" presName="background2" presStyleLbl="node2" presStyleIdx="1" presStyleCnt="2"/>
      <dgm:spPr/>
    </dgm:pt>
    <dgm:pt modelId="{B3F15604-7392-45B2-BC5B-704497B2E6E7}" type="pres">
      <dgm:prSet presAssocID="{32A69EC3-A527-44C6-93EC-5B99FAD0E9F6}" presName="text2" presStyleLbl="fgAcc2" presStyleIdx="1" presStyleCnt="2" custLinFactNeighborX="-13798" custLinFactNeighborY="-5891">
        <dgm:presLayoutVars>
          <dgm:chPref val="3"/>
        </dgm:presLayoutVars>
      </dgm:prSet>
      <dgm:spPr/>
    </dgm:pt>
    <dgm:pt modelId="{EDE93CD5-3968-42F1-9C6E-C5CE1F016F71}" type="pres">
      <dgm:prSet presAssocID="{32A69EC3-A527-44C6-93EC-5B99FAD0E9F6}" presName="hierChild3" presStyleCnt="0"/>
      <dgm:spPr/>
    </dgm:pt>
    <dgm:pt modelId="{0B907E55-AD03-44EA-B685-FF143ED93868}" type="pres">
      <dgm:prSet presAssocID="{4CA8F4E7-5FCD-414A-8E2B-1FE52F25BAE9}" presName="Name17" presStyleLbl="parChTrans1D3" presStyleIdx="2" presStyleCnt="3"/>
      <dgm:spPr/>
    </dgm:pt>
    <dgm:pt modelId="{59CE52D8-F32B-433D-A5D2-7A4E8F82E2FA}" type="pres">
      <dgm:prSet presAssocID="{722DB303-0BD2-4578-A168-54211500E962}" presName="hierRoot3" presStyleCnt="0"/>
      <dgm:spPr/>
    </dgm:pt>
    <dgm:pt modelId="{706DFBF8-4067-4F15-93ED-174CFF6559E2}" type="pres">
      <dgm:prSet presAssocID="{722DB303-0BD2-4578-A168-54211500E962}" presName="composite3" presStyleCnt="0"/>
      <dgm:spPr/>
    </dgm:pt>
    <dgm:pt modelId="{4168E6AA-BC59-45E1-A44B-57A4D3EA678C}" type="pres">
      <dgm:prSet presAssocID="{722DB303-0BD2-4578-A168-54211500E962}" presName="background3" presStyleLbl="node3" presStyleIdx="2" presStyleCnt="3"/>
      <dgm:spPr/>
    </dgm:pt>
    <dgm:pt modelId="{67699B8B-5031-4AB4-9FEB-BC4D6CED6831}" type="pres">
      <dgm:prSet presAssocID="{722DB303-0BD2-4578-A168-54211500E962}" presName="text3" presStyleLbl="fgAcc3" presStyleIdx="2" presStyleCnt="3">
        <dgm:presLayoutVars>
          <dgm:chPref val="3"/>
        </dgm:presLayoutVars>
      </dgm:prSet>
      <dgm:spPr/>
    </dgm:pt>
    <dgm:pt modelId="{B3BD80CF-7772-4AFF-BD29-700A905D847B}" type="pres">
      <dgm:prSet presAssocID="{722DB303-0BD2-4578-A168-54211500E962}" presName="hierChild4" presStyleCnt="0"/>
      <dgm:spPr/>
    </dgm:pt>
  </dgm:ptLst>
  <dgm:cxnLst>
    <dgm:cxn modelId="{6B7C3E1C-B8D9-4481-8B62-CC4021FFFC43}" type="presOf" srcId="{CF7E65E5-7F8B-4FDF-9F68-AD50F53DF3E9}" destId="{6DD61F08-97BF-406D-93A9-8B093F86465F}" srcOrd="0" destOrd="0" presId="urn:microsoft.com/office/officeart/2005/8/layout/hierarchy1"/>
    <dgm:cxn modelId="{AB80601D-3642-4931-9E02-B430C0516462}" type="presOf" srcId="{6CAA4CCF-557C-400A-8E85-D37354EB1AC4}" destId="{C0CC3DBA-7366-4C61-9C10-5346C7CAA6E2}" srcOrd="0" destOrd="0" presId="urn:microsoft.com/office/officeart/2005/8/layout/hierarchy1"/>
    <dgm:cxn modelId="{4C9C2331-02C4-4A59-8760-CA1B1AD4BDD4}" type="presOf" srcId="{0331FA81-88FD-48D1-98B8-3EB438AEC74D}" destId="{EBD30D30-FB4B-40C9-BFC8-1F0CF640D535}" srcOrd="0" destOrd="0" presId="urn:microsoft.com/office/officeart/2005/8/layout/hierarchy1"/>
    <dgm:cxn modelId="{3AB34948-F581-4D63-A0FE-0ABAD2F720CD}" type="presOf" srcId="{B3B6C53D-9122-4709-BDBD-B3262E19EF42}" destId="{AE8C2A58-3DAF-4496-9254-C06BA19B4514}" srcOrd="0" destOrd="0" presId="urn:microsoft.com/office/officeart/2005/8/layout/hierarchy1"/>
    <dgm:cxn modelId="{8977CB6A-2E62-465C-B5CA-1515F3E1AE38}" type="presOf" srcId="{75763EB5-6899-4DB5-8731-C29A3C530A8D}" destId="{2BF81890-EEE0-48E5-8FBF-E61538D9C66A}" srcOrd="0" destOrd="0" presId="urn:microsoft.com/office/officeart/2005/8/layout/hierarchy1"/>
    <dgm:cxn modelId="{E6C4115A-2D4D-428E-A3C0-6E6E3778817D}" type="presOf" srcId="{4CA8F4E7-5FCD-414A-8E2B-1FE52F25BAE9}" destId="{0B907E55-AD03-44EA-B685-FF143ED93868}" srcOrd="0" destOrd="0" presId="urn:microsoft.com/office/officeart/2005/8/layout/hierarchy1"/>
    <dgm:cxn modelId="{8D58F6A4-301E-46D2-8191-CEE6331A2744}" type="presOf" srcId="{722DB303-0BD2-4578-A168-54211500E962}" destId="{67699B8B-5031-4AB4-9FEB-BC4D6CED6831}" srcOrd="0" destOrd="0" presId="urn:microsoft.com/office/officeart/2005/8/layout/hierarchy1"/>
    <dgm:cxn modelId="{76A660B3-6E93-44BA-840D-57DD7C3D338F}" type="presOf" srcId="{1506FC33-E5AB-47FA-8709-55C2439808D1}" destId="{C7D12A5C-E794-4832-9F42-184E6CC4BB00}" srcOrd="0" destOrd="0" presId="urn:microsoft.com/office/officeart/2005/8/layout/hierarchy1"/>
    <dgm:cxn modelId="{5ECA9EBF-D770-4982-B0F0-6D0AC51089C0}" srcId="{75763EB5-6899-4DB5-8731-C29A3C530A8D}" destId="{08074119-2240-4BEC-9B13-FB722813934A}" srcOrd="0" destOrd="0" parTransId="{CF714F87-F991-4861-82E4-BE0848C77C43}" sibTransId="{9E9F3C85-D146-4C2B-BF60-9EB2678AC5AD}"/>
    <dgm:cxn modelId="{B8EDE4BF-157A-41A8-AA86-381FEAA9000C}" type="presOf" srcId="{1BCB6B3C-1CC6-4748-AFC3-1EE31E148AF3}" destId="{DDC9C3BB-0F5C-4A55-B2E6-4A8FC22175B3}" srcOrd="0" destOrd="0" presId="urn:microsoft.com/office/officeart/2005/8/layout/hierarchy1"/>
    <dgm:cxn modelId="{C6A0EBDB-F151-4EA9-9DCC-0F99A775DE65}" srcId="{B3B6C53D-9122-4709-BDBD-B3262E19EF42}" destId="{CF7E65E5-7F8B-4FDF-9F68-AD50F53DF3E9}" srcOrd="1" destOrd="0" parTransId="{0331FA81-88FD-48D1-98B8-3EB438AEC74D}" sibTransId="{4C812300-64E1-46B2-9036-1DE65FA64B0A}"/>
    <dgm:cxn modelId="{2BFF6EDF-2F0E-4124-A361-76C1C11DAF70}" srcId="{08074119-2240-4BEC-9B13-FB722813934A}" destId="{32A69EC3-A527-44C6-93EC-5B99FAD0E9F6}" srcOrd="1" destOrd="0" parTransId="{1BCB6B3C-1CC6-4748-AFC3-1EE31E148AF3}" sibTransId="{F31ABB50-E7EE-40D5-850B-CC8951880662}"/>
    <dgm:cxn modelId="{CB97EBE6-4C1C-4B0C-B2FB-60ABE5B2253F}" srcId="{08074119-2240-4BEC-9B13-FB722813934A}" destId="{B3B6C53D-9122-4709-BDBD-B3262E19EF42}" srcOrd="0" destOrd="0" parTransId="{6CAA4CCF-557C-400A-8E85-D37354EB1AC4}" sibTransId="{ABCACCBB-2E4D-4324-88CD-7C8BAE960943}"/>
    <dgm:cxn modelId="{E64F08E7-4E16-4557-A1C2-E97229E5C829}" srcId="{B3B6C53D-9122-4709-BDBD-B3262E19EF42}" destId="{5B039F88-B76F-474D-868B-72D19B8D1E62}" srcOrd="0" destOrd="0" parTransId="{1506FC33-E5AB-47FA-8709-55C2439808D1}" sibTransId="{247EEE3C-A968-4749-B659-6266E4FE2BA1}"/>
    <dgm:cxn modelId="{676482E9-831B-4541-8E5A-9BCB6B388F69}" type="presOf" srcId="{08074119-2240-4BEC-9B13-FB722813934A}" destId="{17DD2BEE-98DC-43C6-B6A6-D83AEB05F04F}" srcOrd="0" destOrd="0" presId="urn:microsoft.com/office/officeart/2005/8/layout/hierarchy1"/>
    <dgm:cxn modelId="{61A113F7-B6DF-4A52-B178-684EEEA895EB}" type="presOf" srcId="{32A69EC3-A527-44C6-93EC-5B99FAD0E9F6}" destId="{B3F15604-7392-45B2-BC5B-704497B2E6E7}" srcOrd="0" destOrd="0" presId="urn:microsoft.com/office/officeart/2005/8/layout/hierarchy1"/>
    <dgm:cxn modelId="{1D70CCFC-4FF8-4E02-91F8-1A52B3865213}" type="presOf" srcId="{5B039F88-B76F-474D-868B-72D19B8D1E62}" destId="{78734F96-858B-4B56-A614-A5B7E9DF4000}" srcOrd="0" destOrd="0" presId="urn:microsoft.com/office/officeart/2005/8/layout/hierarchy1"/>
    <dgm:cxn modelId="{2E18A2FF-0602-4BF9-8BE1-E4516D6F3D8C}" srcId="{32A69EC3-A527-44C6-93EC-5B99FAD0E9F6}" destId="{722DB303-0BD2-4578-A168-54211500E962}" srcOrd="0" destOrd="0" parTransId="{4CA8F4E7-5FCD-414A-8E2B-1FE52F25BAE9}" sibTransId="{8ABA71C5-3F31-441D-BDE5-60024D4942C0}"/>
    <dgm:cxn modelId="{0A4C2968-660F-41E5-8138-B23F99125ED4}" type="presParOf" srcId="{2BF81890-EEE0-48E5-8FBF-E61538D9C66A}" destId="{79C7962A-D1AF-40CE-9C14-5FD64248A783}" srcOrd="0" destOrd="0" presId="urn:microsoft.com/office/officeart/2005/8/layout/hierarchy1"/>
    <dgm:cxn modelId="{F606ECA3-C074-4100-BFB5-B0597AED9C3D}" type="presParOf" srcId="{79C7962A-D1AF-40CE-9C14-5FD64248A783}" destId="{FD96F3A1-3E0D-4F2A-AB77-03D6585F3058}" srcOrd="0" destOrd="0" presId="urn:microsoft.com/office/officeart/2005/8/layout/hierarchy1"/>
    <dgm:cxn modelId="{0046BB7E-6E4E-4DE8-B7D6-5D2AD1EE7D62}" type="presParOf" srcId="{FD96F3A1-3E0D-4F2A-AB77-03D6585F3058}" destId="{DF3A59BA-5843-4908-A1B2-23981AB6AA5B}" srcOrd="0" destOrd="0" presId="urn:microsoft.com/office/officeart/2005/8/layout/hierarchy1"/>
    <dgm:cxn modelId="{0C47F887-AE42-46BD-988F-DC469157AEB6}" type="presParOf" srcId="{FD96F3A1-3E0D-4F2A-AB77-03D6585F3058}" destId="{17DD2BEE-98DC-43C6-B6A6-D83AEB05F04F}" srcOrd="1" destOrd="0" presId="urn:microsoft.com/office/officeart/2005/8/layout/hierarchy1"/>
    <dgm:cxn modelId="{69542B3D-AF64-48EF-BDF4-2AA5B327271E}" type="presParOf" srcId="{79C7962A-D1AF-40CE-9C14-5FD64248A783}" destId="{551FE2D9-5CD1-409A-B89A-F0D70BAF124A}" srcOrd="1" destOrd="0" presId="urn:microsoft.com/office/officeart/2005/8/layout/hierarchy1"/>
    <dgm:cxn modelId="{29E7AE76-CA25-4E5F-A20A-A5E389A0D550}" type="presParOf" srcId="{551FE2D9-5CD1-409A-B89A-F0D70BAF124A}" destId="{C0CC3DBA-7366-4C61-9C10-5346C7CAA6E2}" srcOrd="0" destOrd="0" presId="urn:microsoft.com/office/officeart/2005/8/layout/hierarchy1"/>
    <dgm:cxn modelId="{D41AB18B-D1CC-4859-8E58-95854EC55725}" type="presParOf" srcId="{551FE2D9-5CD1-409A-B89A-F0D70BAF124A}" destId="{F3BBF227-9C40-437D-9D2A-6846E223350B}" srcOrd="1" destOrd="0" presId="urn:microsoft.com/office/officeart/2005/8/layout/hierarchy1"/>
    <dgm:cxn modelId="{1802825B-6B46-4B08-AB17-322AD253518B}" type="presParOf" srcId="{F3BBF227-9C40-437D-9D2A-6846E223350B}" destId="{678D1893-57F8-44AD-9264-E12AB91A3255}" srcOrd="0" destOrd="0" presId="urn:microsoft.com/office/officeart/2005/8/layout/hierarchy1"/>
    <dgm:cxn modelId="{3EEFB714-85AB-41A0-9471-7084AFAD6BC4}" type="presParOf" srcId="{678D1893-57F8-44AD-9264-E12AB91A3255}" destId="{ABFA6EC7-A32B-496F-B988-3FC0A05BB386}" srcOrd="0" destOrd="0" presId="urn:microsoft.com/office/officeart/2005/8/layout/hierarchy1"/>
    <dgm:cxn modelId="{6A7085AB-B270-456C-BDB1-9501669654D8}" type="presParOf" srcId="{678D1893-57F8-44AD-9264-E12AB91A3255}" destId="{AE8C2A58-3DAF-4496-9254-C06BA19B4514}" srcOrd="1" destOrd="0" presId="urn:microsoft.com/office/officeart/2005/8/layout/hierarchy1"/>
    <dgm:cxn modelId="{E4BE5973-D988-4DE7-AC67-BC89594607C6}" type="presParOf" srcId="{F3BBF227-9C40-437D-9D2A-6846E223350B}" destId="{D0EC4D04-13FF-4106-A907-BC35B03378D6}" srcOrd="1" destOrd="0" presId="urn:microsoft.com/office/officeart/2005/8/layout/hierarchy1"/>
    <dgm:cxn modelId="{C0083B8C-E057-4DDB-8088-01F87F530B67}" type="presParOf" srcId="{D0EC4D04-13FF-4106-A907-BC35B03378D6}" destId="{C7D12A5C-E794-4832-9F42-184E6CC4BB00}" srcOrd="0" destOrd="0" presId="urn:microsoft.com/office/officeart/2005/8/layout/hierarchy1"/>
    <dgm:cxn modelId="{B1F29ECC-ADCB-4D42-87BF-451E10255C8A}" type="presParOf" srcId="{D0EC4D04-13FF-4106-A907-BC35B03378D6}" destId="{57A3C8D5-8391-445D-ACC0-92731461A6EC}" srcOrd="1" destOrd="0" presId="urn:microsoft.com/office/officeart/2005/8/layout/hierarchy1"/>
    <dgm:cxn modelId="{30331B70-BAB2-4909-9B80-621E1F6E3AD6}" type="presParOf" srcId="{57A3C8D5-8391-445D-ACC0-92731461A6EC}" destId="{057BFD3D-0AFD-46A7-8AFD-B67FFA78A33C}" srcOrd="0" destOrd="0" presId="urn:microsoft.com/office/officeart/2005/8/layout/hierarchy1"/>
    <dgm:cxn modelId="{8DF1B417-4249-4981-B9D1-8F19CB290336}" type="presParOf" srcId="{057BFD3D-0AFD-46A7-8AFD-B67FFA78A33C}" destId="{BF36A837-0184-424B-92F4-4EBCB2F54DCF}" srcOrd="0" destOrd="0" presId="urn:microsoft.com/office/officeart/2005/8/layout/hierarchy1"/>
    <dgm:cxn modelId="{57C4BD8F-5381-4F01-990E-956391CF2D8F}" type="presParOf" srcId="{057BFD3D-0AFD-46A7-8AFD-B67FFA78A33C}" destId="{78734F96-858B-4B56-A614-A5B7E9DF4000}" srcOrd="1" destOrd="0" presId="urn:microsoft.com/office/officeart/2005/8/layout/hierarchy1"/>
    <dgm:cxn modelId="{9ADDCCBF-E451-4E9F-80E8-FAB61B0E1611}" type="presParOf" srcId="{57A3C8D5-8391-445D-ACC0-92731461A6EC}" destId="{7BD5ECB2-4777-4B5B-816A-C34ABF4B2EB6}" srcOrd="1" destOrd="0" presId="urn:microsoft.com/office/officeart/2005/8/layout/hierarchy1"/>
    <dgm:cxn modelId="{64851478-03B9-46F7-A867-4B4826AF31D8}" type="presParOf" srcId="{D0EC4D04-13FF-4106-A907-BC35B03378D6}" destId="{EBD30D30-FB4B-40C9-BFC8-1F0CF640D535}" srcOrd="2" destOrd="0" presId="urn:microsoft.com/office/officeart/2005/8/layout/hierarchy1"/>
    <dgm:cxn modelId="{A46F8639-34D8-4B86-8B43-48F36FB67E42}" type="presParOf" srcId="{D0EC4D04-13FF-4106-A907-BC35B03378D6}" destId="{857860EB-E12F-40F3-87E5-6C787AA16B86}" srcOrd="3" destOrd="0" presId="urn:microsoft.com/office/officeart/2005/8/layout/hierarchy1"/>
    <dgm:cxn modelId="{7F4DF85B-3BBB-457A-813F-410FC218B597}" type="presParOf" srcId="{857860EB-E12F-40F3-87E5-6C787AA16B86}" destId="{8EA080F0-E4C7-4373-AECE-F5D372DCBBDE}" srcOrd="0" destOrd="0" presId="urn:microsoft.com/office/officeart/2005/8/layout/hierarchy1"/>
    <dgm:cxn modelId="{9892B442-9115-4369-A2EF-57F30B9CED93}" type="presParOf" srcId="{8EA080F0-E4C7-4373-AECE-F5D372DCBBDE}" destId="{3DD9E2E3-5D92-430B-8AE7-5FB63560F984}" srcOrd="0" destOrd="0" presId="urn:microsoft.com/office/officeart/2005/8/layout/hierarchy1"/>
    <dgm:cxn modelId="{1DB3A131-4E01-4878-BE1A-619883E9AADB}" type="presParOf" srcId="{8EA080F0-E4C7-4373-AECE-F5D372DCBBDE}" destId="{6DD61F08-97BF-406D-93A9-8B093F86465F}" srcOrd="1" destOrd="0" presId="urn:microsoft.com/office/officeart/2005/8/layout/hierarchy1"/>
    <dgm:cxn modelId="{56A53556-0B29-4523-A37B-A23E8EEDE0DF}" type="presParOf" srcId="{857860EB-E12F-40F3-87E5-6C787AA16B86}" destId="{1AB35BE3-FF67-480D-AF99-DDA39086EA0D}" srcOrd="1" destOrd="0" presId="urn:microsoft.com/office/officeart/2005/8/layout/hierarchy1"/>
    <dgm:cxn modelId="{53100865-E2FF-4F9A-BEA4-88209B25CCF8}" type="presParOf" srcId="{551FE2D9-5CD1-409A-B89A-F0D70BAF124A}" destId="{DDC9C3BB-0F5C-4A55-B2E6-4A8FC22175B3}" srcOrd="2" destOrd="0" presId="urn:microsoft.com/office/officeart/2005/8/layout/hierarchy1"/>
    <dgm:cxn modelId="{72183941-4DF8-4FA7-ACF8-1253F5BA3973}" type="presParOf" srcId="{551FE2D9-5CD1-409A-B89A-F0D70BAF124A}" destId="{05C832C8-7240-4FF2-9C1A-C4190FC168E1}" srcOrd="3" destOrd="0" presId="urn:microsoft.com/office/officeart/2005/8/layout/hierarchy1"/>
    <dgm:cxn modelId="{2EB60C82-7D75-44E0-8C9E-56F050A540D4}" type="presParOf" srcId="{05C832C8-7240-4FF2-9C1A-C4190FC168E1}" destId="{B151055D-4679-404C-AB22-D636596E4AEA}" srcOrd="0" destOrd="0" presId="urn:microsoft.com/office/officeart/2005/8/layout/hierarchy1"/>
    <dgm:cxn modelId="{08D32BCF-C911-4FEF-BBE9-DBCDAF7F8865}" type="presParOf" srcId="{B151055D-4679-404C-AB22-D636596E4AEA}" destId="{BA372FF7-0969-4B6F-B59F-3C5BB6371F28}" srcOrd="0" destOrd="0" presId="urn:microsoft.com/office/officeart/2005/8/layout/hierarchy1"/>
    <dgm:cxn modelId="{28573E3F-1FDE-44E7-846D-C53F8DE4A278}" type="presParOf" srcId="{B151055D-4679-404C-AB22-D636596E4AEA}" destId="{B3F15604-7392-45B2-BC5B-704497B2E6E7}" srcOrd="1" destOrd="0" presId="urn:microsoft.com/office/officeart/2005/8/layout/hierarchy1"/>
    <dgm:cxn modelId="{AD135C1C-346E-4B1E-BFFB-6F397A5207D0}" type="presParOf" srcId="{05C832C8-7240-4FF2-9C1A-C4190FC168E1}" destId="{EDE93CD5-3968-42F1-9C6E-C5CE1F016F71}" srcOrd="1" destOrd="0" presId="urn:microsoft.com/office/officeart/2005/8/layout/hierarchy1"/>
    <dgm:cxn modelId="{62E30C4B-4707-4D74-8AAD-B8ADD7368D33}" type="presParOf" srcId="{EDE93CD5-3968-42F1-9C6E-C5CE1F016F71}" destId="{0B907E55-AD03-44EA-B685-FF143ED93868}" srcOrd="0" destOrd="0" presId="urn:microsoft.com/office/officeart/2005/8/layout/hierarchy1"/>
    <dgm:cxn modelId="{44C093A6-1FA8-4809-BFC6-E1132956CACB}" type="presParOf" srcId="{EDE93CD5-3968-42F1-9C6E-C5CE1F016F71}" destId="{59CE52D8-F32B-433D-A5D2-7A4E8F82E2FA}" srcOrd="1" destOrd="0" presId="urn:microsoft.com/office/officeart/2005/8/layout/hierarchy1"/>
    <dgm:cxn modelId="{C22B4F23-5A9F-4B3A-BF7C-1D0562F15650}" type="presParOf" srcId="{59CE52D8-F32B-433D-A5D2-7A4E8F82E2FA}" destId="{706DFBF8-4067-4F15-93ED-174CFF6559E2}" srcOrd="0" destOrd="0" presId="urn:microsoft.com/office/officeart/2005/8/layout/hierarchy1"/>
    <dgm:cxn modelId="{A94182D0-615B-4C07-BEE4-A4793B28BEB7}" type="presParOf" srcId="{706DFBF8-4067-4F15-93ED-174CFF6559E2}" destId="{4168E6AA-BC59-45E1-A44B-57A4D3EA678C}" srcOrd="0" destOrd="0" presId="urn:microsoft.com/office/officeart/2005/8/layout/hierarchy1"/>
    <dgm:cxn modelId="{02A2D6A0-FA29-49FA-A3F3-6765037F82EF}" type="presParOf" srcId="{706DFBF8-4067-4F15-93ED-174CFF6559E2}" destId="{67699B8B-5031-4AB4-9FEB-BC4D6CED6831}" srcOrd="1" destOrd="0" presId="urn:microsoft.com/office/officeart/2005/8/layout/hierarchy1"/>
    <dgm:cxn modelId="{57E0CA5E-C283-4117-AC5D-429AD4945EBD}" type="presParOf" srcId="{59CE52D8-F32B-433D-A5D2-7A4E8F82E2FA}" destId="{B3BD80CF-7772-4AFF-BD29-700A905D847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7415F7-9713-40F1-93A7-DDC974FFBD1F}"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244753E2-5F4A-436B-BDAC-D6F275FE72F0}">
      <dgm:prSet/>
      <dgm:spPr/>
      <dgm:t>
        <a:bodyPr/>
        <a:lstStyle/>
        <a:p>
          <a:r>
            <a:rPr lang="en-US"/>
            <a:t>Initiate full assessment </a:t>
          </a:r>
        </a:p>
      </dgm:t>
    </dgm:pt>
    <dgm:pt modelId="{D7734170-636E-48F0-B8AF-DC352BB88067}" type="parTrans" cxnId="{9EDC0EB9-2BA5-4D46-A2ED-2FCD001EDCE2}">
      <dgm:prSet/>
      <dgm:spPr/>
      <dgm:t>
        <a:bodyPr/>
        <a:lstStyle/>
        <a:p>
          <a:endParaRPr lang="en-US"/>
        </a:p>
      </dgm:t>
    </dgm:pt>
    <dgm:pt modelId="{37BBD3D1-1692-471C-A89C-4F0D689C16E3}" type="sibTrans" cxnId="{9EDC0EB9-2BA5-4D46-A2ED-2FCD001EDCE2}">
      <dgm:prSet/>
      <dgm:spPr/>
      <dgm:t>
        <a:bodyPr/>
        <a:lstStyle/>
        <a:p>
          <a:endParaRPr lang="en-US"/>
        </a:p>
      </dgm:t>
    </dgm:pt>
    <dgm:pt modelId="{AF498D65-1815-4985-9725-4A4FC6481027}">
      <dgm:prSet/>
      <dgm:spPr/>
      <dgm:t>
        <a:bodyPr/>
        <a:lstStyle/>
        <a:p>
          <a:r>
            <a:rPr lang="en-US"/>
            <a:t>Employ regularly scheduled medications rather than as-needed</a:t>
          </a:r>
        </a:p>
      </dgm:t>
    </dgm:pt>
    <dgm:pt modelId="{4E915EA9-B5F4-4BF9-943C-C41EF1B38A2A}" type="parTrans" cxnId="{60BCBBB8-3BD1-4A0F-BD69-848EEAE2B6BD}">
      <dgm:prSet/>
      <dgm:spPr/>
      <dgm:t>
        <a:bodyPr/>
        <a:lstStyle/>
        <a:p>
          <a:endParaRPr lang="en-US"/>
        </a:p>
      </dgm:t>
    </dgm:pt>
    <dgm:pt modelId="{353221B2-BC08-4020-A3EF-1F1AC8F96A96}" type="sibTrans" cxnId="{60BCBBB8-3BD1-4A0F-BD69-848EEAE2B6BD}">
      <dgm:prSet/>
      <dgm:spPr/>
      <dgm:t>
        <a:bodyPr/>
        <a:lstStyle/>
        <a:p>
          <a:endParaRPr lang="en-US"/>
        </a:p>
      </dgm:t>
    </dgm:pt>
    <dgm:pt modelId="{24D70725-F926-4FD2-B08B-AEE94C58D4DA}">
      <dgm:prSet/>
      <dgm:spPr/>
      <dgm:t>
        <a:bodyPr/>
        <a:lstStyle/>
        <a:p>
          <a:r>
            <a:rPr lang="en-US"/>
            <a:t>Evaluation of pain control – visual, verbal, cognitive levels of impairment</a:t>
          </a:r>
        </a:p>
      </dgm:t>
    </dgm:pt>
    <dgm:pt modelId="{855EC611-24E0-4D13-89B3-D65114B8DEA6}" type="parTrans" cxnId="{8179F534-B8AF-47A7-BC20-2CE8963D45E8}">
      <dgm:prSet/>
      <dgm:spPr/>
      <dgm:t>
        <a:bodyPr/>
        <a:lstStyle/>
        <a:p>
          <a:endParaRPr lang="en-US"/>
        </a:p>
      </dgm:t>
    </dgm:pt>
    <dgm:pt modelId="{D3328631-585C-4103-9E5C-B104069950E6}" type="sibTrans" cxnId="{8179F534-B8AF-47A7-BC20-2CE8963D45E8}">
      <dgm:prSet/>
      <dgm:spPr/>
      <dgm:t>
        <a:bodyPr/>
        <a:lstStyle/>
        <a:p>
          <a:endParaRPr lang="en-US"/>
        </a:p>
      </dgm:t>
    </dgm:pt>
    <dgm:pt modelId="{26CE96ED-6715-4678-BC35-D1ACF63DB52B}">
      <dgm:prSet/>
      <dgm:spPr/>
      <dgm:t>
        <a:bodyPr/>
        <a:lstStyle/>
        <a:p>
          <a:r>
            <a:rPr lang="en-US"/>
            <a:t>Medication regimen should be chosen based on the patient assessment</a:t>
          </a:r>
        </a:p>
      </dgm:t>
    </dgm:pt>
    <dgm:pt modelId="{6D9D960E-81CA-4A33-9E8E-BFF9FDEF275F}" type="parTrans" cxnId="{43821376-06FA-491C-A686-1BA3E9480E26}">
      <dgm:prSet/>
      <dgm:spPr/>
      <dgm:t>
        <a:bodyPr/>
        <a:lstStyle/>
        <a:p>
          <a:endParaRPr lang="en-US"/>
        </a:p>
      </dgm:t>
    </dgm:pt>
    <dgm:pt modelId="{F5BF3066-07BC-4557-895B-59B6B6D302CC}" type="sibTrans" cxnId="{43821376-06FA-491C-A686-1BA3E9480E26}">
      <dgm:prSet/>
      <dgm:spPr/>
      <dgm:t>
        <a:bodyPr/>
        <a:lstStyle/>
        <a:p>
          <a:endParaRPr lang="en-US"/>
        </a:p>
      </dgm:t>
    </dgm:pt>
    <dgm:pt modelId="{9DF96D99-DAFB-4C25-9813-699C1EC8D015}">
      <dgm:prSet/>
      <dgm:spPr/>
      <dgm:t>
        <a:bodyPr/>
        <a:lstStyle/>
        <a:p>
          <a:r>
            <a:rPr lang="en-US"/>
            <a:t>Type of pain, efficacy, side-effects, abuse potential</a:t>
          </a:r>
        </a:p>
      </dgm:t>
    </dgm:pt>
    <dgm:pt modelId="{93CDAAD9-42D8-4C38-BE9B-86735019B401}" type="parTrans" cxnId="{ED1AF189-3FED-4BAB-AD02-5242A9C75843}">
      <dgm:prSet/>
      <dgm:spPr/>
      <dgm:t>
        <a:bodyPr/>
        <a:lstStyle/>
        <a:p>
          <a:endParaRPr lang="en-US"/>
        </a:p>
      </dgm:t>
    </dgm:pt>
    <dgm:pt modelId="{57AEA0D4-F186-4D20-A728-9945C7EF4027}" type="sibTrans" cxnId="{ED1AF189-3FED-4BAB-AD02-5242A9C75843}">
      <dgm:prSet/>
      <dgm:spPr/>
      <dgm:t>
        <a:bodyPr/>
        <a:lstStyle/>
        <a:p>
          <a:endParaRPr lang="en-US"/>
        </a:p>
      </dgm:t>
    </dgm:pt>
    <dgm:pt modelId="{4C8BCE22-FBA3-4761-A5E8-1815EC6F9B33}">
      <dgm:prSet phldrT="[Text]"/>
      <dgm:spPr/>
      <dgm:t>
        <a:bodyPr/>
        <a:lstStyle/>
        <a:p>
          <a:r>
            <a:rPr lang="en-US"/>
            <a:t>Education is crucial</a:t>
          </a:r>
        </a:p>
      </dgm:t>
    </dgm:pt>
    <dgm:pt modelId="{03241696-B10F-4060-BF9C-0FA857DFD7C2}" type="parTrans" cxnId="{8CF75771-4AA6-46C7-99DB-84027AAAB147}">
      <dgm:prSet/>
      <dgm:spPr/>
      <dgm:t>
        <a:bodyPr/>
        <a:lstStyle/>
        <a:p>
          <a:endParaRPr lang="en-US"/>
        </a:p>
      </dgm:t>
    </dgm:pt>
    <dgm:pt modelId="{140DC26C-A13C-4692-A81A-E6F6EE726B67}" type="sibTrans" cxnId="{8CF75771-4AA6-46C7-99DB-84027AAAB147}">
      <dgm:prSet/>
      <dgm:spPr/>
      <dgm:t>
        <a:bodyPr/>
        <a:lstStyle/>
        <a:p>
          <a:endParaRPr lang="en-US"/>
        </a:p>
      </dgm:t>
    </dgm:pt>
    <dgm:pt modelId="{B6EB2951-3D9F-4119-89DA-7F560C1C92D4}">
      <dgm:prSet/>
      <dgm:spPr/>
      <dgm:t>
        <a:bodyPr/>
        <a:lstStyle/>
        <a:p>
          <a:r>
            <a:rPr lang="en-US"/>
            <a:t> Titrate to response of patient/document</a:t>
          </a:r>
        </a:p>
      </dgm:t>
    </dgm:pt>
    <dgm:pt modelId="{FD346A06-2924-4442-9EE7-7AE78E68818E}" type="parTrans" cxnId="{02ABCB01-372F-40AD-8A9E-8ECD9F4494BE}">
      <dgm:prSet/>
      <dgm:spPr/>
      <dgm:t>
        <a:bodyPr/>
        <a:lstStyle/>
        <a:p>
          <a:endParaRPr lang="en-US"/>
        </a:p>
      </dgm:t>
    </dgm:pt>
    <dgm:pt modelId="{6DA23589-D1A5-42AF-BE5C-986AA0B9542A}" type="sibTrans" cxnId="{02ABCB01-372F-40AD-8A9E-8ECD9F4494BE}">
      <dgm:prSet/>
      <dgm:spPr/>
      <dgm:t>
        <a:bodyPr/>
        <a:lstStyle/>
        <a:p>
          <a:endParaRPr lang="en-US"/>
        </a:p>
      </dgm:t>
    </dgm:pt>
    <dgm:pt modelId="{747BA266-4B41-4AA3-AF1E-0C172F5944BA}" type="pres">
      <dgm:prSet presAssocID="{D27415F7-9713-40F1-93A7-DDC974FFBD1F}" presName="vert0" presStyleCnt="0">
        <dgm:presLayoutVars>
          <dgm:dir/>
          <dgm:animOne val="branch"/>
          <dgm:animLvl val="lvl"/>
        </dgm:presLayoutVars>
      </dgm:prSet>
      <dgm:spPr/>
    </dgm:pt>
    <dgm:pt modelId="{79234FA9-90DE-49CE-BF31-E278A5EA0277}" type="pres">
      <dgm:prSet presAssocID="{244753E2-5F4A-436B-BDAC-D6F275FE72F0}" presName="thickLine" presStyleLbl="alignNode1" presStyleIdx="0" presStyleCnt="7"/>
      <dgm:spPr/>
    </dgm:pt>
    <dgm:pt modelId="{5298C99E-0159-4031-B6B9-6674A58E43DF}" type="pres">
      <dgm:prSet presAssocID="{244753E2-5F4A-436B-BDAC-D6F275FE72F0}" presName="horz1" presStyleCnt="0"/>
      <dgm:spPr/>
    </dgm:pt>
    <dgm:pt modelId="{2BE3C9A5-AFF2-4966-8CEA-B09CA32EACE4}" type="pres">
      <dgm:prSet presAssocID="{244753E2-5F4A-436B-BDAC-D6F275FE72F0}" presName="tx1" presStyleLbl="revTx" presStyleIdx="0" presStyleCnt="7"/>
      <dgm:spPr/>
    </dgm:pt>
    <dgm:pt modelId="{3DB83DC8-F174-4E0F-AF8F-ADEFC5125992}" type="pres">
      <dgm:prSet presAssocID="{244753E2-5F4A-436B-BDAC-D6F275FE72F0}" presName="vert1" presStyleCnt="0"/>
      <dgm:spPr/>
    </dgm:pt>
    <dgm:pt modelId="{3D7C862B-4FE6-4C6D-975F-1C500F1BFC63}" type="pres">
      <dgm:prSet presAssocID="{AF498D65-1815-4985-9725-4A4FC6481027}" presName="thickLine" presStyleLbl="alignNode1" presStyleIdx="1" presStyleCnt="7"/>
      <dgm:spPr/>
    </dgm:pt>
    <dgm:pt modelId="{FD19E1CC-C987-4B22-A5F3-A123C63F5658}" type="pres">
      <dgm:prSet presAssocID="{AF498D65-1815-4985-9725-4A4FC6481027}" presName="horz1" presStyleCnt="0"/>
      <dgm:spPr/>
    </dgm:pt>
    <dgm:pt modelId="{8306BCDF-5C4B-445F-8E33-CAE42D4F55C7}" type="pres">
      <dgm:prSet presAssocID="{AF498D65-1815-4985-9725-4A4FC6481027}" presName="tx1" presStyleLbl="revTx" presStyleIdx="1" presStyleCnt="7"/>
      <dgm:spPr/>
    </dgm:pt>
    <dgm:pt modelId="{C9D6713B-C9BF-4076-A47F-72E4893B2BD7}" type="pres">
      <dgm:prSet presAssocID="{AF498D65-1815-4985-9725-4A4FC6481027}" presName="vert1" presStyleCnt="0"/>
      <dgm:spPr/>
    </dgm:pt>
    <dgm:pt modelId="{4B8B0F87-2D20-460E-A84F-A646E778294D}" type="pres">
      <dgm:prSet presAssocID="{24D70725-F926-4FD2-B08B-AEE94C58D4DA}" presName="thickLine" presStyleLbl="alignNode1" presStyleIdx="2" presStyleCnt="7"/>
      <dgm:spPr/>
    </dgm:pt>
    <dgm:pt modelId="{21CF19ED-7181-4B0F-82F5-5CFE839B0F55}" type="pres">
      <dgm:prSet presAssocID="{24D70725-F926-4FD2-B08B-AEE94C58D4DA}" presName="horz1" presStyleCnt="0"/>
      <dgm:spPr/>
    </dgm:pt>
    <dgm:pt modelId="{F4D3C4C4-529A-4A2E-8F49-C3543EE14B5D}" type="pres">
      <dgm:prSet presAssocID="{24D70725-F926-4FD2-B08B-AEE94C58D4DA}" presName="tx1" presStyleLbl="revTx" presStyleIdx="2" presStyleCnt="7"/>
      <dgm:spPr/>
    </dgm:pt>
    <dgm:pt modelId="{E00F6A4D-A39C-4BA9-B961-638D67732A09}" type="pres">
      <dgm:prSet presAssocID="{24D70725-F926-4FD2-B08B-AEE94C58D4DA}" presName="vert1" presStyleCnt="0"/>
      <dgm:spPr/>
    </dgm:pt>
    <dgm:pt modelId="{47C03AFC-340F-45F3-B9D9-F3E16CE6D247}" type="pres">
      <dgm:prSet presAssocID="{26CE96ED-6715-4678-BC35-D1ACF63DB52B}" presName="thickLine" presStyleLbl="alignNode1" presStyleIdx="3" presStyleCnt="7"/>
      <dgm:spPr/>
    </dgm:pt>
    <dgm:pt modelId="{B7769B20-A28E-449B-B43D-39711C7D41A0}" type="pres">
      <dgm:prSet presAssocID="{26CE96ED-6715-4678-BC35-D1ACF63DB52B}" presName="horz1" presStyleCnt="0"/>
      <dgm:spPr/>
    </dgm:pt>
    <dgm:pt modelId="{AAA6DBFE-CE55-42ED-8005-4B9407F407A0}" type="pres">
      <dgm:prSet presAssocID="{26CE96ED-6715-4678-BC35-D1ACF63DB52B}" presName="tx1" presStyleLbl="revTx" presStyleIdx="3" presStyleCnt="7"/>
      <dgm:spPr/>
    </dgm:pt>
    <dgm:pt modelId="{9A3FE4E3-FE8E-4B0D-B603-5D631CD4E3F4}" type="pres">
      <dgm:prSet presAssocID="{26CE96ED-6715-4678-BC35-D1ACF63DB52B}" presName="vert1" presStyleCnt="0"/>
      <dgm:spPr/>
    </dgm:pt>
    <dgm:pt modelId="{41F2ED18-248E-4200-ADF5-A19EEF67D17F}" type="pres">
      <dgm:prSet presAssocID="{B6EB2951-3D9F-4119-89DA-7F560C1C92D4}" presName="thickLine" presStyleLbl="alignNode1" presStyleIdx="4" presStyleCnt="7"/>
      <dgm:spPr/>
    </dgm:pt>
    <dgm:pt modelId="{D28E9700-9260-4394-BF26-B25E83711846}" type="pres">
      <dgm:prSet presAssocID="{B6EB2951-3D9F-4119-89DA-7F560C1C92D4}" presName="horz1" presStyleCnt="0"/>
      <dgm:spPr/>
    </dgm:pt>
    <dgm:pt modelId="{367F6884-C1D1-410B-80EF-AAA62B8C8B1D}" type="pres">
      <dgm:prSet presAssocID="{B6EB2951-3D9F-4119-89DA-7F560C1C92D4}" presName="tx1" presStyleLbl="revTx" presStyleIdx="4" presStyleCnt="7"/>
      <dgm:spPr/>
    </dgm:pt>
    <dgm:pt modelId="{15050BA0-B749-46FA-A987-B62DC546A47F}" type="pres">
      <dgm:prSet presAssocID="{B6EB2951-3D9F-4119-89DA-7F560C1C92D4}" presName="vert1" presStyleCnt="0"/>
      <dgm:spPr/>
    </dgm:pt>
    <dgm:pt modelId="{A9DA807B-1E45-468E-86FD-D159235AE3A1}" type="pres">
      <dgm:prSet presAssocID="{9DF96D99-DAFB-4C25-9813-699C1EC8D015}" presName="thickLine" presStyleLbl="alignNode1" presStyleIdx="5" presStyleCnt="7"/>
      <dgm:spPr/>
    </dgm:pt>
    <dgm:pt modelId="{810E2EFB-9301-48B7-9C80-419BFC44E545}" type="pres">
      <dgm:prSet presAssocID="{9DF96D99-DAFB-4C25-9813-699C1EC8D015}" presName="horz1" presStyleCnt="0"/>
      <dgm:spPr/>
    </dgm:pt>
    <dgm:pt modelId="{15FF7BAA-5727-40C1-A6D1-7C240DA75207}" type="pres">
      <dgm:prSet presAssocID="{9DF96D99-DAFB-4C25-9813-699C1EC8D015}" presName="tx1" presStyleLbl="revTx" presStyleIdx="5" presStyleCnt="7"/>
      <dgm:spPr/>
    </dgm:pt>
    <dgm:pt modelId="{C5F5818D-D064-4759-84BA-102EF4FBC064}" type="pres">
      <dgm:prSet presAssocID="{9DF96D99-DAFB-4C25-9813-699C1EC8D015}" presName="vert1" presStyleCnt="0"/>
      <dgm:spPr/>
    </dgm:pt>
    <dgm:pt modelId="{4F31D0B0-48A2-4F1F-8BF7-94F3938F821A}" type="pres">
      <dgm:prSet presAssocID="{4C8BCE22-FBA3-4761-A5E8-1815EC6F9B33}" presName="thickLine" presStyleLbl="alignNode1" presStyleIdx="6" presStyleCnt="7"/>
      <dgm:spPr/>
    </dgm:pt>
    <dgm:pt modelId="{10FDE3E4-5630-476F-9638-B2DE83CFD3F4}" type="pres">
      <dgm:prSet presAssocID="{4C8BCE22-FBA3-4761-A5E8-1815EC6F9B33}" presName="horz1" presStyleCnt="0"/>
      <dgm:spPr/>
    </dgm:pt>
    <dgm:pt modelId="{7BFC38BD-13C0-4D5F-88AA-CA0095B26CAB}" type="pres">
      <dgm:prSet presAssocID="{4C8BCE22-FBA3-4761-A5E8-1815EC6F9B33}" presName="tx1" presStyleLbl="revTx" presStyleIdx="6" presStyleCnt="7"/>
      <dgm:spPr/>
    </dgm:pt>
    <dgm:pt modelId="{A2448E9A-83DE-4745-9A34-2D914B3077A2}" type="pres">
      <dgm:prSet presAssocID="{4C8BCE22-FBA3-4761-A5E8-1815EC6F9B33}" presName="vert1" presStyleCnt="0"/>
      <dgm:spPr/>
    </dgm:pt>
  </dgm:ptLst>
  <dgm:cxnLst>
    <dgm:cxn modelId="{02ABCB01-372F-40AD-8A9E-8ECD9F4494BE}" srcId="{D27415F7-9713-40F1-93A7-DDC974FFBD1F}" destId="{B6EB2951-3D9F-4119-89DA-7F560C1C92D4}" srcOrd="4" destOrd="0" parTransId="{FD346A06-2924-4442-9EE7-7AE78E68818E}" sibTransId="{6DA23589-D1A5-42AF-BE5C-986AA0B9542A}"/>
    <dgm:cxn modelId="{8179F534-B8AF-47A7-BC20-2CE8963D45E8}" srcId="{D27415F7-9713-40F1-93A7-DDC974FFBD1F}" destId="{24D70725-F926-4FD2-B08B-AEE94C58D4DA}" srcOrd="2" destOrd="0" parTransId="{855EC611-24E0-4D13-89B3-D65114B8DEA6}" sibTransId="{D3328631-585C-4103-9E5C-B104069950E6}"/>
    <dgm:cxn modelId="{B6D6C635-4CD9-4EF3-9C97-0299ABC5BFDD}" type="presOf" srcId="{26CE96ED-6715-4678-BC35-D1ACF63DB52B}" destId="{AAA6DBFE-CE55-42ED-8005-4B9407F407A0}" srcOrd="0" destOrd="0" presId="urn:microsoft.com/office/officeart/2008/layout/LinedList"/>
    <dgm:cxn modelId="{47B11870-1744-47C5-B9C2-989C19733710}" type="presOf" srcId="{9DF96D99-DAFB-4C25-9813-699C1EC8D015}" destId="{15FF7BAA-5727-40C1-A6D1-7C240DA75207}" srcOrd="0" destOrd="0" presId="urn:microsoft.com/office/officeart/2008/layout/LinedList"/>
    <dgm:cxn modelId="{8CF75771-4AA6-46C7-99DB-84027AAAB147}" srcId="{D27415F7-9713-40F1-93A7-DDC974FFBD1F}" destId="{4C8BCE22-FBA3-4761-A5E8-1815EC6F9B33}" srcOrd="6" destOrd="0" parTransId="{03241696-B10F-4060-BF9C-0FA857DFD7C2}" sibTransId="{140DC26C-A13C-4692-A81A-E6F6EE726B67}"/>
    <dgm:cxn modelId="{52DB7374-2D4E-4C16-802C-4689FA76EFB7}" type="presOf" srcId="{B6EB2951-3D9F-4119-89DA-7F560C1C92D4}" destId="{367F6884-C1D1-410B-80EF-AAA62B8C8B1D}" srcOrd="0" destOrd="0" presId="urn:microsoft.com/office/officeart/2008/layout/LinedList"/>
    <dgm:cxn modelId="{43821376-06FA-491C-A686-1BA3E9480E26}" srcId="{D27415F7-9713-40F1-93A7-DDC974FFBD1F}" destId="{26CE96ED-6715-4678-BC35-D1ACF63DB52B}" srcOrd="3" destOrd="0" parTransId="{6D9D960E-81CA-4A33-9E8E-BFF9FDEF275F}" sibTransId="{F5BF3066-07BC-4557-895B-59B6B6D302CC}"/>
    <dgm:cxn modelId="{1592D557-1EBE-450F-8116-BF4F16BABAC6}" type="presOf" srcId="{24D70725-F926-4FD2-B08B-AEE94C58D4DA}" destId="{F4D3C4C4-529A-4A2E-8F49-C3543EE14B5D}" srcOrd="0" destOrd="0" presId="urn:microsoft.com/office/officeart/2008/layout/LinedList"/>
    <dgm:cxn modelId="{705DD358-93AF-4BE9-A0D1-82CE3EB0630F}" type="presOf" srcId="{244753E2-5F4A-436B-BDAC-D6F275FE72F0}" destId="{2BE3C9A5-AFF2-4966-8CEA-B09CA32EACE4}" srcOrd="0" destOrd="0" presId="urn:microsoft.com/office/officeart/2008/layout/LinedList"/>
    <dgm:cxn modelId="{ED1AF189-3FED-4BAB-AD02-5242A9C75843}" srcId="{D27415F7-9713-40F1-93A7-DDC974FFBD1F}" destId="{9DF96D99-DAFB-4C25-9813-699C1EC8D015}" srcOrd="5" destOrd="0" parTransId="{93CDAAD9-42D8-4C38-BE9B-86735019B401}" sibTransId="{57AEA0D4-F186-4D20-A728-9945C7EF4027}"/>
    <dgm:cxn modelId="{7F5FEFA8-56FA-449C-BA74-2C4A0CC940A9}" type="presOf" srcId="{D27415F7-9713-40F1-93A7-DDC974FFBD1F}" destId="{747BA266-4B41-4AA3-AF1E-0C172F5944BA}" srcOrd="0" destOrd="0" presId="urn:microsoft.com/office/officeart/2008/layout/LinedList"/>
    <dgm:cxn modelId="{60BCBBB8-3BD1-4A0F-BD69-848EEAE2B6BD}" srcId="{D27415F7-9713-40F1-93A7-DDC974FFBD1F}" destId="{AF498D65-1815-4985-9725-4A4FC6481027}" srcOrd="1" destOrd="0" parTransId="{4E915EA9-B5F4-4BF9-943C-C41EF1B38A2A}" sibTransId="{353221B2-BC08-4020-A3EF-1F1AC8F96A96}"/>
    <dgm:cxn modelId="{9EDC0EB9-2BA5-4D46-A2ED-2FCD001EDCE2}" srcId="{D27415F7-9713-40F1-93A7-DDC974FFBD1F}" destId="{244753E2-5F4A-436B-BDAC-D6F275FE72F0}" srcOrd="0" destOrd="0" parTransId="{D7734170-636E-48F0-B8AF-DC352BB88067}" sibTransId="{37BBD3D1-1692-471C-A89C-4F0D689C16E3}"/>
    <dgm:cxn modelId="{8C712BB9-22BF-4255-8D90-7C0319C8B721}" type="presOf" srcId="{4C8BCE22-FBA3-4761-A5E8-1815EC6F9B33}" destId="{7BFC38BD-13C0-4D5F-88AA-CA0095B26CAB}" srcOrd="0" destOrd="0" presId="urn:microsoft.com/office/officeart/2008/layout/LinedList"/>
    <dgm:cxn modelId="{B17EB3BF-82BB-453A-874D-575A3C5B5C39}" type="presOf" srcId="{AF498D65-1815-4985-9725-4A4FC6481027}" destId="{8306BCDF-5C4B-445F-8E33-CAE42D4F55C7}" srcOrd="0" destOrd="0" presId="urn:microsoft.com/office/officeart/2008/layout/LinedList"/>
    <dgm:cxn modelId="{84B81E8E-3C67-4545-A139-37B564342176}" type="presParOf" srcId="{747BA266-4B41-4AA3-AF1E-0C172F5944BA}" destId="{79234FA9-90DE-49CE-BF31-E278A5EA0277}" srcOrd="0" destOrd="0" presId="urn:microsoft.com/office/officeart/2008/layout/LinedList"/>
    <dgm:cxn modelId="{23B96AD9-FD38-4392-AED0-CED86B6F0A65}" type="presParOf" srcId="{747BA266-4B41-4AA3-AF1E-0C172F5944BA}" destId="{5298C99E-0159-4031-B6B9-6674A58E43DF}" srcOrd="1" destOrd="0" presId="urn:microsoft.com/office/officeart/2008/layout/LinedList"/>
    <dgm:cxn modelId="{159B5F4B-1E77-435F-8C10-B4EAF0B31F34}" type="presParOf" srcId="{5298C99E-0159-4031-B6B9-6674A58E43DF}" destId="{2BE3C9A5-AFF2-4966-8CEA-B09CA32EACE4}" srcOrd="0" destOrd="0" presId="urn:microsoft.com/office/officeart/2008/layout/LinedList"/>
    <dgm:cxn modelId="{8440C2A6-7C7E-4E6F-AF80-024F47B7A318}" type="presParOf" srcId="{5298C99E-0159-4031-B6B9-6674A58E43DF}" destId="{3DB83DC8-F174-4E0F-AF8F-ADEFC5125992}" srcOrd="1" destOrd="0" presId="urn:microsoft.com/office/officeart/2008/layout/LinedList"/>
    <dgm:cxn modelId="{16470598-161F-455D-A3FF-925E1C514553}" type="presParOf" srcId="{747BA266-4B41-4AA3-AF1E-0C172F5944BA}" destId="{3D7C862B-4FE6-4C6D-975F-1C500F1BFC63}" srcOrd="2" destOrd="0" presId="urn:microsoft.com/office/officeart/2008/layout/LinedList"/>
    <dgm:cxn modelId="{5A6E969F-2233-46AA-9409-87386D49186F}" type="presParOf" srcId="{747BA266-4B41-4AA3-AF1E-0C172F5944BA}" destId="{FD19E1CC-C987-4B22-A5F3-A123C63F5658}" srcOrd="3" destOrd="0" presId="urn:microsoft.com/office/officeart/2008/layout/LinedList"/>
    <dgm:cxn modelId="{BB752FA9-3ADB-4B6A-816C-7FF107B2D469}" type="presParOf" srcId="{FD19E1CC-C987-4B22-A5F3-A123C63F5658}" destId="{8306BCDF-5C4B-445F-8E33-CAE42D4F55C7}" srcOrd="0" destOrd="0" presId="urn:microsoft.com/office/officeart/2008/layout/LinedList"/>
    <dgm:cxn modelId="{D3719F2D-4E69-459C-BA48-BB94B446DC25}" type="presParOf" srcId="{FD19E1CC-C987-4B22-A5F3-A123C63F5658}" destId="{C9D6713B-C9BF-4076-A47F-72E4893B2BD7}" srcOrd="1" destOrd="0" presId="urn:microsoft.com/office/officeart/2008/layout/LinedList"/>
    <dgm:cxn modelId="{4472EBBD-A011-4D60-A9A5-96B258FFD0C0}" type="presParOf" srcId="{747BA266-4B41-4AA3-AF1E-0C172F5944BA}" destId="{4B8B0F87-2D20-460E-A84F-A646E778294D}" srcOrd="4" destOrd="0" presId="urn:microsoft.com/office/officeart/2008/layout/LinedList"/>
    <dgm:cxn modelId="{DECBE961-537E-43A8-B6F6-0E0F9A98881C}" type="presParOf" srcId="{747BA266-4B41-4AA3-AF1E-0C172F5944BA}" destId="{21CF19ED-7181-4B0F-82F5-5CFE839B0F55}" srcOrd="5" destOrd="0" presId="urn:microsoft.com/office/officeart/2008/layout/LinedList"/>
    <dgm:cxn modelId="{7D39CFC0-9511-49D9-9CA5-59591EEEC8D6}" type="presParOf" srcId="{21CF19ED-7181-4B0F-82F5-5CFE839B0F55}" destId="{F4D3C4C4-529A-4A2E-8F49-C3543EE14B5D}" srcOrd="0" destOrd="0" presId="urn:microsoft.com/office/officeart/2008/layout/LinedList"/>
    <dgm:cxn modelId="{C277245C-E788-4793-9A86-6F6EC24BC9BF}" type="presParOf" srcId="{21CF19ED-7181-4B0F-82F5-5CFE839B0F55}" destId="{E00F6A4D-A39C-4BA9-B961-638D67732A09}" srcOrd="1" destOrd="0" presId="urn:microsoft.com/office/officeart/2008/layout/LinedList"/>
    <dgm:cxn modelId="{93C989FA-6C50-4993-820D-3BE667248E3A}" type="presParOf" srcId="{747BA266-4B41-4AA3-AF1E-0C172F5944BA}" destId="{47C03AFC-340F-45F3-B9D9-F3E16CE6D247}" srcOrd="6" destOrd="0" presId="urn:microsoft.com/office/officeart/2008/layout/LinedList"/>
    <dgm:cxn modelId="{4C41374C-ECD4-45CC-A1BA-E32904CEF3DD}" type="presParOf" srcId="{747BA266-4B41-4AA3-AF1E-0C172F5944BA}" destId="{B7769B20-A28E-449B-B43D-39711C7D41A0}" srcOrd="7" destOrd="0" presId="urn:microsoft.com/office/officeart/2008/layout/LinedList"/>
    <dgm:cxn modelId="{75940549-1E68-4A6B-82C0-1E70855BA052}" type="presParOf" srcId="{B7769B20-A28E-449B-B43D-39711C7D41A0}" destId="{AAA6DBFE-CE55-42ED-8005-4B9407F407A0}" srcOrd="0" destOrd="0" presId="urn:microsoft.com/office/officeart/2008/layout/LinedList"/>
    <dgm:cxn modelId="{38A2572D-96DC-4E72-8007-61A3E617A18F}" type="presParOf" srcId="{B7769B20-A28E-449B-B43D-39711C7D41A0}" destId="{9A3FE4E3-FE8E-4B0D-B603-5D631CD4E3F4}" srcOrd="1" destOrd="0" presId="urn:microsoft.com/office/officeart/2008/layout/LinedList"/>
    <dgm:cxn modelId="{010AE19E-14C1-4B59-BAE9-D5EF0769AFB2}" type="presParOf" srcId="{747BA266-4B41-4AA3-AF1E-0C172F5944BA}" destId="{41F2ED18-248E-4200-ADF5-A19EEF67D17F}" srcOrd="8" destOrd="0" presId="urn:microsoft.com/office/officeart/2008/layout/LinedList"/>
    <dgm:cxn modelId="{DFAAFC04-9505-4E4D-B505-7BEFFD7ED482}" type="presParOf" srcId="{747BA266-4B41-4AA3-AF1E-0C172F5944BA}" destId="{D28E9700-9260-4394-BF26-B25E83711846}" srcOrd="9" destOrd="0" presId="urn:microsoft.com/office/officeart/2008/layout/LinedList"/>
    <dgm:cxn modelId="{6B8BE06F-5AAC-4F86-AB0E-A93D5C102003}" type="presParOf" srcId="{D28E9700-9260-4394-BF26-B25E83711846}" destId="{367F6884-C1D1-410B-80EF-AAA62B8C8B1D}" srcOrd="0" destOrd="0" presId="urn:microsoft.com/office/officeart/2008/layout/LinedList"/>
    <dgm:cxn modelId="{315C3926-DE32-495D-B5CC-0CCD25F929E3}" type="presParOf" srcId="{D28E9700-9260-4394-BF26-B25E83711846}" destId="{15050BA0-B749-46FA-A987-B62DC546A47F}" srcOrd="1" destOrd="0" presId="urn:microsoft.com/office/officeart/2008/layout/LinedList"/>
    <dgm:cxn modelId="{6D01236F-3AD8-4C1F-B060-6B00FFB57C38}" type="presParOf" srcId="{747BA266-4B41-4AA3-AF1E-0C172F5944BA}" destId="{A9DA807B-1E45-468E-86FD-D159235AE3A1}" srcOrd="10" destOrd="0" presId="urn:microsoft.com/office/officeart/2008/layout/LinedList"/>
    <dgm:cxn modelId="{2DE091F5-4238-4990-9DA0-38227546EB05}" type="presParOf" srcId="{747BA266-4B41-4AA3-AF1E-0C172F5944BA}" destId="{810E2EFB-9301-48B7-9C80-419BFC44E545}" srcOrd="11" destOrd="0" presId="urn:microsoft.com/office/officeart/2008/layout/LinedList"/>
    <dgm:cxn modelId="{31BFE829-D622-4919-BB48-6FFAA629D395}" type="presParOf" srcId="{810E2EFB-9301-48B7-9C80-419BFC44E545}" destId="{15FF7BAA-5727-40C1-A6D1-7C240DA75207}" srcOrd="0" destOrd="0" presId="urn:microsoft.com/office/officeart/2008/layout/LinedList"/>
    <dgm:cxn modelId="{0AFF6412-9ACE-40BB-828A-F3EB216E2344}" type="presParOf" srcId="{810E2EFB-9301-48B7-9C80-419BFC44E545}" destId="{C5F5818D-D064-4759-84BA-102EF4FBC064}" srcOrd="1" destOrd="0" presId="urn:microsoft.com/office/officeart/2008/layout/LinedList"/>
    <dgm:cxn modelId="{31B75009-B037-4305-835B-03EF8C4C5BAC}" type="presParOf" srcId="{747BA266-4B41-4AA3-AF1E-0C172F5944BA}" destId="{4F31D0B0-48A2-4F1F-8BF7-94F3938F821A}" srcOrd="12" destOrd="0" presId="urn:microsoft.com/office/officeart/2008/layout/LinedList"/>
    <dgm:cxn modelId="{53663937-4C8A-4BA5-955D-E2C5FBB9A52F}" type="presParOf" srcId="{747BA266-4B41-4AA3-AF1E-0C172F5944BA}" destId="{10FDE3E4-5630-476F-9638-B2DE83CFD3F4}" srcOrd="13" destOrd="0" presId="urn:microsoft.com/office/officeart/2008/layout/LinedList"/>
    <dgm:cxn modelId="{297908C7-1F85-4973-B264-FB0476BFB09D}" type="presParOf" srcId="{10FDE3E4-5630-476F-9638-B2DE83CFD3F4}" destId="{7BFC38BD-13C0-4D5F-88AA-CA0095B26CAB}" srcOrd="0" destOrd="0" presId="urn:microsoft.com/office/officeart/2008/layout/LinedList"/>
    <dgm:cxn modelId="{B159A9E9-18B9-4FB5-AF4A-5FC09DADB73E}" type="presParOf" srcId="{10FDE3E4-5630-476F-9638-B2DE83CFD3F4}" destId="{A2448E9A-83DE-4745-9A34-2D914B3077A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DCDE9-3E47-4EC2-AAE9-552BC12CBCEA}">
      <dsp:nvSpPr>
        <dsp:cNvPr id="0" name=""/>
        <dsp:cNvSpPr/>
      </dsp:nvSpPr>
      <dsp:spPr>
        <a:xfrm rot="5400000">
          <a:off x="4487684" y="-1659686"/>
          <a:ext cx="1154659" cy="47670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Structural, functional, and biochemical changes may raise pain threshold</a:t>
          </a:r>
        </a:p>
        <a:p>
          <a:pPr marL="57150" lvl="1" indent="-57150" algn="l" defTabSz="488950">
            <a:lnSpc>
              <a:spcPct val="90000"/>
            </a:lnSpc>
            <a:spcBef>
              <a:spcPct val="0"/>
            </a:spcBef>
            <a:spcAft>
              <a:spcPct val="15000"/>
            </a:spcAft>
            <a:buChar char="•"/>
          </a:pPr>
          <a:r>
            <a:rPr lang="en-US" sz="1100" kern="1200"/>
            <a:t>Favors sensitization of pain with diminished pain inhibition</a:t>
          </a:r>
          <a:endParaRPr lang="en-US" sz="1100" kern="1200" dirty="0"/>
        </a:p>
        <a:p>
          <a:pPr marL="57150" lvl="1" indent="-57150" algn="l" defTabSz="488950">
            <a:lnSpc>
              <a:spcPct val="90000"/>
            </a:lnSpc>
            <a:spcBef>
              <a:spcPct val="0"/>
            </a:spcBef>
            <a:spcAft>
              <a:spcPct val="15000"/>
            </a:spcAft>
            <a:buChar char="•"/>
          </a:pPr>
          <a:r>
            <a:rPr lang="en-US" sz="1100" kern="1200" dirty="0"/>
            <a:t>Altered functioning of key pain processing centers of brain</a:t>
          </a:r>
        </a:p>
      </dsp:txBody>
      <dsp:txXfrm rot="-5400000">
        <a:off x="2681478" y="202886"/>
        <a:ext cx="4710706" cy="1041927"/>
      </dsp:txXfrm>
    </dsp:sp>
    <dsp:sp modelId="{E47FC0CA-F5A2-43D3-B37D-6880C8ADAEE6}">
      <dsp:nvSpPr>
        <dsp:cNvPr id="0" name=""/>
        <dsp:cNvSpPr/>
      </dsp:nvSpPr>
      <dsp:spPr>
        <a:xfrm>
          <a:off x="0" y="2186"/>
          <a:ext cx="2681478" cy="14433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Pain Modulation and Perceptual system </a:t>
          </a:r>
        </a:p>
      </dsp:txBody>
      <dsp:txXfrm>
        <a:off x="70457" y="72643"/>
        <a:ext cx="2540564" cy="1302410"/>
      </dsp:txXfrm>
    </dsp:sp>
    <dsp:sp modelId="{B3749198-328C-4AB8-A270-32AA1B8F4E5B}">
      <dsp:nvSpPr>
        <dsp:cNvPr id="0" name=""/>
        <dsp:cNvSpPr/>
      </dsp:nvSpPr>
      <dsp:spPr>
        <a:xfrm rot="5400000">
          <a:off x="4487684" y="-144195"/>
          <a:ext cx="1154659" cy="47670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Alterations contribute to neuroinflammation</a:t>
          </a:r>
        </a:p>
        <a:p>
          <a:pPr marL="57150" lvl="1" indent="-57150" algn="l" defTabSz="488950">
            <a:lnSpc>
              <a:spcPct val="90000"/>
            </a:lnSpc>
            <a:spcBef>
              <a:spcPct val="0"/>
            </a:spcBef>
            <a:spcAft>
              <a:spcPct val="15000"/>
            </a:spcAft>
            <a:buChar char="•"/>
          </a:pPr>
          <a:r>
            <a:rPr lang="en-US" sz="1100" kern="1200" dirty="0"/>
            <a:t>Slowed motility, blood flow and transport may affect drug uptake</a:t>
          </a:r>
        </a:p>
      </dsp:txBody>
      <dsp:txXfrm rot="-5400000">
        <a:off x="2681478" y="1718377"/>
        <a:ext cx="4710706" cy="1041927"/>
      </dsp:txXfrm>
    </dsp:sp>
    <dsp:sp modelId="{3C3EF0CC-B717-44C6-B135-CCA39C949115}">
      <dsp:nvSpPr>
        <dsp:cNvPr id="0" name=""/>
        <dsp:cNvSpPr/>
      </dsp:nvSpPr>
      <dsp:spPr>
        <a:xfrm>
          <a:off x="0" y="1517678"/>
          <a:ext cx="2681478" cy="14433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GI and immune function</a:t>
          </a:r>
        </a:p>
      </dsp:txBody>
      <dsp:txXfrm>
        <a:off x="70457" y="1588135"/>
        <a:ext cx="2540564" cy="1302410"/>
      </dsp:txXfrm>
    </dsp:sp>
    <dsp:sp modelId="{27608823-9D50-43FB-BA61-44B67DAD3A53}">
      <dsp:nvSpPr>
        <dsp:cNvPr id="0" name=""/>
        <dsp:cNvSpPr/>
      </dsp:nvSpPr>
      <dsp:spPr>
        <a:xfrm rot="5400000">
          <a:off x="4487684" y="1371295"/>
          <a:ext cx="1154659" cy="47670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Decreased body water reduces distribution of water soluble drugs</a:t>
          </a:r>
        </a:p>
        <a:p>
          <a:pPr marL="57150" lvl="1" indent="-57150" algn="l" defTabSz="488950">
            <a:lnSpc>
              <a:spcPct val="90000"/>
            </a:lnSpc>
            <a:spcBef>
              <a:spcPct val="0"/>
            </a:spcBef>
            <a:spcAft>
              <a:spcPct val="15000"/>
            </a:spcAft>
            <a:buChar char="•"/>
          </a:pPr>
          <a:r>
            <a:rPr lang="en-US" sz="1100" kern="1200" dirty="0"/>
            <a:t>Increased body fat causes accumulation of and longer half-life of drugs</a:t>
          </a:r>
        </a:p>
        <a:p>
          <a:pPr marL="57150" lvl="1" indent="-57150" algn="l" defTabSz="488950">
            <a:lnSpc>
              <a:spcPct val="90000"/>
            </a:lnSpc>
            <a:spcBef>
              <a:spcPct val="0"/>
            </a:spcBef>
            <a:spcAft>
              <a:spcPct val="15000"/>
            </a:spcAft>
            <a:buChar char="•"/>
          </a:pPr>
          <a:r>
            <a:rPr lang="en-US" sz="1100" kern="1200" dirty="0"/>
            <a:t>Increased risk of ADR</a:t>
          </a:r>
        </a:p>
        <a:p>
          <a:pPr marL="57150" lvl="1" indent="-57150" algn="l" defTabSz="488950">
            <a:lnSpc>
              <a:spcPct val="90000"/>
            </a:lnSpc>
            <a:spcBef>
              <a:spcPct val="0"/>
            </a:spcBef>
            <a:spcAft>
              <a:spcPct val="15000"/>
            </a:spcAft>
            <a:buChar char="•"/>
          </a:pPr>
          <a:r>
            <a:rPr lang="en-US" sz="1100" kern="1200" dirty="0"/>
            <a:t>Reduced liver and renal function  reduces metabolism or excretion</a:t>
          </a:r>
        </a:p>
      </dsp:txBody>
      <dsp:txXfrm rot="-5400000">
        <a:off x="2681478" y="3233867"/>
        <a:ext cx="4710706" cy="1041927"/>
      </dsp:txXfrm>
    </dsp:sp>
    <dsp:sp modelId="{5CDB708D-328E-4916-92A8-052DBBC64FBA}">
      <dsp:nvSpPr>
        <dsp:cNvPr id="0" name=""/>
        <dsp:cNvSpPr/>
      </dsp:nvSpPr>
      <dsp:spPr>
        <a:xfrm>
          <a:off x="0" y="3033169"/>
          <a:ext cx="2681478" cy="14433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Drug distribution and metabolism</a:t>
          </a:r>
        </a:p>
      </dsp:txBody>
      <dsp:txXfrm>
        <a:off x="70457" y="3103626"/>
        <a:ext cx="2540564" cy="1302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3B0CC-67E8-427D-B76C-82C7E489F3EC}">
      <dsp:nvSpPr>
        <dsp:cNvPr id="0" name=""/>
        <dsp:cNvSpPr/>
      </dsp:nvSpPr>
      <dsp:spPr>
        <a:xfrm>
          <a:off x="-5427711" y="-831103"/>
          <a:ext cx="6462806" cy="6462806"/>
        </a:xfrm>
        <a:prstGeom prst="blockArc">
          <a:avLst>
            <a:gd name="adj1" fmla="val 18900000"/>
            <a:gd name="adj2" fmla="val 2700000"/>
            <a:gd name="adj3" fmla="val 334"/>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CF4B91-A33D-4029-9DF0-864D384A0481}">
      <dsp:nvSpPr>
        <dsp:cNvPr id="0" name=""/>
        <dsp:cNvSpPr/>
      </dsp:nvSpPr>
      <dsp:spPr>
        <a:xfrm>
          <a:off x="452604" y="299941"/>
          <a:ext cx="5576575" cy="60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Impaired patients report less intense pain and small number of pain complaints than mildly impaired patients</a:t>
          </a:r>
        </a:p>
      </dsp:txBody>
      <dsp:txXfrm>
        <a:off x="452604" y="299941"/>
        <a:ext cx="5576575" cy="600267"/>
      </dsp:txXfrm>
    </dsp:sp>
    <dsp:sp modelId="{10CC513B-EA76-433F-B958-48C0FFB4C337}">
      <dsp:nvSpPr>
        <dsp:cNvPr id="0" name=""/>
        <dsp:cNvSpPr/>
      </dsp:nvSpPr>
      <dsp:spPr>
        <a:xfrm>
          <a:off x="77437" y="224908"/>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DDAA5-E65C-4BB9-8215-D9F880AEA384}">
      <dsp:nvSpPr>
        <dsp:cNvPr id="0" name=""/>
        <dsp:cNvSpPr/>
      </dsp:nvSpPr>
      <dsp:spPr>
        <a:xfrm>
          <a:off x="882738" y="1200053"/>
          <a:ext cx="5146441" cy="60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CI patients less likely to ask for and receive analgesics</a:t>
          </a:r>
        </a:p>
      </dsp:txBody>
      <dsp:txXfrm>
        <a:off x="882738" y="1200053"/>
        <a:ext cx="5146441" cy="600267"/>
      </dsp:txXfrm>
    </dsp:sp>
    <dsp:sp modelId="{A3FE89F8-0775-4629-A320-CC70A53D31B7}">
      <dsp:nvSpPr>
        <dsp:cNvPr id="0" name=""/>
        <dsp:cNvSpPr/>
      </dsp:nvSpPr>
      <dsp:spPr>
        <a:xfrm>
          <a:off x="507571" y="1125020"/>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90D71C-EA06-4325-96C2-87D0DFEEA125}">
      <dsp:nvSpPr>
        <dsp:cNvPr id="0" name=""/>
        <dsp:cNvSpPr/>
      </dsp:nvSpPr>
      <dsp:spPr>
        <a:xfrm>
          <a:off x="1014754" y="2100166"/>
          <a:ext cx="5014424" cy="60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CI patient will report pain, if present, when asked</a:t>
          </a:r>
        </a:p>
      </dsp:txBody>
      <dsp:txXfrm>
        <a:off x="1014754" y="2100166"/>
        <a:ext cx="5014424" cy="600267"/>
      </dsp:txXfrm>
    </dsp:sp>
    <dsp:sp modelId="{DC8EC3EC-E81E-4CF4-BB15-2C05FEBEEDA5}">
      <dsp:nvSpPr>
        <dsp:cNvPr id="0" name=""/>
        <dsp:cNvSpPr/>
      </dsp:nvSpPr>
      <dsp:spPr>
        <a:xfrm>
          <a:off x="639587" y="2025133"/>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EE6CF9-A867-4600-9833-9413894FB560}">
      <dsp:nvSpPr>
        <dsp:cNvPr id="0" name=""/>
        <dsp:cNvSpPr/>
      </dsp:nvSpPr>
      <dsp:spPr>
        <a:xfrm>
          <a:off x="882738" y="3000278"/>
          <a:ext cx="5146441" cy="60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Providers underestimate pain in CI patients</a:t>
          </a:r>
        </a:p>
      </dsp:txBody>
      <dsp:txXfrm>
        <a:off x="882738" y="3000278"/>
        <a:ext cx="5146441" cy="600267"/>
      </dsp:txXfrm>
    </dsp:sp>
    <dsp:sp modelId="{8B289282-27FF-476D-A28B-4C9A1656E72C}">
      <dsp:nvSpPr>
        <dsp:cNvPr id="0" name=""/>
        <dsp:cNvSpPr/>
      </dsp:nvSpPr>
      <dsp:spPr>
        <a:xfrm>
          <a:off x="507571" y="2925245"/>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8EA4D-0B5D-470B-825A-6E29EC9D6200}">
      <dsp:nvSpPr>
        <dsp:cNvPr id="0" name=""/>
        <dsp:cNvSpPr/>
      </dsp:nvSpPr>
      <dsp:spPr>
        <a:xfrm>
          <a:off x="452604" y="3900391"/>
          <a:ext cx="5576575" cy="60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Using a behavior observational assessment tool to screen for pain if patient is CI or doesn’t respond to questions about pain. </a:t>
          </a:r>
        </a:p>
      </dsp:txBody>
      <dsp:txXfrm>
        <a:off x="452604" y="3900391"/>
        <a:ext cx="5576575" cy="600267"/>
      </dsp:txXfrm>
    </dsp:sp>
    <dsp:sp modelId="{F3B2EBF1-6494-4899-9863-EA0F5C69FAB0}">
      <dsp:nvSpPr>
        <dsp:cNvPr id="0" name=""/>
        <dsp:cNvSpPr/>
      </dsp:nvSpPr>
      <dsp:spPr>
        <a:xfrm>
          <a:off x="77437" y="3825358"/>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AEDB5-A7B9-498E-AB80-35437524BA5C}">
      <dsp:nvSpPr>
        <dsp:cNvPr id="0" name=""/>
        <dsp:cNvSpPr/>
      </dsp:nvSpPr>
      <dsp:spPr>
        <a:xfrm>
          <a:off x="0" y="541"/>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4DDCC-2B35-4563-A6A9-1B4A7E2B0163}">
      <dsp:nvSpPr>
        <dsp:cNvPr id="0" name=""/>
        <dsp:cNvSpPr/>
      </dsp:nvSpPr>
      <dsp:spPr>
        <a:xfrm>
          <a:off x="0" y="541"/>
          <a:ext cx="4697730" cy="61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History and physical examination</a:t>
          </a:r>
        </a:p>
        <a:p>
          <a:pPr marL="0" lvl="0" indent="0" algn="l" defTabSz="622300">
            <a:lnSpc>
              <a:spcPct val="90000"/>
            </a:lnSpc>
            <a:spcBef>
              <a:spcPct val="0"/>
            </a:spcBef>
            <a:spcAft>
              <a:spcPct val="35000"/>
            </a:spcAft>
            <a:buNone/>
          </a:pPr>
          <a:r>
            <a:rPr lang="en-US" sz="1400" b="1" kern="1200" dirty="0"/>
            <a:t>	Hx of HF, HTN, Renal Disease, Stroke, </a:t>
          </a:r>
        </a:p>
      </dsp:txBody>
      <dsp:txXfrm>
        <a:off x="0" y="541"/>
        <a:ext cx="4697730" cy="616186"/>
      </dsp:txXfrm>
    </dsp:sp>
    <dsp:sp modelId="{D66EB005-8543-4FFC-990A-1980CF3CA7FA}">
      <dsp:nvSpPr>
        <dsp:cNvPr id="0" name=""/>
        <dsp:cNvSpPr/>
      </dsp:nvSpPr>
      <dsp:spPr>
        <a:xfrm>
          <a:off x="0" y="616728"/>
          <a:ext cx="4697730" cy="0"/>
        </a:xfrm>
        <a:prstGeom prst="line">
          <a:avLst/>
        </a:prstGeom>
        <a:solidFill>
          <a:schemeClr val="accent2">
            <a:hueOff val="-165422"/>
            <a:satOff val="186"/>
            <a:lumOff val="441"/>
            <a:alphaOff val="0"/>
          </a:schemeClr>
        </a:solidFill>
        <a:ln w="12700" cap="flat" cmpd="sng" algn="ctr">
          <a:solidFill>
            <a:schemeClr val="accent2">
              <a:hueOff val="-165422"/>
              <a:satOff val="186"/>
              <a:lumOff val="4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8A4294-38A2-492A-95C5-69090B2F2450}">
      <dsp:nvSpPr>
        <dsp:cNvPr id="0" name=""/>
        <dsp:cNvSpPr/>
      </dsp:nvSpPr>
      <dsp:spPr>
        <a:xfrm>
          <a:off x="0" y="616728"/>
          <a:ext cx="4697730" cy="61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PQRST, sleep, mood</a:t>
          </a:r>
        </a:p>
      </dsp:txBody>
      <dsp:txXfrm>
        <a:off x="0" y="616728"/>
        <a:ext cx="4697730" cy="616186"/>
      </dsp:txXfrm>
    </dsp:sp>
    <dsp:sp modelId="{4D88F789-DE62-4CF9-B625-B4DBCF2C4934}">
      <dsp:nvSpPr>
        <dsp:cNvPr id="0" name=""/>
        <dsp:cNvSpPr/>
      </dsp:nvSpPr>
      <dsp:spPr>
        <a:xfrm>
          <a:off x="0" y="1232914"/>
          <a:ext cx="4697730" cy="0"/>
        </a:xfrm>
        <a:prstGeom prst="line">
          <a:avLst/>
        </a:prstGeom>
        <a:solidFill>
          <a:schemeClr val="accent2">
            <a:hueOff val="-330843"/>
            <a:satOff val="373"/>
            <a:lumOff val="882"/>
            <a:alphaOff val="0"/>
          </a:schemeClr>
        </a:solidFill>
        <a:ln w="12700"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EE38A-FACD-4E45-90B2-931717763EA0}">
      <dsp:nvSpPr>
        <dsp:cNvPr id="0" name=""/>
        <dsp:cNvSpPr/>
      </dsp:nvSpPr>
      <dsp:spPr>
        <a:xfrm>
          <a:off x="0" y="1232914"/>
          <a:ext cx="4697730" cy="61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Screen for cognitive impairment</a:t>
          </a:r>
        </a:p>
      </dsp:txBody>
      <dsp:txXfrm>
        <a:off x="0" y="1232914"/>
        <a:ext cx="4697730" cy="616186"/>
      </dsp:txXfrm>
    </dsp:sp>
    <dsp:sp modelId="{AFF36818-2BAA-49AA-9B36-A3AD8477266C}">
      <dsp:nvSpPr>
        <dsp:cNvPr id="0" name=""/>
        <dsp:cNvSpPr/>
      </dsp:nvSpPr>
      <dsp:spPr>
        <a:xfrm>
          <a:off x="0" y="1849101"/>
          <a:ext cx="4697730" cy="0"/>
        </a:xfrm>
        <a:prstGeom prst="line">
          <a:avLst/>
        </a:prstGeom>
        <a:solidFill>
          <a:schemeClr val="accent2">
            <a:hueOff val="-496265"/>
            <a:satOff val="559"/>
            <a:lumOff val="1324"/>
            <a:alphaOff val="0"/>
          </a:schemeClr>
        </a:solidFill>
        <a:ln w="12700" cap="flat" cmpd="sng" algn="ctr">
          <a:solidFill>
            <a:schemeClr val="accent2">
              <a:hueOff val="-496265"/>
              <a:satOff val="559"/>
              <a:lumOff val="13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D084B8-658F-4FF0-BDF4-0D4DD3D76715}">
      <dsp:nvSpPr>
        <dsp:cNvPr id="0" name=""/>
        <dsp:cNvSpPr/>
      </dsp:nvSpPr>
      <dsp:spPr>
        <a:xfrm>
          <a:off x="0" y="1849101"/>
          <a:ext cx="4697730" cy="61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Screen for depression</a:t>
          </a:r>
        </a:p>
      </dsp:txBody>
      <dsp:txXfrm>
        <a:off x="0" y="1849101"/>
        <a:ext cx="4697730" cy="616186"/>
      </dsp:txXfrm>
    </dsp:sp>
    <dsp:sp modelId="{5F73067A-64DC-4131-AB4A-3EE17C4EBCBD}">
      <dsp:nvSpPr>
        <dsp:cNvPr id="0" name=""/>
        <dsp:cNvSpPr/>
      </dsp:nvSpPr>
      <dsp:spPr>
        <a:xfrm>
          <a:off x="0" y="2465287"/>
          <a:ext cx="4697730" cy="0"/>
        </a:xfrm>
        <a:prstGeom prst="line">
          <a:avLst/>
        </a:prstGeom>
        <a:solidFill>
          <a:schemeClr val="accent2">
            <a:hueOff val="-661686"/>
            <a:satOff val="746"/>
            <a:lumOff val="1765"/>
            <a:alphaOff val="0"/>
          </a:schemeClr>
        </a:solidFill>
        <a:ln w="12700"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0EF2D6-A577-4F7B-BC96-2DA8B9FF03D2}">
      <dsp:nvSpPr>
        <dsp:cNvPr id="0" name=""/>
        <dsp:cNvSpPr/>
      </dsp:nvSpPr>
      <dsp:spPr>
        <a:xfrm>
          <a:off x="0" y="2465287"/>
          <a:ext cx="4697730" cy="57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Review of patient ADLs</a:t>
          </a:r>
        </a:p>
      </dsp:txBody>
      <dsp:txXfrm>
        <a:off x="0" y="2465287"/>
        <a:ext cx="4697730" cy="574113"/>
      </dsp:txXfrm>
    </dsp:sp>
    <dsp:sp modelId="{644245AC-7B33-4BF9-86D4-ACA27B7E0666}">
      <dsp:nvSpPr>
        <dsp:cNvPr id="0" name=""/>
        <dsp:cNvSpPr/>
      </dsp:nvSpPr>
      <dsp:spPr>
        <a:xfrm>
          <a:off x="0" y="3039400"/>
          <a:ext cx="4697730" cy="0"/>
        </a:xfrm>
        <a:prstGeom prst="line">
          <a:avLst/>
        </a:prstGeom>
        <a:solidFill>
          <a:schemeClr val="accent2">
            <a:hueOff val="-827108"/>
            <a:satOff val="932"/>
            <a:lumOff val="2206"/>
            <a:alphaOff val="0"/>
          </a:schemeClr>
        </a:solidFill>
        <a:ln w="12700" cap="flat" cmpd="sng" algn="ctr">
          <a:solidFill>
            <a:schemeClr val="accent2">
              <a:hueOff val="-827108"/>
              <a:satOff val="932"/>
              <a:lumOff val="22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CF9EF-CC8B-4530-B312-F96EEB82468C}">
      <dsp:nvSpPr>
        <dsp:cNvPr id="0" name=""/>
        <dsp:cNvSpPr/>
      </dsp:nvSpPr>
      <dsp:spPr>
        <a:xfrm>
          <a:off x="0" y="3039400"/>
          <a:ext cx="4697730" cy="61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Assessment of gait and balance</a:t>
          </a:r>
        </a:p>
      </dsp:txBody>
      <dsp:txXfrm>
        <a:off x="0" y="3039400"/>
        <a:ext cx="4697730" cy="616186"/>
      </dsp:txXfrm>
    </dsp:sp>
    <dsp:sp modelId="{8B2E1919-B3CC-401F-BDAC-04C8F72C922B}">
      <dsp:nvSpPr>
        <dsp:cNvPr id="0" name=""/>
        <dsp:cNvSpPr/>
      </dsp:nvSpPr>
      <dsp:spPr>
        <a:xfrm>
          <a:off x="0" y="3655586"/>
          <a:ext cx="4697730" cy="0"/>
        </a:xfrm>
        <a:prstGeom prst="line">
          <a:avLst/>
        </a:prstGeom>
        <a:solidFill>
          <a:schemeClr val="accent2">
            <a:hueOff val="-992530"/>
            <a:satOff val="1119"/>
            <a:lumOff val="2647"/>
            <a:alphaOff val="0"/>
          </a:schemeClr>
        </a:solidFill>
        <a:ln w="12700"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31DC5-242E-4AA5-A86C-B5B9C186141D}">
      <dsp:nvSpPr>
        <dsp:cNvPr id="0" name=""/>
        <dsp:cNvSpPr/>
      </dsp:nvSpPr>
      <dsp:spPr>
        <a:xfrm>
          <a:off x="0" y="3655586"/>
          <a:ext cx="4697730" cy="61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Screen for sensory depression: visual, auditory</a:t>
          </a:r>
        </a:p>
      </dsp:txBody>
      <dsp:txXfrm>
        <a:off x="0" y="3655586"/>
        <a:ext cx="4697730" cy="616186"/>
      </dsp:txXfrm>
    </dsp:sp>
    <dsp:sp modelId="{47F1B296-4AFB-4DBE-85AE-C1D72136E0F1}">
      <dsp:nvSpPr>
        <dsp:cNvPr id="0" name=""/>
        <dsp:cNvSpPr/>
      </dsp:nvSpPr>
      <dsp:spPr>
        <a:xfrm>
          <a:off x="0" y="4271773"/>
          <a:ext cx="4697730" cy="0"/>
        </a:xfrm>
        <a:prstGeom prst="line">
          <a:avLst/>
        </a:prstGeom>
        <a:solidFill>
          <a:schemeClr val="accent2">
            <a:hueOff val="-1157951"/>
            <a:satOff val="1305"/>
            <a:lumOff val="3089"/>
            <a:alphaOff val="0"/>
          </a:schemeClr>
        </a:solidFill>
        <a:ln w="12700" cap="flat" cmpd="sng" algn="ctr">
          <a:solidFill>
            <a:schemeClr val="accent2">
              <a:hueOff val="-1157951"/>
              <a:satOff val="1305"/>
              <a:lumOff val="30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1AF4D-44F0-4B98-9C4E-665DF93F1252}">
      <dsp:nvSpPr>
        <dsp:cNvPr id="0" name=""/>
        <dsp:cNvSpPr/>
      </dsp:nvSpPr>
      <dsp:spPr>
        <a:xfrm>
          <a:off x="0" y="4271773"/>
          <a:ext cx="4697730" cy="61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Alcohol or controlled substance use</a:t>
          </a:r>
        </a:p>
      </dsp:txBody>
      <dsp:txXfrm>
        <a:off x="0" y="4271773"/>
        <a:ext cx="4697730" cy="616186"/>
      </dsp:txXfrm>
    </dsp:sp>
    <dsp:sp modelId="{B150D197-FDA2-4917-9B89-763DA7D87DEB}">
      <dsp:nvSpPr>
        <dsp:cNvPr id="0" name=""/>
        <dsp:cNvSpPr/>
      </dsp:nvSpPr>
      <dsp:spPr>
        <a:xfrm>
          <a:off x="0" y="4887959"/>
          <a:ext cx="4697730"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860735-61CC-40F5-9EC8-77B24A3D10F8}">
      <dsp:nvSpPr>
        <dsp:cNvPr id="0" name=""/>
        <dsp:cNvSpPr/>
      </dsp:nvSpPr>
      <dsp:spPr>
        <a:xfrm>
          <a:off x="0" y="4887959"/>
          <a:ext cx="4697730" cy="61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Successful pain management strategies used</a:t>
          </a:r>
        </a:p>
      </dsp:txBody>
      <dsp:txXfrm>
        <a:off x="0" y="4887959"/>
        <a:ext cx="4697730" cy="616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5C430-EE2B-4E48-A44C-9EDE3D2BB183}">
      <dsp:nvSpPr>
        <dsp:cNvPr id="0" name=""/>
        <dsp:cNvSpPr/>
      </dsp:nvSpPr>
      <dsp:spPr>
        <a:xfrm rot="5400000">
          <a:off x="-216004" y="218252"/>
          <a:ext cx="1440028" cy="10080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1st</a:t>
          </a:r>
        </a:p>
      </dsp:txBody>
      <dsp:txXfrm rot="-5400000">
        <a:off x="1" y="506258"/>
        <a:ext cx="1008019" cy="432009"/>
      </dsp:txXfrm>
    </dsp:sp>
    <dsp:sp modelId="{6833EC03-EE16-4860-B8D3-1FF14A268B3F}">
      <dsp:nvSpPr>
        <dsp:cNvPr id="0" name=""/>
        <dsp:cNvSpPr/>
      </dsp:nvSpPr>
      <dsp:spPr>
        <a:xfrm rot="5400000">
          <a:off x="3876163" y="-2865895"/>
          <a:ext cx="936018" cy="66723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Attempt to obtain the patient’s self-report</a:t>
          </a:r>
        </a:p>
        <a:p>
          <a:pPr marL="228600" lvl="1" indent="-228600" algn="l" defTabSz="889000">
            <a:lnSpc>
              <a:spcPct val="90000"/>
            </a:lnSpc>
            <a:spcBef>
              <a:spcPct val="0"/>
            </a:spcBef>
            <a:spcAft>
              <a:spcPct val="15000"/>
            </a:spcAft>
            <a:buChar char="•"/>
          </a:pPr>
          <a:r>
            <a:rPr lang="en-US" sz="2000" kern="1200" dirty="0"/>
            <a:t>Gold Standard: yes or no</a:t>
          </a:r>
        </a:p>
      </dsp:txBody>
      <dsp:txXfrm rot="-5400000">
        <a:off x="1008020" y="47941"/>
        <a:ext cx="6626612" cy="844632"/>
      </dsp:txXfrm>
    </dsp:sp>
    <dsp:sp modelId="{8A8DFDD6-57C5-434B-B1F5-7B3760EF9F04}">
      <dsp:nvSpPr>
        <dsp:cNvPr id="0" name=""/>
        <dsp:cNvSpPr/>
      </dsp:nvSpPr>
      <dsp:spPr>
        <a:xfrm rot="5400000">
          <a:off x="-216004" y="1462108"/>
          <a:ext cx="1440028" cy="10080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2nd</a:t>
          </a:r>
        </a:p>
      </dsp:txBody>
      <dsp:txXfrm rot="-5400000">
        <a:off x="1" y="1750114"/>
        <a:ext cx="1008019" cy="432009"/>
      </dsp:txXfrm>
    </dsp:sp>
    <dsp:sp modelId="{CFC7BB1F-32E4-4CEB-8386-0C4D5ECE5DCF}">
      <dsp:nvSpPr>
        <dsp:cNvPr id="0" name=""/>
        <dsp:cNvSpPr/>
      </dsp:nvSpPr>
      <dsp:spPr>
        <a:xfrm rot="5400000">
          <a:off x="3876163" y="-1622039"/>
          <a:ext cx="936018" cy="66723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Look for behavioral changes</a:t>
          </a:r>
        </a:p>
        <a:p>
          <a:pPr marL="228600" lvl="1" indent="-228600" algn="l" defTabSz="889000">
            <a:lnSpc>
              <a:spcPct val="90000"/>
            </a:lnSpc>
            <a:spcBef>
              <a:spcPct val="0"/>
            </a:spcBef>
            <a:spcAft>
              <a:spcPct val="15000"/>
            </a:spcAft>
            <a:buChar char="•"/>
          </a:pPr>
          <a:r>
            <a:rPr lang="en-US" sz="2000" kern="1200" dirty="0"/>
            <a:t>Use standardized and valid behavioral pain scale</a:t>
          </a:r>
        </a:p>
      </dsp:txBody>
      <dsp:txXfrm rot="-5400000">
        <a:off x="1008020" y="1291797"/>
        <a:ext cx="6626612" cy="844632"/>
      </dsp:txXfrm>
    </dsp:sp>
    <dsp:sp modelId="{8AF22BD5-7379-4BA9-9039-7815A1E896E6}">
      <dsp:nvSpPr>
        <dsp:cNvPr id="0" name=""/>
        <dsp:cNvSpPr/>
      </dsp:nvSpPr>
      <dsp:spPr>
        <a:xfrm rot="5400000">
          <a:off x="-216004" y="2705964"/>
          <a:ext cx="1440028" cy="10080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3rd</a:t>
          </a:r>
        </a:p>
      </dsp:txBody>
      <dsp:txXfrm rot="-5400000">
        <a:off x="1" y="2993970"/>
        <a:ext cx="1008019" cy="432009"/>
      </dsp:txXfrm>
    </dsp:sp>
    <dsp:sp modelId="{E96AC21F-5937-4EEA-874A-4AC085052471}">
      <dsp:nvSpPr>
        <dsp:cNvPr id="0" name=""/>
        <dsp:cNvSpPr/>
      </dsp:nvSpPr>
      <dsp:spPr>
        <a:xfrm rot="5400000">
          <a:off x="3876163" y="-378182"/>
          <a:ext cx="936018" cy="66723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The family can help to identify pain behaviors</a:t>
          </a:r>
        </a:p>
        <a:p>
          <a:pPr marL="228600" lvl="1" indent="-228600" algn="l" defTabSz="889000">
            <a:lnSpc>
              <a:spcPct val="90000"/>
            </a:lnSpc>
            <a:spcBef>
              <a:spcPct val="0"/>
            </a:spcBef>
            <a:spcAft>
              <a:spcPct val="15000"/>
            </a:spcAft>
            <a:buChar char="•"/>
          </a:pPr>
          <a:r>
            <a:rPr lang="en-US" sz="2000" kern="1200" dirty="0"/>
            <a:t>Assume pain is present- attempt interventions</a:t>
          </a:r>
        </a:p>
      </dsp:txBody>
      <dsp:txXfrm rot="-5400000">
        <a:off x="1008020" y="2535654"/>
        <a:ext cx="6626612" cy="844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DCF37-24B3-4838-AE3E-4F7C20A818B0}">
      <dsp:nvSpPr>
        <dsp:cNvPr id="0" name=""/>
        <dsp:cNvSpPr/>
      </dsp:nvSpPr>
      <dsp:spPr>
        <a:xfrm>
          <a:off x="2280144" y="738569"/>
          <a:ext cx="492856" cy="91440"/>
        </a:xfrm>
        <a:custGeom>
          <a:avLst/>
          <a:gdLst/>
          <a:ahLst/>
          <a:cxnLst/>
          <a:rect l="0" t="0" r="0" b="0"/>
          <a:pathLst>
            <a:path>
              <a:moveTo>
                <a:pt x="0" y="45720"/>
              </a:moveTo>
              <a:lnTo>
                <a:pt x="492856"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781672"/>
        <a:ext cx="26172" cy="5234"/>
      </dsp:txXfrm>
    </dsp:sp>
    <dsp:sp modelId="{CDD12583-6396-4C23-A19A-CA23E2D05534}">
      <dsp:nvSpPr>
        <dsp:cNvPr id="0" name=""/>
        <dsp:cNvSpPr/>
      </dsp:nvSpPr>
      <dsp:spPr>
        <a:xfrm>
          <a:off x="6045" y="101520"/>
          <a:ext cx="2275898" cy="13655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44550">
            <a:lnSpc>
              <a:spcPct val="90000"/>
            </a:lnSpc>
            <a:spcBef>
              <a:spcPct val="0"/>
            </a:spcBef>
            <a:spcAft>
              <a:spcPct val="35000"/>
            </a:spcAft>
            <a:buNone/>
          </a:pPr>
          <a:r>
            <a:rPr lang="en-US" sz="1900" kern="1200"/>
            <a:t>Interdisciplinary approach with multi-modalities</a:t>
          </a:r>
        </a:p>
      </dsp:txBody>
      <dsp:txXfrm>
        <a:off x="6045" y="101520"/>
        <a:ext cx="2275898" cy="1365538"/>
      </dsp:txXfrm>
    </dsp:sp>
    <dsp:sp modelId="{820784AA-B61D-4D8C-8FFF-AA37CDFF094E}">
      <dsp:nvSpPr>
        <dsp:cNvPr id="0" name=""/>
        <dsp:cNvSpPr/>
      </dsp:nvSpPr>
      <dsp:spPr>
        <a:xfrm>
          <a:off x="5079499" y="738569"/>
          <a:ext cx="492856" cy="91440"/>
        </a:xfrm>
        <a:custGeom>
          <a:avLst/>
          <a:gdLst/>
          <a:ahLst/>
          <a:cxnLst/>
          <a:rect l="0" t="0" r="0" b="0"/>
          <a:pathLst>
            <a:path>
              <a:moveTo>
                <a:pt x="0" y="45720"/>
              </a:moveTo>
              <a:lnTo>
                <a:pt x="492856" y="45720"/>
              </a:lnTo>
            </a:path>
          </a:pathLst>
        </a:custGeom>
        <a:noFill/>
        <a:ln w="6350" cap="flat" cmpd="sng" algn="ctr">
          <a:solidFill>
            <a:schemeClr val="accent2">
              <a:hueOff val="-330843"/>
              <a:satOff val="373"/>
              <a:lumOff val="88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781672"/>
        <a:ext cx="26172" cy="5234"/>
      </dsp:txXfrm>
    </dsp:sp>
    <dsp:sp modelId="{6AE357D9-B593-4E01-BB2C-4668AEA23AEC}">
      <dsp:nvSpPr>
        <dsp:cNvPr id="0" name=""/>
        <dsp:cNvSpPr/>
      </dsp:nvSpPr>
      <dsp:spPr>
        <a:xfrm>
          <a:off x="2805400" y="101520"/>
          <a:ext cx="2275898" cy="1365538"/>
        </a:xfrm>
        <a:prstGeom prst="rect">
          <a:avLst/>
        </a:prstGeom>
        <a:solidFill>
          <a:schemeClr val="accent2">
            <a:hueOff val="-264675"/>
            <a:satOff val="298"/>
            <a:lumOff val="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44550">
            <a:lnSpc>
              <a:spcPct val="90000"/>
            </a:lnSpc>
            <a:spcBef>
              <a:spcPct val="0"/>
            </a:spcBef>
            <a:spcAft>
              <a:spcPct val="35000"/>
            </a:spcAft>
            <a:buNone/>
          </a:pPr>
          <a:r>
            <a:rPr lang="en-US" sz="1900" kern="1200"/>
            <a:t>Consider disease modifying interventions</a:t>
          </a:r>
        </a:p>
      </dsp:txBody>
      <dsp:txXfrm>
        <a:off x="2805400" y="101520"/>
        <a:ext cx="2275898" cy="1365538"/>
      </dsp:txXfrm>
    </dsp:sp>
    <dsp:sp modelId="{B8E9240F-4045-4D75-8F94-B28225E97AA5}">
      <dsp:nvSpPr>
        <dsp:cNvPr id="0" name=""/>
        <dsp:cNvSpPr/>
      </dsp:nvSpPr>
      <dsp:spPr>
        <a:xfrm>
          <a:off x="1143995" y="1465259"/>
          <a:ext cx="5598709" cy="492856"/>
        </a:xfrm>
        <a:custGeom>
          <a:avLst/>
          <a:gdLst/>
          <a:ahLst/>
          <a:cxnLst/>
          <a:rect l="0" t="0" r="0" b="0"/>
          <a:pathLst>
            <a:path>
              <a:moveTo>
                <a:pt x="5598709" y="0"/>
              </a:moveTo>
              <a:lnTo>
                <a:pt x="5598709" y="263528"/>
              </a:lnTo>
              <a:lnTo>
                <a:pt x="0" y="263528"/>
              </a:lnTo>
              <a:lnTo>
                <a:pt x="0" y="492856"/>
              </a:lnTo>
            </a:path>
          </a:pathLst>
        </a:custGeom>
        <a:noFill/>
        <a:ln w="6350" cap="flat" cmpd="sng" algn="ctr">
          <a:solidFill>
            <a:schemeClr val="accent2">
              <a:hueOff val="-661686"/>
              <a:satOff val="746"/>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771" y="1709070"/>
        <a:ext cx="281156" cy="5234"/>
      </dsp:txXfrm>
    </dsp:sp>
    <dsp:sp modelId="{29FB04C2-EF19-44EC-A667-81AB75C62E76}">
      <dsp:nvSpPr>
        <dsp:cNvPr id="0" name=""/>
        <dsp:cNvSpPr/>
      </dsp:nvSpPr>
      <dsp:spPr>
        <a:xfrm>
          <a:off x="5604755" y="101520"/>
          <a:ext cx="2275898" cy="1365538"/>
        </a:xfrm>
        <a:prstGeom prst="rect">
          <a:avLst/>
        </a:prstGeom>
        <a:solidFill>
          <a:schemeClr val="accent2">
            <a:hueOff val="-529349"/>
            <a:satOff val="597"/>
            <a:lumOff val="1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44550">
            <a:lnSpc>
              <a:spcPct val="90000"/>
            </a:lnSpc>
            <a:spcBef>
              <a:spcPct val="0"/>
            </a:spcBef>
            <a:spcAft>
              <a:spcPct val="35000"/>
            </a:spcAft>
            <a:buNone/>
          </a:pPr>
          <a:r>
            <a:rPr lang="en-US" sz="1900" kern="1200" dirty="0"/>
            <a:t>Patient centered goals and evidence- based interventions</a:t>
          </a:r>
        </a:p>
      </dsp:txBody>
      <dsp:txXfrm>
        <a:off x="5604755" y="101520"/>
        <a:ext cx="2275898" cy="1365538"/>
      </dsp:txXfrm>
    </dsp:sp>
    <dsp:sp modelId="{A9522DA7-5CC5-4527-9403-413A75691286}">
      <dsp:nvSpPr>
        <dsp:cNvPr id="0" name=""/>
        <dsp:cNvSpPr/>
      </dsp:nvSpPr>
      <dsp:spPr>
        <a:xfrm>
          <a:off x="2280144" y="2627565"/>
          <a:ext cx="492856" cy="91440"/>
        </a:xfrm>
        <a:custGeom>
          <a:avLst/>
          <a:gdLst/>
          <a:ahLst/>
          <a:cxnLst/>
          <a:rect l="0" t="0" r="0" b="0"/>
          <a:pathLst>
            <a:path>
              <a:moveTo>
                <a:pt x="0" y="45720"/>
              </a:moveTo>
              <a:lnTo>
                <a:pt x="492856" y="45720"/>
              </a:lnTo>
            </a:path>
          </a:pathLst>
        </a:custGeom>
        <a:noFill/>
        <a:ln w="6350" cap="flat" cmpd="sng" algn="ctr">
          <a:solidFill>
            <a:schemeClr val="accent2">
              <a:hueOff val="-992530"/>
              <a:satOff val="1119"/>
              <a:lumOff val="26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2670668"/>
        <a:ext cx="26172" cy="5234"/>
      </dsp:txXfrm>
    </dsp:sp>
    <dsp:sp modelId="{81611B77-7C71-4EE3-B764-1317CC301B32}">
      <dsp:nvSpPr>
        <dsp:cNvPr id="0" name=""/>
        <dsp:cNvSpPr/>
      </dsp:nvSpPr>
      <dsp:spPr>
        <a:xfrm>
          <a:off x="6045" y="1990515"/>
          <a:ext cx="2275898" cy="1365538"/>
        </a:xfrm>
        <a:prstGeom prst="rect">
          <a:avLst/>
        </a:prstGeom>
        <a:solidFill>
          <a:schemeClr val="accent2">
            <a:hueOff val="-794024"/>
            <a:satOff val="895"/>
            <a:lumOff val="2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44550">
            <a:lnSpc>
              <a:spcPct val="90000"/>
            </a:lnSpc>
            <a:spcBef>
              <a:spcPct val="0"/>
            </a:spcBef>
            <a:spcAft>
              <a:spcPct val="35000"/>
            </a:spcAft>
            <a:buNone/>
          </a:pPr>
          <a:r>
            <a:rPr lang="en-US" sz="1900" kern="1200"/>
            <a:t>Evaluate current medications </a:t>
          </a:r>
        </a:p>
      </dsp:txBody>
      <dsp:txXfrm>
        <a:off x="6045" y="1990515"/>
        <a:ext cx="2275898" cy="1365538"/>
      </dsp:txXfrm>
    </dsp:sp>
    <dsp:sp modelId="{26084310-2CE5-443C-A8C3-E078DACE06E1}">
      <dsp:nvSpPr>
        <dsp:cNvPr id="0" name=""/>
        <dsp:cNvSpPr/>
      </dsp:nvSpPr>
      <dsp:spPr>
        <a:xfrm>
          <a:off x="5079499" y="2627565"/>
          <a:ext cx="492856" cy="91440"/>
        </a:xfrm>
        <a:custGeom>
          <a:avLst/>
          <a:gdLst/>
          <a:ahLst/>
          <a:cxnLst/>
          <a:rect l="0" t="0" r="0" b="0"/>
          <a:pathLst>
            <a:path>
              <a:moveTo>
                <a:pt x="0" y="45720"/>
              </a:moveTo>
              <a:lnTo>
                <a:pt x="492856" y="45720"/>
              </a:lnTo>
            </a:path>
          </a:pathLst>
        </a:custGeom>
        <a:noFill/>
        <a:ln w="6350" cap="flat" cmpd="sng" algn="ctr">
          <a:solidFill>
            <a:schemeClr val="accent2">
              <a:hueOff val="-1323373"/>
              <a:satOff val="1492"/>
              <a:lumOff val="35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2670668"/>
        <a:ext cx="26172" cy="5234"/>
      </dsp:txXfrm>
    </dsp:sp>
    <dsp:sp modelId="{F709D369-FF2A-4814-B90F-E7996E9A2D31}">
      <dsp:nvSpPr>
        <dsp:cNvPr id="0" name=""/>
        <dsp:cNvSpPr/>
      </dsp:nvSpPr>
      <dsp:spPr>
        <a:xfrm>
          <a:off x="2805400" y="1990515"/>
          <a:ext cx="2275898" cy="1365538"/>
        </a:xfrm>
        <a:prstGeom prst="rect">
          <a:avLst/>
        </a:prstGeom>
        <a:solidFill>
          <a:schemeClr val="accent2">
            <a:hueOff val="-1058698"/>
            <a:satOff val="1194"/>
            <a:lumOff val="2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44550">
            <a:lnSpc>
              <a:spcPct val="90000"/>
            </a:lnSpc>
            <a:spcBef>
              <a:spcPct val="0"/>
            </a:spcBef>
            <a:spcAft>
              <a:spcPct val="35000"/>
            </a:spcAft>
            <a:buNone/>
          </a:pPr>
          <a:r>
            <a:rPr lang="en-US" sz="1900" kern="1200"/>
            <a:t>Evaluate risk of ADRs- GI, cardiovascular, and renal</a:t>
          </a:r>
        </a:p>
      </dsp:txBody>
      <dsp:txXfrm>
        <a:off x="2805400" y="1990515"/>
        <a:ext cx="2275898" cy="1365538"/>
      </dsp:txXfrm>
    </dsp:sp>
    <dsp:sp modelId="{814A4B33-4A5E-4CE2-BE7F-485D1E8B62CC}">
      <dsp:nvSpPr>
        <dsp:cNvPr id="0" name=""/>
        <dsp:cNvSpPr/>
      </dsp:nvSpPr>
      <dsp:spPr>
        <a:xfrm>
          <a:off x="5604755" y="1990515"/>
          <a:ext cx="2275898" cy="1365538"/>
        </a:xfrm>
        <a:prstGeom prst="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44550">
            <a:lnSpc>
              <a:spcPct val="90000"/>
            </a:lnSpc>
            <a:spcBef>
              <a:spcPct val="0"/>
            </a:spcBef>
            <a:spcAft>
              <a:spcPct val="35000"/>
            </a:spcAft>
            <a:buNone/>
          </a:pPr>
          <a:r>
            <a:rPr lang="en-US" sz="1900" kern="1200"/>
            <a:t>Evaluate patient knowledge</a:t>
          </a:r>
        </a:p>
      </dsp:txBody>
      <dsp:txXfrm>
        <a:off x="5604755" y="1990515"/>
        <a:ext cx="2275898" cy="1365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07E55-AD03-44EA-B685-FF143ED93868}">
      <dsp:nvSpPr>
        <dsp:cNvPr id="0" name=""/>
        <dsp:cNvSpPr/>
      </dsp:nvSpPr>
      <dsp:spPr>
        <a:xfrm>
          <a:off x="6396293" y="3268615"/>
          <a:ext cx="295800" cy="703681"/>
        </a:xfrm>
        <a:custGeom>
          <a:avLst/>
          <a:gdLst/>
          <a:ahLst/>
          <a:cxnLst/>
          <a:rect l="0" t="0" r="0" b="0"/>
          <a:pathLst>
            <a:path>
              <a:moveTo>
                <a:pt x="0" y="0"/>
              </a:moveTo>
              <a:lnTo>
                <a:pt x="0" y="505082"/>
              </a:lnTo>
              <a:lnTo>
                <a:pt x="295800" y="505082"/>
              </a:lnTo>
              <a:lnTo>
                <a:pt x="295800" y="70368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C9C3BB-0F5C-4A55-B2E6-4A8FC22175B3}">
      <dsp:nvSpPr>
        <dsp:cNvPr id="0" name=""/>
        <dsp:cNvSpPr/>
      </dsp:nvSpPr>
      <dsp:spPr>
        <a:xfrm>
          <a:off x="4715758" y="1444820"/>
          <a:ext cx="1680534" cy="462484"/>
        </a:xfrm>
        <a:custGeom>
          <a:avLst/>
          <a:gdLst/>
          <a:ahLst/>
          <a:cxnLst/>
          <a:rect l="0" t="0" r="0" b="0"/>
          <a:pathLst>
            <a:path>
              <a:moveTo>
                <a:pt x="0" y="0"/>
              </a:moveTo>
              <a:lnTo>
                <a:pt x="0" y="263886"/>
              </a:lnTo>
              <a:lnTo>
                <a:pt x="1680534" y="263886"/>
              </a:lnTo>
              <a:lnTo>
                <a:pt x="1680534" y="46248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30D30-FB4B-40C9-BFC8-1F0CF640D535}">
      <dsp:nvSpPr>
        <dsp:cNvPr id="0" name=""/>
        <dsp:cNvSpPr/>
      </dsp:nvSpPr>
      <dsp:spPr>
        <a:xfrm>
          <a:off x="2761803" y="3348810"/>
          <a:ext cx="1310096" cy="623486"/>
        </a:xfrm>
        <a:custGeom>
          <a:avLst/>
          <a:gdLst/>
          <a:ahLst/>
          <a:cxnLst/>
          <a:rect l="0" t="0" r="0" b="0"/>
          <a:pathLst>
            <a:path>
              <a:moveTo>
                <a:pt x="0" y="0"/>
              </a:moveTo>
              <a:lnTo>
                <a:pt x="0" y="424888"/>
              </a:lnTo>
              <a:lnTo>
                <a:pt x="1310096" y="424888"/>
              </a:lnTo>
              <a:lnTo>
                <a:pt x="1310096" y="62348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D12A5C-E794-4832-9F42-184E6CC4BB00}">
      <dsp:nvSpPr>
        <dsp:cNvPr id="0" name=""/>
        <dsp:cNvSpPr/>
      </dsp:nvSpPr>
      <dsp:spPr>
        <a:xfrm>
          <a:off x="1451706" y="3348810"/>
          <a:ext cx="1310096" cy="623486"/>
        </a:xfrm>
        <a:custGeom>
          <a:avLst/>
          <a:gdLst/>
          <a:ahLst/>
          <a:cxnLst/>
          <a:rect l="0" t="0" r="0" b="0"/>
          <a:pathLst>
            <a:path>
              <a:moveTo>
                <a:pt x="1310096" y="0"/>
              </a:moveTo>
              <a:lnTo>
                <a:pt x="1310096" y="424888"/>
              </a:lnTo>
              <a:lnTo>
                <a:pt x="0" y="424888"/>
              </a:lnTo>
              <a:lnTo>
                <a:pt x="0" y="62348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CC3DBA-7366-4C61-9C10-5346C7CAA6E2}">
      <dsp:nvSpPr>
        <dsp:cNvPr id="0" name=""/>
        <dsp:cNvSpPr/>
      </dsp:nvSpPr>
      <dsp:spPr>
        <a:xfrm>
          <a:off x="2761803" y="1444820"/>
          <a:ext cx="1953954" cy="542679"/>
        </a:xfrm>
        <a:custGeom>
          <a:avLst/>
          <a:gdLst/>
          <a:ahLst/>
          <a:cxnLst/>
          <a:rect l="0" t="0" r="0" b="0"/>
          <a:pathLst>
            <a:path>
              <a:moveTo>
                <a:pt x="1953954" y="0"/>
              </a:moveTo>
              <a:lnTo>
                <a:pt x="1953954" y="344080"/>
              </a:lnTo>
              <a:lnTo>
                <a:pt x="0" y="344080"/>
              </a:lnTo>
              <a:lnTo>
                <a:pt x="0" y="54267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A59BA-5843-4908-A1B2-23981AB6AA5B}">
      <dsp:nvSpPr>
        <dsp:cNvPr id="0" name=""/>
        <dsp:cNvSpPr/>
      </dsp:nvSpPr>
      <dsp:spPr>
        <a:xfrm>
          <a:off x="3643860" y="83511"/>
          <a:ext cx="2143794" cy="13613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DD2BEE-98DC-43C6-B6A6-D83AEB05F04F}">
      <dsp:nvSpPr>
        <dsp:cNvPr id="0" name=""/>
        <dsp:cNvSpPr/>
      </dsp:nvSpPr>
      <dsp:spPr>
        <a:xfrm>
          <a:off x="3882060" y="309800"/>
          <a:ext cx="2143794" cy="13613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Has the patient received the medication before? </a:t>
          </a:r>
        </a:p>
      </dsp:txBody>
      <dsp:txXfrm>
        <a:off x="3921931" y="349671"/>
        <a:ext cx="2064052" cy="1281567"/>
      </dsp:txXfrm>
    </dsp:sp>
    <dsp:sp modelId="{ABFA6EC7-A32B-496F-B988-3FC0A05BB386}">
      <dsp:nvSpPr>
        <dsp:cNvPr id="0" name=""/>
        <dsp:cNvSpPr/>
      </dsp:nvSpPr>
      <dsp:spPr>
        <a:xfrm>
          <a:off x="1689906" y="1987500"/>
          <a:ext cx="2143794" cy="13613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C2A58-3DAF-4496-9254-C06BA19B4514}">
      <dsp:nvSpPr>
        <dsp:cNvPr id="0" name=""/>
        <dsp:cNvSpPr/>
      </dsp:nvSpPr>
      <dsp:spPr>
        <a:xfrm>
          <a:off x="1928105" y="2213789"/>
          <a:ext cx="2143794" cy="13613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NO</a:t>
          </a:r>
          <a:r>
            <a:rPr lang="en-US" sz="1400" b="1" u="none" kern="1200" dirty="0"/>
            <a:t>-</a:t>
          </a:r>
          <a:r>
            <a:rPr lang="en-US" sz="1400" b="1" kern="1200" dirty="0"/>
            <a:t>Provide the lowest dose in range first. Assess and document response during peak effective of medication</a:t>
          </a:r>
        </a:p>
      </dsp:txBody>
      <dsp:txXfrm>
        <a:off x="1967976" y="2253660"/>
        <a:ext cx="2064052" cy="1281567"/>
      </dsp:txXfrm>
    </dsp:sp>
    <dsp:sp modelId="{BF36A837-0184-424B-92F4-4EBCB2F54DCF}">
      <dsp:nvSpPr>
        <dsp:cNvPr id="0" name=""/>
        <dsp:cNvSpPr/>
      </dsp:nvSpPr>
      <dsp:spPr>
        <a:xfrm>
          <a:off x="379809" y="3972297"/>
          <a:ext cx="2143794" cy="13613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34F96-858B-4B56-A614-A5B7E9DF4000}">
      <dsp:nvSpPr>
        <dsp:cNvPr id="0" name=""/>
        <dsp:cNvSpPr/>
      </dsp:nvSpPr>
      <dsp:spPr>
        <a:xfrm>
          <a:off x="618008" y="4198586"/>
          <a:ext cx="2143794" cy="13613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If dose is ineffective, move to a higher dose within the ordered time and frequency. </a:t>
          </a:r>
        </a:p>
      </dsp:txBody>
      <dsp:txXfrm>
        <a:off x="657879" y="4238457"/>
        <a:ext cx="2064052" cy="1281567"/>
      </dsp:txXfrm>
    </dsp:sp>
    <dsp:sp modelId="{3DD9E2E3-5D92-430B-8AE7-5FB63560F984}">
      <dsp:nvSpPr>
        <dsp:cNvPr id="0" name=""/>
        <dsp:cNvSpPr/>
      </dsp:nvSpPr>
      <dsp:spPr>
        <a:xfrm>
          <a:off x="3000002" y="3972297"/>
          <a:ext cx="2143794" cy="13613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61F08-97BF-406D-93A9-8B093F86465F}">
      <dsp:nvSpPr>
        <dsp:cNvPr id="0" name=""/>
        <dsp:cNvSpPr/>
      </dsp:nvSpPr>
      <dsp:spPr>
        <a:xfrm>
          <a:off x="3238202" y="4198586"/>
          <a:ext cx="2143794" cy="13613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If the dose is still ineffective, notify provider for other pain management options</a:t>
          </a:r>
          <a:r>
            <a:rPr lang="en-US" sz="1200" b="1" kern="1200" dirty="0"/>
            <a:t>. </a:t>
          </a:r>
        </a:p>
      </dsp:txBody>
      <dsp:txXfrm>
        <a:off x="3278073" y="4238457"/>
        <a:ext cx="2064052" cy="1281567"/>
      </dsp:txXfrm>
    </dsp:sp>
    <dsp:sp modelId="{BA372FF7-0969-4B6F-B59F-3C5BB6371F28}">
      <dsp:nvSpPr>
        <dsp:cNvPr id="0" name=""/>
        <dsp:cNvSpPr/>
      </dsp:nvSpPr>
      <dsp:spPr>
        <a:xfrm>
          <a:off x="5324395" y="1907305"/>
          <a:ext cx="2143794" cy="13613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F15604-7392-45B2-BC5B-704497B2E6E7}">
      <dsp:nvSpPr>
        <dsp:cNvPr id="0" name=""/>
        <dsp:cNvSpPr/>
      </dsp:nvSpPr>
      <dsp:spPr>
        <a:xfrm>
          <a:off x="5562595" y="2133595"/>
          <a:ext cx="2143794" cy="13613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YES</a:t>
          </a:r>
          <a:r>
            <a:rPr lang="en-US" sz="1400" b="1" kern="1200" dirty="0"/>
            <a:t>- Determine if the dose received was effective.  If yes, evaluate the response during the peak effect of the medication</a:t>
          </a:r>
        </a:p>
      </dsp:txBody>
      <dsp:txXfrm>
        <a:off x="5602466" y="2173466"/>
        <a:ext cx="2064052" cy="1281567"/>
      </dsp:txXfrm>
    </dsp:sp>
    <dsp:sp modelId="{4168E6AA-BC59-45E1-A44B-57A4D3EA678C}">
      <dsp:nvSpPr>
        <dsp:cNvPr id="0" name=""/>
        <dsp:cNvSpPr/>
      </dsp:nvSpPr>
      <dsp:spPr>
        <a:xfrm>
          <a:off x="5620196" y="3972297"/>
          <a:ext cx="2143794" cy="13613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99B8B-5031-4AB4-9FEB-BC4D6CED6831}">
      <dsp:nvSpPr>
        <dsp:cNvPr id="0" name=""/>
        <dsp:cNvSpPr/>
      </dsp:nvSpPr>
      <dsp:spPr>
        <a:xfrm>
          <a:off x="5858395" y="4198586"/>
          <a:ext cx="2143794" cy="13613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Provide the dose that was effective in managing the pain. See recommendations for notifying provider if dose is ineffective. </a:t>
          </a:r>
        </a:p>
      </dsp:txBody>
      <dsp:txXfrm>
        <a:off x="5898266" y="4238457"/>
        <a:ext cx="2064052" cy="12815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34FA9-90DE-49CE-BF31-E278A5EA0277}">
      <dsp:nvSpPr>
        <dsp:cNvPr id="0" name=""/>
        <dsp:cNvSpPr/>
      </dsp:nvSpPr>
      <dsp:spPr>
        <a:xfrm>
          <a:off x="0" y="680"/>
          <a:ext cx="456723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3C9A5-AFF2-4966-8CEA-B09CA32EACE4}">
      <dsp:nvSpPr>
        <dsp:cNvPr id="0" name=""/>
        <dsp:cNvSpPr/>
      </dsp:nvSpPr>
      <dsp:spPr>
        <a:xfrm>
          <a:off x="0" y="680"/>
          <a:ext cx="45672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Initiate full assessment </a:t>
          </a:r>
        </a:p>
      </dsp:txBody>
      <dsp:txXfrm>
        <a:off x="0" y="680"/>
        <a:ext cx="4567238" cy="795823"/>
      </dsp:txXfrm>
    </dsp:sp>
    <dsp:sp modelId="{3D7C862B-4FE6-4C6D-975F-1C500F1BFC63}">
      <dsp:nvSpPr>
        <dsp:cNvPr id="0" name=""/>
        <dsp:cNvSpPr/>
      </dsp:nvSpPr>
      <dsp:spPr>
        <a:xfrm>
          <a:off x="0" y="796503"/>
          <a:ext cx="4567238" cy="0"/>
        </a:xfrm>
        <a:prstGeom prst="line">
          <a:avLst/>
        </a:prstGeom>
        <a:solidFill>
          <a:schemeClr val="accent5">
            <a:hueOff val="392797"/>
            <a:satOff val="-1878"/>
            <a:lumOff val="2059"/>
            <a:alphaOff val="0"/>
          </a:schemeClr>
        </a:solidFill>
        <a:ln w="12700" cap="flat" cmpd="sng" algn="ctr">
          <a:solidFill>
            <a:schemeClr val="accent5">
              <a:hueOff val="392797"/>
              <a:satOff val="-1878"/>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6BCDF-5C4B-445F-8E33-CAE42D4F55C7}">
      <dsp:nvSpPr>
        <dsp:cNvPr id="0" name=""/>
        <dsp:cNvSpPr/>
      </dsp:nvSpPr>
      <dsp:spPr>
        <a:xfrm>
          <a:off x="0" y="796503"/>
          <a:ext cx="45672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Employ regularly scheduled medications rather than as-needed</a:t>
          </a:r>
        </a:p>
      </dsp:txBody>
      <dsp:txXfrm>
        <a:off x="0" y="796503"/>
        <a:ext cx="4567238" cy="795823"/>
      </dsp:txXfrm>
    </dsp:sp>
    <dsp:sp modelId="{4B8B0F87-2D20-460E-A84F-A646E778294D}">
      <dsp:nvSpPr>
        <dsp:cNvPr id="0" name=""/>
        <dsp:cNvSpPr/>
      </dsp:nvSpPr>
      <dsp:spPr>
        <a:xfrm>
          <a:off x="0" y="1592327"/>
          <a:ext cx="4567238" cy="0"/>
        </a:xfrm>
        <a:prstGeom prst="line">
          <a:avLst/>
        </a:prstGeom>
        <a:solidFill>
          <a:schemeClr val="accent5">
            <a:hueOff val="785595"/>
            <a:satOff val="-3757"/>
            <a:lumOff val="4118"/>
            <a:alphaOff val="0"/>
          </a:schemeClr>
        </a:solidFill>
        <a:ln w="12700" cap="flat" cmpd="sng" algn="ctr">
          <a:solidFill>
            <a:schemeClr val="accent5">
              <a:hueOff val="785595"/>
              <a:satOff val="-3757"/>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3C4C4-529A-4A2E-8F49-C3543EE14B5D}">
      <dsp:nvSpPr>
        <dsp:cNvPr id="0" name=""/>
        <dsp:cNvSpPr/>
      </dsp:nvSpPr>
      <dsp:spPr>
        <a:xfrm>
          <a:off x="0" y="1592327"/>
          <a:ext cx="45672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Evaluation of pain control – visual, verbal, cognitive levels of impairment</a:t>
          </a:r>
        </a:p>
      </dsp:txBody>
      <dsp:txXfrm>
        <a:off x="0" y="1592327"/>
        <a:ext cx="4567238" cy="795823"/>
      </dsp:txXfrm>
    </dsp:sp>
    <dsp:sp modelId="{47C03AFC-340F-45F3-B9D9-F3E16CE6D247}">
      <dsp:nvSpPr>
        <dsp:cNvPr id="0" name=""/>
        <dsp:cNvSpPr/>
      </dsp:nvSpPr>
      <dsp:spPr>
        <a:xfrm>
          <a:off x="0" y="2388150"/>
          <a:ext cx="4567238" cy="0"/>
        </a:xfrm>
        <a:prstGeom prst="line">
          <a:avLst/>
        </a:prstGeom>
        <a:solidFill>
          <a:schemeClr val="accent5">
            <a:hueOff val="1178392"/>
            <a:satOff val="-5635"/>
            <a:lumOff val="6177"/>
            <a:alphaOff val="0"/>
          </a:schemeClr>
        </a:solidFill>
        <a:ln w="12700"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6DBFE-CE55-42ED-8005-4B9407F407A0}">
      <dsp:nvSpPr>
        <dsp:cNvPr id="0" name=""/>
        <dsp:cNvSpPr/>
      </dsp:nvSpPr>
      <dsp:spPr>
        <a:xfrm>
          <a:off x="0" y="2388150"/>
          <a:ext cx="45672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Medication regimen should be chosen based on the patient assessment</a:t>
          </a:r>
        </a:p>
      </dsp:txBody>
      <dsp:txXfrm>
        <a:off x="0" y="2388150"/>
        <a:ext cx="4567238" cy="795823"/>
      </dsp:txXfrm>
    </dsp:sp>
    <dsp:sp modelId="{41F2ED18-248E-4200-ADF5-A19EEF67D17F}">
      <dsp:nvSpPr>
        <dsp:cNvPr id="0" name=""/>
        <dsp:cNvSpPr/>
      </dsp:nvSpPr>
      <dsp:spPr>
        <a:xfrm>
          <a:off x="0" y="3183974"/>
          <a:ext cx="4567238" cy="0"/>
        </a:xfrm>
        <a:prstGeom prst="line">
          <a:avLst/>
        </a:prstGeom>
        <a:solidFill>
          <a:schemeClr val="accent5">
            <a:hueOff val="1571189"/>
            <a:satOff val="-7513"/>
            <a:lumOff val="8235"/>
            <a:alphaOff val="0"/>
          </a:schemeClr>
        </a:solidFill>
        <a:ln w="12700" cap="flat" cmpd="sng" algn="ctr">
          <a:solidFill>
            <a:schemeClr val="accent5">
              <a:hueOff val="1571189"/>
              <a:satOff val="-7513"/>
              <a:lumOff val="8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F6884-C1D1-410B-80EF-AAA62B8C8B1D}">
      <dsp:nvSpPr>
        <dsp:cNvPr id="0" name=""/>
        <dsp:cNvSpPr/>
      </dsp:nvSpPr>
      <dsp:spPr>
        <a:xfrm>
          <a:off x="0" y="3183974"/>
          <a:ext cx="45672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 Titrate to response of patient/document</a:t>
          </a:r>
        </a:p>
      </dsp:txBody>
      <dsp:txXfrm>
        <a:off x="0" y="3183974"/>
        <a:ext cx="4567238" cy="795823"/>
      </dsp:txXfrm>
    </dsp:sp>
    <dsp:sp modelId="{A9DA807B-1E45-468E-86FD-D159235AE3A1}">
      <dsp:nvSpPr>
        <dsp:cNvPr id="0" name=""/>
        <dsp:cNvSpPr/>
      </dsp:nvSpPr>
      <dsp:spPr>
        <a:xfrm>
          <a:off x="0" y="3979797"/>
          <a:ext cx="4567238" cy="0"/>
        </a:xfrm>
        <a:prstGeom prst="line">
          <a:avLst/>
        </a:prstGeom>
        <a:solidFill>
          <a:schemeClr val="accent5">
            <a:hueOff val="1963986"/>
            <a:satOff val="-9392"/>
            <a:lumOff val="10294"/>
            <a:alphaOff val="0"/>
          </a:schemeClr>
        </a:solidFill>
        <a:ln w="12700" cap="flat" cmpd="sng" algn="ctr">
          <a:solidFill>
            <a:schemeClr val="accent5">
              <a:hueOff val="1963986"/>
              <a:satOff val="-9392"/>
              <a:lumOff val="10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F7BAA-5727-40C1-A6D1-7C240DA75207}">
      <dsp:nvSpPr>
        <dsp:cNvPr id="0" name=""/>
        <dsp:cNvSpPr/>
      </dsp:nvSpPr>
      <dsp:spPr>
        <a:xfrm>
          <a:off x="0" y="3979797"/>
          <a:ext cx="45672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Type of pain, efficacy, side-effects, abuse potential</a:t>
          </a:r>
        </a:p>
      </dsp:txBody>
      <dsp:txXfrm>
        <a:off x="0" y="3979797"/>
        <a:ext cx="4567238" cy="795823"/>
      </dsp:txXfrm>
    </dsp:sp>
    <dsp:sp modelId="{4F31D0B0-48A2-4F1F-8BF7-94F3938F821A}">
      <dsp:nvSpPr>
        <dsp:cNvPr id="0" name=""/>
        <dsp:cNvSpPr/>
      </dsp:nvSpPr>
      <dsp:spPr>
        <a:xfrm>
          <a:off x="0" y="4775621"/>
          <a:ext cx="4567238" cy="0"/>
        </a:xfrm>
        <a:prstGeom prst="line">
          <a:avLst/>
        </a:prstGeom>
        <a:solidFill>
          <a:schemeClr val="accent5">
            <a:hueOff val="2356783"/>
            <a:satOff val="-11270"/>
            <a:lumOff val="12353"/>
            <a:alphaOff val="0"/>
          </a:schemeClr>
        </a:solidFill>
        <a:ln w="12700"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C38BD-13C0-4D5F-88AA-CA0095B26CAB}">
      <dsp:nvSpPr>
        <dsp:cNvPr id="0" name=""/>
        <dsp:cNvSpPr/>
      </dsp:nvSpPr>
      <dsp:spPr>
        <a:xfrm>
          <a:off x="0" y="4775621"/>
          <a:ext cx="45672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Education is crucial</a:t>
          </a:r>
        </a:p>
      </dsp:txBody>
      <dsp:txXfrm>
        <a:off x="0" y="4775621"/>
        <a:ext cx="4567238" cy="7958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20" cy="4641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122" y="0"/>
            <a:ext cx="2972320" cy="464184"/>
          </a:xfrm>
          <a:prstGeom prst="rect">
            <a:avLst/>
          </a:prstGeom>
        </p:spPr>
        <p:txBody>
          <a:bodyPr vert="horz" lIns="91440" tIns="45720" rIns="91440" bIns="45720" rtlCol="0"/>
          <a:lstStyle>
            <a:lvl1pPr algn="r">
              <a:defRPr sz="1200"/>
            </a:lvl1pPr>
          </a:lstStyle>
          <a:p>
            <a:fld id="{76E27CCA-232E-4EBE-8D4F-AB6789A29799}" type="datetimeFigureOut">
              <a:rPr lang="en-US" smtClean="0"/>
              <a:t>12/3/2021</a:t>
            </a:fld>
            <a:endParaRPr lang="en-US" dirty="0"/>
          </a:p>
        </p:txBody>
      </p:sp>
      <p:sp>
        <p:nvSpPr>
          <p:cNvPr id="4" name="Footer Placeholder 3"/>
          <p:cNvSpPr>
            <a:spLocks noGrp="1"/>
          </p:cNvSpPr>
          <p:nvPr>
            <p:ph type="ftr" sz="quarter" idx="2"/>
          </p:nvPr>
        </p:nvSpPr>
        <p:spPr>
          <a:xfrm>
            <a:off x="1" y="8830627"/>
            <a:ext cx="2972320" cy="46418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122" y="8830627"/>
            <a:ext cx="2972320" cy="464184"/>
          </a:xfrm>
          <a:prstGeom prst="rect">
            <a:avLst/>
          </a:prstGeom>
        </p:spPr>
        <p:txBody>
          <a:bodyPr vert="horz" lIns="91440" tIns="45720" rIns="91440" bIns="45720" rtlCol="0" anchor="b"/>
          <a:lstStyle>
            <a:lvl1pPr algn="r">
              <a:defRPr sz="1200"/>
            </a:lvl1pPr>
          </a:lstStyle>
          <a:p>
            <a:fld id="{0C27BA18-2258-41BA-93C9-B17610D285AA}" type="slidenum">
              <a:rPr lang="en-US" smtClean="0"/>
              <a:t>‹#›</a:t>
            </a:fld>
            <a:endParaRPr lang="en-US" dirty="0"/>
          </a:p>
        </p:txBody>
      </p:sp>
    </p:spTree>
    <p:extLst>
      <p:ext uri="{BB962C8B-B14F-4D97-AF65-F5344CB8AC3E}">
        <p14:creationId xmlns:p14="http://schemas.microsoft.com/office/powerpoint/2010/main" val="1900692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84613" y="1"/>
            <a:ext cx="2971800" cy="464820"/>
          </a:xfrm>
          <a:prstGeom prst="rect">
            <a:avLst/>
          </a:prstGeom>
        </p:spPr>
        <p:txBody>
          <a:bodyPr vert="horz" lIns="92958" tIns="46479" rIns="92958" bIns="46479" rtlCol="0"/>
          <a:lstStyle>
            <a:lvl1pPr algn="r">
              <a:defRPr sz="1200"/>
            </a:lvl1pPr>
          </a:lstStyle>
          <a:p>
            <a:fld id="{1D0E9312-6A40-4EFC-9FC5-3336562F8CD3}" type="datetimeFigureOut">
              <a:rPr lang="en-US" smtClean="0"/>
              <a:t>12/3/2021</a:t>
            </a:fld>
            <a:endParaRPr lang="en-US" dirty="0"/>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958" tIns="46479" rIns="92958" bIns="46479" rtlCol="0" anchor="b"/>
          <a:lstStyle>
            <a:lvl1pPr algn="r">
              <a:defRPr sz="1200"/>
            </a:lvl1pPr>
          </a:lstStyle>
          <a:p>
            <a:fld id="{1E9977C4-355B-4253-83BA-97B6F3B6A9F2}" type="slidenum">
              <a:rPr lang="en-US" smtClean="0"/>
              <a:t>‹#›</a:t>
            </a:fld>
            <a:endParaRPr lang="en-US" dirty="0"/>
          </a:p>
        </p:txBody>
      </p:sp>
    </p:spTree>
    <p:extLst>
      <p:ext uri="{BB962C8B-B14F-4D97-AF65-F5344CB8AC3E}">
        <p14:creationId xmlns:p14="http://schemas.microsoft.com/office/powerpoint/2010/main" val="237377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2</a:t>
            </a:fld>
            <a:endParaRPr lang="en-US" dirty="0"/>
          </a:p>
        </p:txBody>
      </p:sp>
    </p:spTree>
    <p:extLst>
      <p:ext uri="{BB962C8B-B14F-4D97-AF65-F5344CB8AC3E}">
        <p14:creationId xmlns:p14="http://schemas.microsoft.com/office/powerpoint/2010/main" val="3643882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11</a:t>
            </a:fld>
            <a:endParaRPr lang="en-US" dirty="0"/>
          </a:p>
        </p:txBody>
      </p:sp>
    </p:spTree>
    <p:extLst>
      <p:ext uri="{BB962C8B-B14F-4D97-AF65-F5344CB8AC3E}">
        <p14:creationId xmlns:p14="http://schemas.microsoft.com/office/powerpoint/2010/main" val="20621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12</a:t>
            </a:fld>
            <a:endParaRPr lang="en-US" dirty="0"/>
          </a:p>
        </p:txBody>
      </p:sp>
    </p:spTree>
    <p:extLst>
      <p:ext uri="{BB962C8B-B14F-4D97-AF65-F5344CB8AC3E}">
        <p14:creationId xmlns:p14="http://schemas.microsoft.com/office/powerpoint/2010/main" val="1604037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13</a:t>
            </a:fld>
            <a:endParaRPr lang="en-US" dirty="0"/>
          </a:p>
        </p:txBody>
      </p:sp>
    </p:spTree>
    <p:extLst>
      <p:ext uri="{BB962C8B-B14F-4D97-AF65-F5344CB8AC3E}">
        <p14:creationId xmlns:p14="http://schemas.microsoft.com/office/powerpoint/2010/main" val="3907310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14</a:t>
            </a:fld>
            <a:endParaRPr lang="en-US" dirty="0"/>
          </a:p>
        </p:txBody>
      </p:sp>
    </p:spTree>
    <p:extLst>
      <p:ext uri="{BB962C8B-B14F-4D97-AF65-F5344CB8AC3E}">
        <p14:creationId xmlns:p14="http://schemas.microsoft.com/office/powerpoint/2010/main" val="343960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15</a:t>
            </a:fld>
            <a:endParaRPr lang="en-US" dirty="0"/>
          </a:p>
        </p:txBody>
      </p:sp>
    </p:spTree>
    <p:extLst>
      <p:ext uri="{BB962C8B-B14F-4D97-AF65-F5344CB8AC3E}">
        <p14:creationId xmlns:p14="http://schemas.microsoft.com/office/powerpoint/2010/main" val="7588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16</a:t>
            </a:fld>
            <a:endParaRPr lang="en-US" dirty="0"/>
          </a:p>
        </p:txBody>
      </p:sp>
    </p:spTree>
    <p:extLst>
      <p:ext uri="{BB962C8B-B14F-4D97-AF65-F5344CB8AC3E}">
        <p14:creationId xmlns:p14="http://schemas.microsoft.com/office/powerpoint/2010/main" val="2401682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17</a:t>
            </a:fld>
            <a:endParaRPr lang="en-US" dirty="0"/>
          </a:p>
        </p:txBody>
      </p:sp>
    </p:spTree>
    <p:extLst>
      <p:ext uri="{BB962C8B-B14F-4D97-AF65-F5344CB8AC3E}">
        <p14:creationId xmlns:p14="http://schemas.microsoft.com/office/powerpoint/2010/main" val="211456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977C4-355B-4253-83BA-97B6F3B6A9F2}" type="slidenum">
              <a:rPr lang="en-US" smtClean="0"/>
              <a:t>18</a:t>
            </a:fld>
            <a:endParaRPr lang="en-US" dirty="0"/>
          </a:p>
        </p:txBody>
      </p:sp>
    </p:spTree>
    <p:extLst>
      <p:ext uri="{BB962C8B-B14F-4D97-AF65-F5344CB8AC3E}">
        <p14:creationId xmlns:p14="http://schemas.microsoft.com/office/powerpoint/2010/main" val="3408261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19</a:t>
            </a:fld>
            <a:endParaRPr lang="en-US" dirty="0"/>
          </a:p>
        </p:txBody>
      </p:sp>
    </p:spTree>
    <p:extLst>
      <p:ext uri="{BB962C8B-B14F-4D97-AF65-F5344CB8AC3E}">
        <p14:creationId xmlns:p14="http://schemas.microsoft.com/office/powerpoint/2010/main" val="1430099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20</a:t>
            </a:fld>
            <a:endParaRPr lang="en-US" dirty="0"/>
          </a:p>
        </p:txBody>
      </p:sp>
    </p:spTree>
    <p:extLst>
      <p:ext uri="{BB962C8B-B14F-4D97-AF65-F5344CB8AC3E}">
        <p14:creationId xmlns:p14="http://schemas.microsoft.com/office/powerpoint/2010/main" val="62909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CBDD4-06F4-4B41-9181-8F8D4B7CF7CF}" type="slidenum">
              <a:rPr lang="en-US" smtClean="0"/>
              <a:t>3</a:t>
            </a:fld>
            <a:endParaRPr lang="en-US" dirty="0"/>
          </a:p>
        </p:txBody>
      </p:sp>
    </p:spTree>
    <p:extLst>
      <p:ext uri="{BB962C8B-B14F-4D97-AF65-F5344CB8AC3E}">
        <p14:creationId xmlns:p14="http://schemas.microsoft.com/office/powerpoint/2010/main" val="3327303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21</a:t>
            </a:fld>
            <a:endParaRPr lang="en-US" dirty="0"/>
          </a:p>
        </p:txBody>
      </p:sp>
    </p:spTree>
    <p:extLst>
      <p:ext uri="{BB962C8B-B14F-4D97-AF65-F5344CB8AC3E}">
        <p14:creationId xmlns:p14="http://schemas.microsoft.com/office/powerpoint/2010/main" val="3890143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22</a:t>
            </a:fld>
            <a:endParaRPr lang="en-US" dirty="0"/>
          </a:p>
        </p:txBody>
      </p:sp>
    </p:spTree>
    <p:extLst>
      <p:ext uri="{BB962C8B-B14F-4D97-AF65-F5344CB8AC3E}">
        <p14:creationId xmlns:p14="http://schemas.microsoft.com/office/powerpoint/2010/main" val="2089151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23</a:t>
            </a:fld>
            <a:endParaRPr lang="en-US" dirty="0"/>
          </a:p>
        </p:txBody>
      </p:sp>
    </p:spTree>
    <p:extLst>
      <p:ext uri="{BB962C8B-B14F-4D97-AF65-F5344CB8AC3E}">
        <p14:creationId xmlns:p14="http://schemas.microsoft.com/office/powerpoint/2010/main" val="1263540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24</a:t>
            </a:fld>
            <a:endParaRPr lang="en-US" dirty="0"/>
          </a:p>
        </p:txBody>
      </p:sp>
    </p:spTree>
    <p:extLst>
      <p:ext uri="{BB962C8B-B14F-4D97-AF65-F5344CB8AC3E}">
        <p14:creationId xmlns:p14="http://schemas.microsoft.com/office/powerpoint/2010/main" val="176774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25</a:t>
            </a:fld>
            <a:endParaRPr lang="en-US" dirty="0"/>
          </a:p>
        </p:txBody>
      </p:sp>
    </p:spTree>
    <p:extLst>
      <p:ext uri="{BB962C8B-B14F-4D97-AF65-F5344CB8AC3E}">
        <p14:creationId xmlns:p14="http://schemas.microsoft.com/office/powerpoint/2010/main" val="2450124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977C4-355B-4253-83BA-97B6F3B6A9F2}" type="slidenum">
              <a:rPr lang="en-US" smtClean="0"/>
              <a:t>26</a:t>
            </a:fld>
            <a:endParaRPr lang="en-US" dirty="0"/>
          </a:p>
        </p:txBody>
      </p:sp>
    </p:spTree>
    <p:extLst>
      <p:ext uri="{BB962C8B-B14F-4D97-AF65-F5344CB8AC3E}">
        <p14:creationId xmlns:p14="http://schemas.microsoft.com/office/powerpoint/2010/main" val="2953078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CBDD4-06F4-4B41-9181-8F8D4B7CF7CF}" type="slidenum">
              <a:rPr lang="en-US" smtClean="0"/>
              <a:t>27</a:t>
            </a:fld>
            <a:endParaRPr lang="en-US" dirty="0"/>
          </a:p>
        </p:txBody>
      </p:sp>
    </p:spTree>
    <p:extLst>
      <p:ext uri="{BB962C8B-B14F-4D97-AF65-F5344CB8AC3E}">
        <p14:creationId xmlns:p14="http://schemas.microsoft.com/office/powerpoint/2010/main" val="2788387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28</a:t>
            </a:fld>
            <a:endParaRPr lang="en-US" dirty="0"/>
          </a:p>
        </p:txBody>
      </p:sp>
    </p:spTree>
    <p:extLst>
      <p:ext uri="{BB962C8B-B14F-4D97-AF65-F5344CB8AC3E}">
        <p14:creationId xmlns:p14="http://schemas.microsoft.com/office/powerpoint/2010/main" val="1894554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977C4-355B-4253-83BA-97B6F3B6A9F2}" type="slidenum">
              <a:rPr lang="en-US" smtClean="0"/>
              <a:t>29</a:t>
            </a:fld>
            <a:endParaRPr lang="en-US" dirty="0"/>
          </a:p>
        </p:txBody>
      </p:sp>
    </p:spTree>
    <p:extLst>
      <p:ext uri="{BB962C8B-B14F-4D97-AF65-F5344CB8AC3E}">
        <p14:creationId xmlns:p14="http://schemas.microsoft.com/office/powerpoint/2010/main" val="1397316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30</a:t>
            </a:fld>
            <a:endParaRPr lang="en-US" dirty="0"/>
          </a:p>
        </p:txBody>
      </p:sp>
    </p:spTree>
    <p:extLst>
      <p:ext uri="{BB962C8B-B14F-4D97-AF65-F5344CB8AC3E}">
        <p14:creationId xmlns:p14="http://schemas.microsoft.com/office/powerpoint/2010/main" val="1856551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4</a:t>
            </a:fld>
            <a:endParaRPr lang="en-US" dirty="0"/>
          </a:p>
        </p:txBody>
      </p:sp>
    </p:spTree>
    <p:extLst>
      <p:ext uri="{BB962C8B-B14F-4D97-AF65-F5344CB8AC3E}">
        <p14:creationId xmlns:p14="http://schemas.microsoft.com/office/powerpoint/2010/main" val="1868753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31</a:t>
            </a:fld>
            <a:endParaRPr lang="en-US" dirty="0"/>
          </a:p>
        </p:txBody>
      </p:sp>
    </p:spTree>
    <p:extLst>
      <p:ext uri="{BB962C8B-B14F-4D97-AF65-F5344CB8AC3E}">
        <p14:creationId xmlns:p14="http://schemas.microsoft.com/office/powerpoint/2010/main" val="2327945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32</a:t>
            </a:fld>
            <a:endParaRPr lang="en-US" dirty="0"/>
          </a:p>
        </p:txBody>
      </p:sp>
    </p:spTree>
    <p:extLst>
      <p:ext uri="{BB962C8B-B14F-4D97-AF65-F5344CB8AC3E}">
        <p14:creationId xmlns:p14="http://schemas.microsoft.com/office/powerpoint/2010/main" val="929857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33</a:t>
            </a:fld>
            <a:endParaRPr lang="en-US" dirty="0"/>
          </a:p>
        </p:txBody>
      </p:sp>
    </p:spTree>
    <p:extLst>
      <p:ext uri="{BB962C8B-B14F-4D97-AF65-F5344CB8AC3E}">
        <p14:creationId xmlns:p14="http://schemas.microsoft.com/office/powerpoint/2010/main" val="2843853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34</a:t>
            </a:fld>
            <a:endParaRPr lang="en-US" dirty="0"/>
          </a:p>
        </p:txBody>
      </p:sp>
    </p:spTree>
    <p:extLst>
      <p:ext uri="{BB962C8B-B14F-4D97-AF65-F5344CB8AC3E}">
        <p14:creationId xmlns:p14="http://schemas.microsoft.com/office/powerpoint/2010/main" val="1148431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35</a:t>
            </a:fld>
            <a:endParaRPr lang="en-US" dirty="0"/>
          </a:p>
        </p:txBody>
      </p:sp>
    </p:spTree>
    <p:extLst>
      <p:ext uri="{BB962C8B-B14F-4D97-AF65-F5344CB8AC3E}">
        <p14:creationId xmlns:p14="http://schemas.microsoft.com/office/powerpoint/2010/main" val="374801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977C4-355B-4253-83BA-97B6F3B6A9F2}" type="slidenum">
              <a:rPr lang="en-US" smtClean="0"/>
              <a:t>5</a:t>
            </a:fld>
            <a:endParaRPr lang="en-US" dirty="0"/>
          </a:p>
        </p:txBody>
      </p:sp>
    </p:spTree>
    <p:extLst>
      <p:ext uri="{BB962C8B-B14F-4D97-AF65-F5344CB8AC3E}">
        <p14:creationId xmlns:p14="http://schemas.microsoft.com/office/powerpoint/2010/main" val="60796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6</a:t>
            </a:fld>
            <a:endParaRPr lang="en-US" dirty="0"/>
          </a:p>
        </p:txBody>
      </p:sp>
    </p:spTree>
    <p:extLst>
      <p:ext uri="{BB962C8B-B14F-4D97-AF65-F5344CB8AC3E}">
        <p14:creationId xmlns:p14="http://schemas.microsoft.com/office/powerpoint/2010/main" val="185907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dirty="0"/>
              <a:t>Use multidisciplinary approach, use multimodal approach</a:t>
            </a:r>
          </a:p>
        </p:txBody>
      </p:sp>
      <p:sp>
        <p:nvSpPr>
          <p:cNvPr id="4" name="Slide Number Placeholder 3"/>
          <p:cNvSpPr>
            <a:spLocks noGrp="1"/>
          </p:cNvSpPr>
          <p:nvPr>
            <p:ph type="sldNum" sz="quarter" idx="5"/>
          </p:nvPr>
        </p:nvSpPr>
        <p:spPr/>
        <p:txBody>
          <a:bodyPr/>
          <a:lstStyle/>
          <a:p>
            <a:fld id="{1E9977C4-355B-4253-83BA-97B6F3B6A9F2}" type="slidenum">
              <a:rPr lang="en-US" smtClean="0"/>
              <a:t>7</a:t>
            </a:fld>
            <a:endParaRPr lang="en-US" dirty="0"/>
          </a:p>
        </p:txBody>
      </p:sp>
    </p:spTree>
    <p:extLst>
      <p:ext uri="{BB962C8B-B14F-4D97-AF65-F5344CB8AC3E}">
        <p14:creationId xmlns:p14="http://schemas.microsoft.com/office/powerpoint/2010/main" val="77345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8</a:t>
            </a:fld>
            <a:endParaRPr lang="en-US" dirty="0"/>
          </a:p>
        </p:txBody>
      </p:sp>
    </p:spTree>
    <p:extLst>
      <p:ext uri="{BB962C8B-B14F-4D97-AF65-F5344CB8AC3E}">
        <p14:creationId xmlns:p14="http://schemas.microsoft.com/office/powerpoint/2010/main" val="328825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977C4-355B-4253-83BA-97B6F3B6A9F2}" type="slidenum">
              <a:rPr lang="en-US" smtClean="0"/>
              <a:t>9</a:t>
            </a:fld>
            <a:endParaRPr lang="en-US" dirty="0"/>
          </a:p>
        </p:txBody>
      </p:sp>
    </p:spTree>
    <p:extLst>
      <p:ext uri="{BB962C8B-B14F-4D97-AF65-F5344CB8AC3E}">
        <p14:creationId xmlns:p14="http://schemas.microsoft.com/office/powerpoint/2010/main" val="198871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977C4-355B-4253-83BA-97B6F3B6A9F2}" type="slidenum">
              <a:rPr lang="en-US" smtClean="0"/>
              <a:t>10</a:t>
            </a:fld>
            <a:endParaRPr lang="en-US" dirty="0"/>
          </a:p>
        </p:txBody>
      </p:sp>
    </p:spTree>
    <p:extLst>
      <p:ext uri="{BB962C8B-B14F-4D97-AF65-F5344CB8AC3E}">
        <p14:creationId xmlns:p14="http://schemas.microsoft.com/office/powerpoint/2010/main" val="3229881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D98C436D-54C8-46F3-AFED-87E3DEE41E44}" type="datetimeFigureOut">
              <a:rPr lang="en-US" smtClean="0">
                <a:solidFill>
                  <a:prstClr val="white">
                    <a:alpha val="65000"/>
                  </a:prstClr>
                </a:solidFill>
              </a:rPr>
              <a:pPr/>
              <a:t>12/3/2021</a:t>
            </a:fld>
            <a:endParaRPr lang="en-US" dirty="0">
              <a:solidFill>
                <a:prstClr val="white">
                  <a:alpha val="65000"/>
                </a:prstClr>
              </a:solidFill>
            </a:endParaRP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dirty="0">
              <a:solidFill>
                <a:prstClr val="white">
                  <a:alpha val="65000"/>
                </a:prstClr>
              </a:solidFill>
            </a:endParaRP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4034F4E8-4C3A-44A1-BC3E-1934F74567FC}" type="slidenum">
              <a:rPr lang="en-US" smtClean="0">
                <a:solidFill>
                  <a:prstClr val="white">
                    <a:alpha val="65000"/>
                  </a:prstClr>
                </a:solidFill>
              </a:rPr>
              <a:pPr/>
              <a:t>‹#›</a:t>
            </a:fld>
            <a:endParaRPr lang="en-US" dirty="0">
              <a:solidFill>
                <a:prstClr val="white">
                  <a:alpha val="65000"/>
                </a:prstClr>
              </a:solidFill>
            </a:endParaRPr>
          </a:p>
        </p:txBody>
      </p:sp>
    </p:spTree>
    <p:extLst>
      <p:ext uri="{BB962C8B-B14F-4D97-AF65-F5344CB8AC3E}">
        <p14:creationId xmlns:p14="http://schemas.microsoft.com/office/powerpoint/2010/main" val="7360347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C436D-54C8-46F3-AFED-87E3DEE41E44}" type="datetimeFigureOut">
              <a:rPr lang="en-US" smtClean="0">
                <a:solidFill>
                  <a:prstClr val="white">
                    <a:alpha val="65000"/>
                  </a:prstClr>
                </a:solidFill>
              </a:rPr>
              <a:pPr/>
              <a:t>12/3/2021</a:t>
            </a:fld>
            <a:endParaRPr lang="en-US" dirty="0">
              <a:solidFill>
                <a:prstClr val="white">
                  <a:alpha val="65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5000"/>
                </a:prstClr>
              </a:solidFill>
            </a:endParaRPr>
          </a:p>
        </p:txBody>
      </p:sp>
      <p:sp>
        <p:nvSpPr>
          <p:cNvPr id="6" name="Slide Number Placeholder 5"/>
          <p:cNvSpPr>
            <a:spLocks noGrp="1"/>
          </p:cNvSpPr>
          <p:nvPr>
            <p:ph type="sldNum" sz="quarter" idx="12"/>
          </p:nvPr>
        </p:nvSpPr>
        <p:spPr/>
        <p:txBody>
          <a:bodyPr/>
          <a:lstStyle/>
          <a:p>
            <a:fld id="{4034F4E8-4C3A-44A1-BC3E-1934F74567FC}" type="slidenum">
              <a:rPr lang="en-US" smtClean="0">
                <a:solidFill>
                  <a:prstClr val="white">
                    <a:alpha val="65000"/>
                  </a:prstClr>
                </a:solidFill>
              </a:rPr>
              <a:pPr/>
              <a:t>‹#›</a:t>
            </a:fld>
            <a:endParaRPr lang="en-US" dirty="0">
              <a:solidFill>
                <a:prstClr val="white">
                  <a:alpha val="65000"/>
                </a:prstClr>
              </a:solidFill>
            </a:endParaRPr>
          </a:p>
        </p:txBody>
      </p:sp>
    </p:spTree>
    <p:extLst>
      <p:ext uri="{BB962C8B-B14F-4D97-AF65-F5344CB8AC3E}">
        <p14:creationId xmlns:p14="http://schemas.microsoft.com/office/powerpoint/2010/main" val="346072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C436D-54C8-46F3-AFED-87E3DEE41E44}" type="datetimeFigureOut">
              <a:rPr lang="en-US" smtClean="0">
                <a:solidFill>
                  <a:prstClr val="white">
                    <a:alpha val="65000"/>
                  </a:prstClr>
                </a:solidFill>
              </a:rPr>
              <a:pPr/>
              <a:t>12/3/2021</a:t>
            </a:fld>
            <a:endParaRPr lang="en-US" dirty="0">
              <a:solidFill>
                <a:prstClr val="white">
                  <a:alpha val="65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5000"/>
                </a:prstClr>
              </a:solidFill>
            </a:endParaRPr>
          </a:p>
        </p:txBody>
      </p:sp>
      <p:sp>
        <p:nvSpPr>
          <p:cNvPr id="6" name="Slide Number Placeholder 5"/>
          <p:cNvSpPr>
            <a:spLocks noGrp="1"/>
          </p:cNvSpPr>
          <p:nvPr>
            <p:ph type="sldNum" sz="quarter" idx="12"/>
          </p:nvPr>
        </p:nvSpPr>
        <p:spPr/>
        <p:txBody>
          <a:bodyPr/>
          <a:lstStyle/>
          <a:p>
            <a:fld id="{4034F4E8-4C3A-44A1-BC3E-1934F74567FC}" type="slidenum">
              <a:rPr lang="en-US" smtClean="0">
                <a:solidFill>
                  <a:prstClr val="white">
                    <a:alpha val="65000"/>
                  </a:prstClr>
                </a:solidFill>
              </a:rPr>
              <a:pPr/>
              <a:t>‹#›</a:t>
            </a:fld>
            <a:endParaRPr lang="en-US" dirty="0">
              <a:solidFill>
                <a:prstClr val="white">
                  <a:alpha val="65000"/>
                </a:prstClr>
              </a:solidFill>
            </a:endParaRPr>
          </a:p>
        </p:txBody>
      </p:sp>
    </p:spTree>
    <p:extLst>
      <p:ext uri="{BB962C8B-B14F-4D97-AF65-F5344CB8AC3E}">
        <p14:creationId xmlns:p14="http://schemas.microsoft.com/office/powerpoint/2010/main" val="3261160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Heavy">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591" y="916775"/>
            <a:ext cx="4696394" cy="5048091"/>
          </a:xfrm>
        </p:spPr>
        <p:txBody>
          <a:bodyPr>
            <a:normAutofit/>
          </a:bodyPr>
          <a:lstStyle>
            <a:lvl1pPr marL="216694" indent="-216694">
              <a:lnSpc>
                <a:spcPct val="150000"/>
              </a:lnSpc>
              <a:buFont typeface="Arial" panose="020B0604020202020204" pitchFamily="34" charset="0"/>
              <a:buChar char="•"/>
              <a:defRPr sz="1350">
                <a:solidFill>
                  <a:schemeClr val="tx1"/>
                </a:solidFill>
              </a:defRPr>
            </a:lvl1pPr>
            <a:lvl2pPr marL="517922" indent="-175022">
              <a:buFont typeface="Arial" panose="020B0604020202020204" pitchFamily="34" charset="0"/>
              <a:buChar char="•"/>
              <a:defRPr sz="1350">
                <a:solidFill>
                  <a:schemeClr val="tx1"/>
                </a:solidFill>
              </a:defRPr>
            </a:lvl2pPr>
            <a:lvl3pPr marL="942975" indent="-257175">
              <a:buFont typeface="Arial" panose="020B0604020202020204" pitchFamily="34" charset="0"/>
              <a:buChar char="•"/>
              <a:defRPr sz="1500"/>
            </a:lvl3pPr>
            <a:lvl4pPr marL="1243013" indent="-214313">
              <a:buFont typeface="Arial" panose="020B0604020202020204" pitchFamily="34" charset="0"/>
              <a:buChar char="•"/>
              <a:defRPr sz="1350"/>
            </a:lvl4pPr>
            <a:lvl5pPr marL="1585913" indent="-214313">
              <a:buFont typeface="Arial" panose="020B0604020202020204" pitchFamily="34" charset="0"/>
              <a:buChar cha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sp>
        <p:nvSpPr>
          <p:cNvPr id="2" name="Title 1"/>
          <p:cNvSpPr>
            <a:spLocks noGrp="1"/>
          </p:cNvSpPr>
          <p:nvPr>
            <p:ph type="title" hasCustomPrompt="1"/>
          </p:nvPr>
        </p:nvSpPr>
        <p:spPr>
          <a:xfrm>
            <a:off x="2" y="1959065"/>
            <a:ext cx="3100259" cy="657872"/>
          </a:xfrm>
          <a:solidFill>
            <a:schemeClr val="tx2"/>
          </a:solidFill>
        </p:spPr>
        <p:txBody>
          <a:bodyPr lIns="0" tIns="45720" rIns="320040" bIns="45720" anchor="b">
            <a:spAutoFit/>
          </a:bodyPr>
          <a:lstStyle>
            <a:lvl1pPr algn="r">
              <a:lnSpc>
                <a:spcPct val="100000"/>
              </a:lnSpc>
              <a:defRPr sz="3675" baseline="0">
                <a:solidFill>
                  <a:schemeClr val="bg1"/>
                </a:solidFill>
              </a:defRPr>
            </a:lvl1pPr>
          </a:lstStyle>
          <a:p>
            <a:r>
              <a:rPr lang="en-US" dirty="0"/>
              <a:t>Slide Title</a:t>
            </a:r>
          </a:p>
        </p:txBody>
      </p:sp>
      <p:sp>
        <p:nvSpPr>
          <p:cNvPr id="4" name="Text Placeholder 3"/>
          <p:cNvSpPr>
            <a:spLocks noGrp="1"/>
          </p:cNvSpPr>
          <p:nvPr>
            <p:ph type="body" sz="half" idx="2" hasCustomPrompt="1"/>
          </p:nvPr>
        </p:nvSpPr>
        <p:spPr>
          <a:xfrm>
            <a:off x="837049" y="3424480"/>
            <a:ext cx="2011597" cy="687258"/>
          </a:xfrm>
        </p:spPr>
        <p:txBody>
          <a:bodyPr lIns="0" tIns="0" rIns="0" bIns="0"/>
          <a:lstStyle>
            <a:lvl1pPr marL="0" indent="0" algn="ctr">
              <a:lnSpc>
                <a:spcPct val="100000"/>
              </a:lnSpc>
              <a:buNone/>
              <a:defRPr sz="3675">
                <a:solidFill>
                  <a:schemeClr val="accent2"/>
                </a:solidFill>
                <a:latin typeface="Franklin Gothic Demi" panose="020B07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150,000</a:t>
            </a:r>
          </a:p>
        </p:txBody>
      </p:sp>
      <p:sp>
        <p:nvSpPr>
          <p:cNvPr id="14" name="Text Placeholder 13"/>
          <p:cNvSpPr>
            <a:spLocks noGrp="1"/>
          </p:cNvSpPr>
          <p:nvPr>
            <p:ph type="body" sz="quarter" idx="10" hasCustomPrompt="1"/>
          </p:nvPr>
        </p:nvSpPr>
        <p:spPr>
          <a:xfrm>
            <a:off x="837049" y="4159864"/>
            <a:ext cx="2012156" cy="736600"/>
          </a:xfrm>
        </p:spPr>
        <p:txBody>
          <a:bodyPr lIns="228600" tIns="109728" rIns="228600" anchor="t" anchorCtr="0">
            <a:normAutofit/>
          </a:bodyPr>
          <a:lstStyle>
            <a:lvl1pPr algn="ctr">
              <a:lnSpc>
                <a:spcPct val="100000"/>
              </a:lnSpc>
              <a:defRPr sz="1050" i="1" cap="all" baseline="0">
                <a:solidFill>
                  <a:schemeClr val="tx1"/>
                </a:solidFill>
                <a:latin typeface="Franklin Gothic Book" panose="020B0503020102020204" pitchFamily="34" charset="0"/>
              </a:defRPr>
            </a:lvl1pPr>
          </a:lstStyle>
          <a:p>
            <a:pPr lvl="0"/>
            <a:r>
              <a:rPr lang="en-US" dirty="0"/>
              <a:t>Key Finding can be called out here</a:t>
            </a:r>
          </a:p>
        </p:txBody>
      </p:sp>
      <p:sp>
        <p:nvSpPr>
          <p:cNvPr id="5" name="Slide Number Placeholder 4">
            <a:extLst>
              <a:ext uri="{FF2B5EF4-FFF2-40B4-BE49-F238E27FC236}">
                <a16:creationId xmlns:a16="http://schemas.microsoft.com/office/drawing/2014/main" id="{87D32FE6-882D-4B3F-95DA-A8343D04DBDF}"/>
              </a:ext>
            </a:extLst>
          </p:cNvPr>
          <p:cNvSpPr>
            <a:spLocks noGrp="1"/>
          </p:cNvSpPr>
          <p:nvPr>
            <p:ph type="sldNum" sz="quarter" idx="11"/>
          </p:nvPr>
        </p:nvSpPr>
        <p:spPr/>
        <p:txBody>
          <a:bodyPr/>
          <a:lstStyle/>
          <a:p>
            <a:fld id="{3AE95578-53E6-4B9F-B106-62E1C730BF25}" type="slidenum">
              <a:rPr lang="en-US" smtClean="0"/>
              <a:pPr/>
              <a:t>‹#›</a:t>
            </a:fld>
            <a:endParaRPr lang="en-US"/>
          </a:p>
        </p:txBody>
      </p:sp>
    </p:spTree>
    <p:extLst>
      <p:ext uri="{BB962C8B-B14F-4D97-AF65-F5344CB8AC3E}">
        <p14:creationId xmlns:p14="http://schemas.microsoft.com/office/powerpoint/2010/main" val="3604336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A9F-3194-432F-8B7A-0FA713FAF1E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6DDD46D-4F01-41C4-9411-A7EA9E1E7D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0C3108-9F27-43E2-86C9-0CEAEED666E4}"/>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5" name="Footer Placeholder 4">
            <a:extLst>
              <a:ext uri="{FF2B5EF4-FFF2-40B4-BE49-F238E27FC236}">
                <a16:creationId xmlns:a16="http://schemas.microsoft.com/office/drawing/2014/main" id="{2725613C-EA1E-42C5-AACD-DE9A1A738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BE02A-DB7F-4605-9830-071DBE34074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930941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A0DB-1259-49D9-967F-5CBD8843F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98DB27-7C8F-4547-A35B-6A23E61C5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F1C73-DA86-4A77-8347-825BC453EB23}"/>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5" name="Footer Placeholder 4">
            <a:extLst>
              <a:ext uri="{FF2B5EF4-FFF2-40B4-BE49-F238E27FC236}">
                <a16:creationId xmlns:a16="http://schemas.microsoft.com/office/drawing/2014/main" id="{13B96F0B-CD59-41A8-B82C-85497A116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4766A-F9DD-48BC-98F2-AEFB97559356}"/>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635989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2347-2AC8-42B5-998C-0A3348048D6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B851A4C-1ADB-49A6-83A4-B59125A704D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731D70-B27F-4EAB-8AFC-660AB0808E5A}"/>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5" name="Footer Placeholder 4">
            <a:extLst>
              <a:ext uri="{FF2B5EF4-FFF2-40B4-BE49-F238E27FC236}">
                <a16:creationId xmlns:a16="http://schemas.microsoft.com/office/drawing/2014/main" id="{C0DC7133-84FA-46DB-8AF9-753081476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E50FD-4395-4E86-872F-499EAC224A5D}"/>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02962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B902-A25B-4BF9-9BBF-DB0BFB6239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E5459-9FF8-428D-BB10-052E1712CB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271655-85EF-4C96-97EA-DFD2E6ECFE6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9A04F-AA60-42C2-9FB3-950DEE0690A8}"/>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6" name="Footer Placeholder 5">
            <a:extLst>
              <a:ext uri="{FF2B5EF4-FFF2-40B4-BE49-F238E27FC236}">
                <a16:creationId xmlns:a16="http://schemas.microsoft.com/office/drawing/2014/main" id="{AC0CE02A-7963-4F78-8851-B5778B358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D196B-455F-46BC-993E-DD95BCADE2B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082958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5737-246E-4913-868F-FDB820C0A40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5256EF-7200-4617-9442-C7A7D34D4F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4BB5F1-1663-474A-BC2F-1580E5E7424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A3E11-BD93-467A-BC65-A9A193DF9E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A2C7B-DFBF-4F9A-9BB0-9CD3993CA0A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0D4B0-BE01-4CBC-952C-F818ED292FC8}"/>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8" name="Footer Placeholder 7">
            <a:extLst>
              <a:ext uri="{FF2B5EF4-FFF2-40B4-BE49-F238E27FC236}">
                <a16:creationId xmlns:a16="http://schemas.microsoft.com/office/drawing/2014/main" id="{0F667861-35F6-4F45-99F3-6F2C3162D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8B20BE-65B9-4C85-9A8A-D2540B47FF06}"/>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407147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4AB6-9E8C-4FB3-925B-BB53F5340F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81A2C0-08B7-45DF-90DB-1D6A0678F38F}"/>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4" name="Footer Placeholder 3">
            <a:extLst>
              <a:ext uri="{FF2B5EF4-FFF2-40B4-BE49-F238E27FC236}">
                <a16:creationId xmlns:a16="http://schemas.microsoft.com/office/drawing/2014/main" id="{670EA65D-3F89-4D5D-9352-776E445E8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9B0CF-D8C9-4A00-8C1E-918EED8ECE6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957919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CCE8C-64FF-4ACB-AFCE-2B7881E6559F}"/>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3" name="Footer Placeholder 2">
            <a:extLst>
              <a:ext uri="{FF2B5EF4-FFF2-40B4-BE49-F238E27FC236}">
                <a16:creationId xmlns:a16="http://schemas.microsoft.com/office/drawing/2014/main" id="{2275C737-F412-406C-9173-46FC421C7E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7AB914-8832-4C60-8AEC-9B301677AE78}"/>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25596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8C436D-54C8-46F3-AFED-87E3DEE41E44}" type="datetimeFigureOut">
              <a:rPr lang="en-US" smtClean="0">
                <a:solidFill>
                  <a:prstClr val="white">
                    <a:alpha val="65000"/>
                  </a:prstClr>
                </a:solidFill>
              </a:rPr>
              <a:pPr/>
              <a:t>12/3/2021</a:t>
            </a:fld>
            <a:endParaRPr lang="en-US" dirty="0">
              <a:solidFill>
                <a:prstClr val="white">
                  <a:alpha val="65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65000"/>
                </a:prstClr>
              </a:solidFill>
            </a:endParaRPr>
          </a:p>
        </p:txBody>
      </p:sp>
      <p:sp>
        <p:nvSpPr>
          <p:cNvPr id="9" name="Slide Number Placeholder 8"/>
          <p:cNvSpPr>
            <a:spLocks noGrp="1"/>
          </p:cNvSpPr>
          <p:nvPr>
            <p:ph type="sldNum" sz="quarter" idx="12"/>
          </p:nvPr>
        </p:nvSpPr>
        <p:spPr/>
        <p:txBody>
          <a:bodyPr/>
          <a:lstStyle/>
          <a:p>
            <a:fld id="{4034F4E8-4C3A-44A1-BC3E-1934F74567FC}" type="slidenum">
              <a:rPr lang="en-US" smtClean="0">
                <a:solidFill>
                  <a:prstClr val="white">
                    <a:alpha val="65000"/>
                  </a:prstClr>
                </a:solidFill>
              </a:rPr>
              <a:pPr/>
              <a:t>‹#›</a:t>
            </a:fld>
            <a:endParaRPr lang="en-US" dirty="0">
              <a:solidFill>
                <a:prstClr val="white">
                  <a:alpha val="65000"/>
                </a:prstClr>
              </a:solidFill>
            </a:endParaRPr>
          </a:p>
        </p:txBody>
      </p:sp>
    </p:spTree>
    <p:extLst>
      <p:ext uri="{BB962C8B-B14F-4D97-AF65-F5344CB8AC3E}">
        <p14:creationId xmlns:p14="http://schemas.microsoft.com/office/powerpoint/2010/main" val="1138620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CB69-286A-48E5-8EBD-2B00D3CF779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7FD86D3-9946-4AF1-A53D-ADFB60456D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7BD840-8720-4977-B512-1907B1EB55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445447-419E-4B28-8CE0-08FBA8DE6D2D}"/>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6" name="Footer Placeholder 5">
            <a:extLst>
              <a:ext uri="{FF2B5EF4-FFF2-40B4-BE49-F238E27FC236}">
                <a16:creationId xmlns:a16="http://schemas.microsoft.com/office/drawing/2014/main" id="{86348267-E16F-4211-B2C2-DC7A968E0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8F387-AF41-4B4A-AD3B-FB20159E85B1}"/>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4057708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75AF-3687-4CBD-9A09-0DEBD378D1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3AC3F11-BA24-4C58-82E5-CB46E9706CC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F482E9-4B06-4BF4-90EE-B4C50A89F4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BC5C064-128F-4CA7-855E-12BDC6B443D9}"/>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6" name="Footer Placeholder 5">
            <a:extLst>
              <a:ext uri="{FF2B5EF4-FFF2-40B4-BE49-F238E27FC236}">
                <a16:creationId xmlns:a16="http://schemas.microsoft.com/office/drawing/2014/main" id="{A6517363-9B8E-44DC-AF12-FC1F309B7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7DD1B-E251-4BCE-8BA5-25B04AA7AE2F}"/>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930210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E866-75A2-4F62-B363-A53A6FDBF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F30BB-2F21-4410-A60E-38CA40F24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9C8C6-4AF8-4AB3-8A08-6BDD761D5169}"/>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5" name="Footer Placeholder 4">
            <a:extLst>
              <a:ext uri="{FF2B5EF4-FFF2-40B4-BE49-F238E27FC236}">
                <a16:creationId xmlns:a16="http://schemas.microsoft.com/office/drawing/2014/main" id="{7BA1D51D-8CAC-4E39-8C02-1B0F73D08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BD3EE-D3A9-4005-812C-E955013AE142}"/>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426927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11D48-3CE1-48ED-9D4C-5C87A827EBC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A1CFBF-7279-464D-B3D4-C2D648CC589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AB643-0962-4573-A8C2-B3A4293EA0F6}"/>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5" name="Footer Placeholder 4">
            <a:extLst>
              <a:ext uri="{FF2B5EF4-FFF2-40B4-BE49-F238E27FC236}">
                <a16:creationId xmlns:a16="http://schemas.microsoft.com/office/drawing/2014/main" id="{DA43A5F8-FEA3-46D2-8832-0673EF770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3C5D3-086B-4AF8-880C-6EC5E456EAA1}"/>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036280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ext Heavy">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591" y="916775"/>
            <a:ext cx="4696394" cy="5048091"/>
          </a:xfrm>
        </p:spPr>
        <p:txBody>
          <a:bodyPr>
            <a:normAutofit/>
          </a:bodyPr>
          <a:lstStyle>
            <a:lvl1pPr marL="162521" indent="-162521">
              <a:lnSpc>
                <a:spcPct val="150000"/>
              </a:lnSpc>
              <a:buFont typeface="Arial" panose="020B0604020202020204" pitchFamily="34" charset="0"/>
              <a:buChar char="•"/>
              <a:defRPr sz="1013">
                <a:solidFill>
                  <a:schemeClr val="tx1"/>
                </a:solidFill>
              </a:defRPr>
            </a:lvl1pPr>
            <a:lvl2pPr marL="388442" indent="-131267">
              <a:buFont typeface="Arial" panose="020B0604020202020204" pitchFamily="34" charset="0"/>
              <a:buChar char="•"/>
              <a:defRPr sz="1013">
                <a:solidFill>
                  <a:schemeClr val="tx1"/>
                </a:solidFill>
              </a:defRPr>
            </a:lvl2pPr>
            <a:lvl3pPr marL="707231" indent="-192881">
              <a:buFont typeface="Arial" panose="020B0604020202020204" pitchFamily="34" charset="0"/>
              <a:buChar char="•"/>
              <a:defRPr sz="1125"/>
            </a:lvl3pPr>
            <a:lvl4pPr marL="932260" indent="-160735">
              <a:buFont typeface="Arial" panose="020B0604020202020204" pitchFamily="34" charset="0"/>
              <a:buChar char="•"/>
              <a:defRPr sz="1013"/>
            </a:lvl4pPr>
            <a:lvl5pPr marL="1189435" indent="-160735">
              <a:buFont typeface="Arial" panose="020B0604020202020204" pitchFamily="34" charset="0"/>
              <a:buChar char="•"/>
              <a:defRPr sz="1013"/>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p:txBody>
      </p:sp>
      <p:sp>
        <p:nvSpPr>
          <p:cNvPr id="2" name="Title 1"/>
          <p:cNvSpPr>
            <a:spLocks noGrp="1"/>
          </p:cNvSpPr>
          <p:nvPr>
            <p:ph type="title" hasCustomPrompt="1"/>
          </p:nvPr>
        </p:nvSpPr>
        <p:spPr>
          <a:xfrm>
            <a:off x="3" y="2100514"/>
            <a:ext cx="3100259" cy="516423"/>
          </a:xfrm>
          <a:solidFill>
            <a:schemeClr val="tx2"/>
          </a:solidFill>
        </p:spPr>
        <p:txBody>
          <a:bodyPr lIns="0" tIns="45720" rIns="320040" bIns="45720" anchor="b">
            <a:spAutoFit/>
          </a:bodyPr>
          <a:lstStyle>
            <a:lvl1pPr algn="r">
              <a:lnSpc>
                <a:spcPct val="100000"/>
              </a:lnSpc>
              <a:defRPr sz="2756" baseline="0">
                <a:solidFill>
                  <a:schemeClr val="bg1"/>
                </a:solidFill>
              </a:defRPr>
            </a:lvl1pPr>
          </a:lstStyle>
          <a:p>
            <a:r>
              <a:rPr lang="en-US" dirty="0"/>
              <a:t>Slide Title</a:t>
            </a:r>
          </a:p>
        </p:txBody>
      </p:sp>
      <p:sp>
        <p:nvSpPr>
          <p:cNvPr id="4" name="Text Placeholder 3"/>
          <p:cNvSpPr>
            <a:spLocks noGrp="1"/>
          </p:cNvSpPr>
          <p:nvPr>
            <p:ph type="body" sz="half" idx="2" hasCustomPrompt="1"/>
          </p:nvPr>
        </p:nvSpPr>
        <p:spPr>
          <a:xfrm>
            <a:off x="837050" y="3424480"/>
            <a:ext cx="2011597" cy="687258"/>
          </a:xfrm>
        </p:spPr>
        <p:txBody>
          <a:bodyPr lIns="0" tIns="0" rIns="0" bIns="0"/>
          <a:lstStyle>
            <a:lvl1pPr marL="0" indent="0" algn="ctr">
              <a:lnSpc>
                <a:spcPct val="100000"/>
              </a:lnSpc>
              <a:buNone/>
              <a:defRPr sz="2756">
                <a:solidFill>
                  <a:schemeClr val="accent2"/>
                </a:solidFill>
                <a:latin typeface="Franklin Gothic Demi" panose="020B0703020102020204" pitchFamily="34" charset="0"/>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150,000</a:t>
            </a:r>
          </a:p>
        </p:txBody>
      </p:sp>
      <p:sp>
        <p:nvSpPr>
          <p:cNvPr id="14" name="Text Placeholder 13"/>
          <p:cNvSpPr>
            <a:spLocks noGrp="1"/>
          </p:cNvSpPr>
          <p:nvPr>
            <p:ph type="body" sz="quarter" idx="10" hasCustomPrompt="1"/>
          </p:nvPr>
        </p:nvSpPr>
        <p:spPr>
          <a:xfrm>
            <a:off x="837049" y="4159864"/>
            <a:ext cx="2012156" cy="736600"/>
          </a:xfrm>
        </p:spPr>
        <p:txBody>
          <a:bodyPr lIns="228600" tIns="109728" rIns="228600" anchor="t" anchorCtr="0">
            <a:normAutofit/>
          </a:bodyPr>
          <a:lstStyle>
            <a:lvl1pPr algn="ctr">
              <a:lnSpc>
                <a:spcPct val="100000"/>
              </a:lnSpc>
              <a:defRPr sz="788" i="1" cap="all" baseline="0">
                <a:solidFill>
                  <a:schemeClr val="tx1"/>
                </a:solidFill>
                <a:latin typeface="Franklin Gothic Book" panose="020B0503020102020204" pitchFamily="34" charset="0"/>
              </a:defRPr>
            </a:lvl1pPr>
          </a:lstStyle>
          <a:p>
            <a:pPr lvl="0"/>
            <a:r>
              <a:rPr lang="en-US" dirty="0"/>
              <a:t>Key Finding can be called out here</a:t>
            </a:r>
          </a:p>
        </p:txBody>
      </p:sp>
      <p:sp>
        <p:nvSpPr>
          <p:cNvPr id="5" name="Slide Number Placeholder 4">
            <a:extLst>
              <a:ext uri="{FF2B5EF4-FFF2-40B4-BE49-F238E27FC236}">
                <a16:creationId xmlns:a16="http://schemas.microsoft.com/office/drawing/2014/main" id="{87D32FE6-882D-4B3F-95DA-A8343D04DBDF}"/>
              </a:ext>
            </a:extLst>
          </p:cNvPr>
          <p:cNvSpPr>
            <a:spLocks noGrp="1"/>
          </p:cNvSpPr>
          <p:nvPr>
            <p:ph type="sldNum" sz="quarter" idx="11"/>
          </p:nvPr>
        </p:nvSpPr>
        <p:spPr/>
        <p:txBody>
          <a:bodyPr/>
          <a:lstStyle/>
          <a:p>
            <a:fld id="{3AE95578-53E6-4B9F-B106-62E1C730BF25}" type="slidenum">
              <a:rPr lang="en-US" smtClean="0"/>
              <a:pPr/>
              <a:t>‹#›</a:t>
            </a:fld>
            <a:endParaRPr lang="en-US"/>
          </a:p>
        </p:txBody>
      </p:sp>
    </p:spTree>
    <p:extLst>
      <p:ext uri="{BB962C8B-B14F-4D97-AF65-F5344CB8AC3E}">
        <p14:creationId xmlns:p14="http://schemas.microsoft.com/office/powerpoint/2010/main" val="406151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D98C436D-54C8-46F3-AFED-87E3DEE41E44}" type="datetimeFigureOut">
              <a:rPr lang="en-US" smtClean="0">
                <a:solidFill>
                  <a:prstClr val="white">
                    <a:alpha val="65000"/>
                  </a:prstClr>
                </a:solidFill>
              </a:rPr>
              <a:pPr/>
              <a:t>12/3/2021</a:t>
            </a:fld>
            <a:endParaRPr lang="en-US" dirty="0">
              <a:solidFill>
                <a:prstClr val="white">
                  <a:alpha val="65000"/>
                </a:prstClr>
              </a:solidFill>
            </a:endParaRPr>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dirty="0">
              <a:solidFill>
                <a:prstClr val="white">
                  <a:alpha val="65000"/>
                </a:prstClr>
              </a:solidFill>
            </a:endParaRPr>
          </a:p>
        </p:txBody>
      </p:sp>
      <p:sp>
        <p:nvSpPr>
          <p:cNvPr id="6" name="Slide Number Placeholder 5"/>
          <p:cNvSpPr>
            <a:spLocks noGrp="1"/>
          </p:cNvSpPr>
          <p:nvPr>
            <p:ph type="sldNum" sz="quarter" idx="12"/>
          </p:nvPr>
        </p:nvSpPr>
        <p:spPr>
          <a:xfrm>
            <a:off x="6453378" y="5211060"/>
            <a:ext cx="1584198" cy="228600"/>
          </a:xfrm>
        </p:spPr>
        <p:txBody>
          <a:bodyPr/>
          <a:lstStyle/>
          <a:p>
            <a:fld id="{4034F4E8-4C3A-44A1-BC3E-1934F74567FC}" type="slidenum">
              <a:rPr lang="en-US" smtClean="0">
                <a:solidFill>
                  <a:prstClr val="white">
                    <a:alpha val="65000"/>
                  </a:prstClr>
                </a:solidFill>
              </a:rPr>
              <a:pPr/>
              <a:t>‹#›</a:t>
            </a:fld>
            <a:endParaRPr lang="en-US" dirty="0">
              <a:solidFill>
                <a:prstClr val="white">
                  <a:alpha val="65000"/>
                </a:prstClr>
              </a:solidFill>
            </a:endParaRPr>
          </a:p>
        </p:txBody>
      </p:sp>
    </p:spTree>
    <p:extLst>
      <p:ext uri="{BB962C8B-B14F-4D97-AF65-F5344CB8AC3E}">
        <p14:creationId xmlns:p14="http://schemas.microsoft.com/office/powerpoint/2010/main" val="4599514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8C436D-54C8-46F3-AFED-87E3DEE41E44}" type="datetimeFigureOut">
              <a:rPr lang="en-US" smtClean="0">
                <a:solidFill>
                  <a:prstClr val="white">
                    <a:alpha val="65000"/>
                  </a:prstClr>
                </a:solidFill>
              </a:rPr>
              <a:pPr/>
              <a:t>12/3/2021</a:t>
            </a:fld>
            <a:endParaRPr lang="en-US" dirty="0">
              <a:solidFill>
                <a:prstClr val="white">
                  <a:alpha val="65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65000"/>
                </a:prstClr>
              </a:solidFill>
            </a:endParaRPr>
          </a:p>
        </p:txBody>
      </p:sp>
      <p:sp>
        <p:nvSpPr>
          <p:cNvPr id="7" name="Slide Number Placeholder 6"/>
          <p:cNvSpPr>
            <a:spLocks noGrp="1"/>
          </p:cNvSpPr>
          <p:nvPr>
            <p:ph type="sldNum" sz="quarter" idx="12"/>
          </p:nvPr>
        </p:nvSpPr>
        <p:spPr/>
        <p:txBody>
          <a:bodyPr/>
          <a:lstStyle/>
          <a:p>
            <a:fld id="{4034F4E8-4C3A-44A1-BC3E-1934F74567FC}" type="slidenum">
              <a:rPr lang="en-US" smtClean="0">
                <a:solidFill>
                  <a:prstClr val="white">
                    <a:alpha val="65000"/>
                  </a:prstClr>
                </a:solidFill>
              </a:rPr>
              <a:pPr/>
              <a:t>‹#›</a:t>
            </a:fld>
            <a:endParaRPr lang="en-US" dirty="0">
              <a:solidFill>
                <a:prstClr val="white">
                  <a:alpha val="65000"/>
                </a:prstClr>
              </a:solidFill>
            </a:endParaRPr>
          </a:p>
        </p:txBody>
      </p:sp>
    </p:spTree>
    <p:extLst>
      <p:ext uri="{BB962C8B-B14F-4D97-AF65-F5344CB8AC3E}">
        <p14:creationId xmlns:p14="http://schemas.microsoft.com/office/powerpoint/2010/main" val="169309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8C436D-54C8-46F3-AFED-87E3DEE41E44}" type="datetimeFigureOut">
              <a:rPr lang="en-US" smtClean="0">
                <a:solidFill>
                  <a:prstClr val="white">
                    <a:alpha val="65000"/>
                  </a:prstClr>
                </a:solidFill>
              </a:rPr>
              <a:pPr/>
              <a:t>12/3/2021</a:t>
            </a:fld>
            <a:endParaRPr lang="en-US" dirty="0">
              <a:solidFill>
                <a:prstClr val="white">
                  <a:alpha val="65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65000"/>
                </a:prstClr>
              </a:solidFill>
            </a:endParaRPr>
          </a:p>
        </p:txBody>
      </p:sp>
      <p:sp>
        <p:nvSpPr>
          <p:cNvPr id="9" name="Slide Number Placeholder 8"/>
          <p:cNvSpPr>
            <a:spLocks noGrp="1"/>
          </p:cNvSpPr>
          <p:nvPr>
            <p:ph type="sldNum" sz="quarter" idx="12"/>
          </p:nvPr>
        </p:nvSpPr>
        <p:spPr/>
        <p:txBody>
          <a:bodyPr/>
          <a:lstStyle/>
          <a:p>
            <a:fld id="{4034F4E8-4C3A-44A1-BC3E-1934F74567FC}" type="slidenum">
              <a:rPr lang="en-US" smtClean="0">
                <a:solidFill>
                  <a:prstClr val="white">
                    <a:alpha val="65000"/>
                  </a:prstClr>
                </a:solidFill>
              </a:rPr>
              <a:pPr/>
              <a:t>‹#›</a:t>
            </a:fld>
            <a:endParaRPr lang="en-US" dirty="0">
              <a:solidFill>
                <a:prstClr val="white">
                  <a:alpha val="65000"/>
                </a:prstClr>
              </a:solidFill>
            </a:endParaRPr>
          </a:p>
        </p:txBody>
      </p:sp>
    </p:spTree>
    <p:extLst>
      <p:ext uri="{BB962C8B-B14F-4D97-AF65-F5344CB8AC3E}">
        <p14:creationId xmlns:p14="http://schemas.microsoft.com/office/powerpoint/2010/main" val="276676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8C436D-54C8-46F3-AFED-87E3DEE41E44}" type="datetimeFigureOut">
              <a:rPr lang="en-US" smtClean="0">
                <a:solidFill>
                  <a:prstClr val="white">
                    <a:alpha val="65000"/>
                  </a:prstClr>
                </a:solidFill>
              </a:rPr>
              <a:pPr/>
              <a:t>12/3/2021</a:t>
            </a:fld>
            <a:endParaRPr lang="en-US" dirty="0">
              <a:solidFill>
                <a:prstClr val="white">
                  <a:alpha val="65000"/>
                </a:prstClr>
              </a:solidFill>
            </a:endParaRPr>
          </a:p>
        </p:txBody>
      </p:sp>
      <p:sp>
        <p:nvSpPr>
          <p:cNvPr id="4" name="Footer Placeholder 3"/>
          <p:cNvSpPr>
            <a:spLocks noGrp="1"/>
          </p:cNvSpPr>
          <p:nvPr>
            <p:ph type="ftr" sz="quarter" idx="11"/>
          </p:nvPr>
        </p:nvSpPr>
        <p:spPr/>
        <p:txBody>
          <a:bodyPr/>
          <a:lstStyle/>
          <a:p>
            <a:endParaRPr lang="en-US" dirty="0">
              <a:solidFill>
                <a:prstClr val="white">
                  <a:alpha val="65000"/>
                </a:prstClr>
              </a:solidFill>
            </a:endParaRPr>
          </a:p>
        </p:txBody>
      </p:sp>
      <p:sp>
        <p:nvSpPr>
          <p:cNvPr id="5" name="Slide Number Placeholder 4"/>
          <p:cNvSpPr>
            <a:spLocks noGrp="1"/>
          </p:cNvSpPr>
          <p:nvPr>
            <p:ph type="sldNum" sz="quarter" idx="12"/>
          </p:nvPr>
        </p:nvSpPr>
        <p:spPr/>
        <p:txBody>
          <a:bodyPr/>
          <a:lstStyle/>
          <a:p>
            <a:fld id="{4034F4E8-4C3A-44A1-BC3E-1934F74567FC}" type="slidenum">
              <a:rPr lang="en-US" smtClean="0">
                <a:solidFill>
                  <a:prstClr val="white">
                    <a:alpha val="65000"/>
                  </a:prstClr>
                </a:solidFill>
              </a:rPr>
              <a:pPr/>
              <a:t>‹#›</a:t>
            </a:fld>
            <a:endParaRPr lang="en-US" dirty="0">
              <a:solidFill>
                <a:prstClr val="white">
                  <a:alpha val="65000"/>
                </a:prstClr>
              </a:solidFill>
            </a:endParaRPr>
          </a:p>
        </p:txBody>
      </p:sp>
    </p:spTree>
    <p:extLst>
      <p:ext uri="{BB962C8B-B14F-4D97-AF65-F5344CB8AC3E}">
        <p14:creationId xmlns:p14="http://schemas.microsoft.com/office/powerpoint/2010/main" val="376937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C436D-54C8-46F3-AFED-87E3DEE41E44}" type="datetimeFigureOut">
              <a:rPr lang="en-US" smtClean="0">
                <a:solidFill>
                  <a:prstClr val="white">
                    <a:alpha val="65000"/>
                  </a:prstClr>
                </a:solidFill>
              </a:rPr>
              <a:pPr/>
              <a:t>12/3/2021</a:t>
            </a:fld>
            <a:endParaRPr lang="en-US" dirty="0">
              <a:solidFill>
                <a:prstClr val="white">
                  <a:alpha val="65000"/>
                </a:prstClr>
              </a:solidFill>
            </a:endParaRPr>
          </a:p>
        </p:txBody>
      </p:sp>
      <p:sp>
        <p:nvSpPr>
          <p:cNvPr id="3" name="Footer Placeholder 2"/>
          <p:cNvSpPr>
            <a:spLocks noGrp="1"/>
          </p:cNvSpPr>
          <p:nvPr>
            <p:ph type="ftr" sz="quarter" idx="11"/>
          </p:nvPr>
        </p:nvSpPr>
        <p:spPr/>
        <p:txBody>
          <a:bodyPr/>
          <a:lstStyle/>
          <a:p>
            <a:endParaRPr lang="en-US" dirty="0">
              <a:solidFill>
                <a:prstClr val="white">
                  <a:alpha val="65000"/>
                </a:prstClr>
              </a:solidFill>
            </a:endParaRPr>
          </a:p>
        </p:txBody>
      </p:sp>
      <p:sp>
        <p:nvSpPr>
          <p:cNvPr id="4" name="Slide Number Placeholder 3"/>
          <p:cNvSpPr>
            <a:spLocks noGrp="1"/>
          </p:cNvSpPr>
          <p:nvPr>
            <p:ph type="sldNum" sz="quarter" idx="12"/>
          </p:nvPr>
        </p:nvSpPr>
        <p:spPr/>
        <p:txBody>
          <a:bodyPr/>
          <a:lstStyle/>
          <a:p>
            <a:fld id="{4034F4E8-4C3A-44A1-BC3E-1934F74567FC}" type="slidenum">
              <a:rPr lang="en-US" smtClean="0">
                <a:solidFill>
                  <a:prstClr val="white">
                    <a:alpha val="65000"/>
                  </a:prstClr>
                </a:solidFill>
              </a:rPr>
              <a:pPr/>
              <a:t>‹#›</a:t>
            </a:fld>
            <a:endParaRPr lang="en-US" dirty="0">
              <a:solidFill>
                <a:prstClr val="white">
                  <a:alpha val="65000"/>
                </a:prstClr>
              </a:solidFill>
            </a:endParaRPr>
          </a:p>
        </p:txBody>
      </p:sp>
    </p:spTree>
    <p:extLst>
      <p:ext uri="{BB962C8B-B14F-4D97-AF65-F5344CB8AC3E}">
        <p14:creationId xmlns:p14="http://schemas.microsoft.com/office/powerpoint/2010/main" val="47203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98C436D-54C8-46F3-AFED-87E3DEE41E44}" type="datetimeFigureOut">
              <a:rPr lang="en-US" smtClean="0">
                <a:solidFill>
                  <a:prstClr val="white">
                    <a:alpha val="65000"/>
                  </a:prstClr>
                </a:solidFill>
              </a:rPr>
              <a:pPr/>
              <a:t>12/3/2021</a:t>
            </a:fld>
            <a:endParaRPr lang="en-US" dirty="0">
              <a:solidFill>
                <a:prstClr val="white">
                  <a:alpha val="65000"/>
                </a:prstClr>
              </a:solidFill>
            </a:endParaRPr>
          </a:p>
        </p:txBody>
      </p:sp>
      <p:sp>
        <p:nvSpPr>
          <p:cNvPr id="9" name="Footer Placeholder 8"/>
          <p:cNvSpPr>
            <a:spLocks noGrp="1"/>
          </p:cNvSpPr>
          <p:nvPr>
            <p:ph type="ftr" sz="quarter" idx="11"/>
          </p:nvPr>
        </p:nvSpPr>
        <p:spPr/>
        <p:txBody>
          <a:bodyPr/>
          <a:lstStyle>
            <a:lvl1pPr algn="r">
              <a:defRPr/>
            </a:lvl1pPr>
          </a:lstStyle>
          <a:p>
            <a:endParaRPr lang="en-US" dirty="0">
              <a:solidFill>
                <a:prstClr val="white">
                  <a:alpha val="65000"/>
                </a:prstClr>
              </a:solidFill>
            </a:endParaRP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4034F4E8-4C3A-44A1-BC3E-1934F74567FC}" type="slidenum">
              <a:rPr lang="en-US" smtClean="0">
                <a:solidFill>
                  <a:prstClr val="white">
                    <a:alpha val="65000"/>
                  </a:prstClr>
                </a:solidFill>
              </a:rPr>
              <a:pPr/>
              <a:t>‹#›</a:t>
            </a:fld>
            <a:endParaRPr lang="en-US" dirty="0">
              <a:solidFill>
                <a:prstClr val="white">
                  <a:alpha val="65000"/>
                </a:prstClr>
              </a:solidFill>
            </a:endParaRPr>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785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D98C436D-54C8-46F3-AFED-87E3DEE41E44}" type="datetimeFigureOut">
              <a:rPr lang="en-US" smtClean="0">
                <a:solidFill>
                  <a:prstClr val="white">
                    <a:alpha val="65000"/>
                  </a:prstClr>
                </a:solidFill>
              </a:rPr>
              <a:pPr/>
              <a:t>12/3/2021</a:t>
            </a:fld>
            <a:endParaRPr lang="en-US" dirty="0">
              <a:solidFill>
                <a:prstClr val="white">
                  <a:alpha val="65000"/>
                </a:prstClr>
              </a:solidFill>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4034F4E8-4C3A-44A1-BC3E-1934F74567FC}" type="slidenum">
              <a:rPr lang="en-US" smtClean="0">
                <a:solidFill>
                  <a:prstClr val="white">
                    <a:alpha val="65000"/>
                  </a:prstClr>
                </a:solidFill>
              </a:rPr>
              <a:pPr/>
              <a:t>‹#›</a:t>
            </a:fld>
            <a:endParaRPr lang="en-US" dirty="0">
              <a:solidFill>
                <a:prstClr val="white">
                  <a:alpha val="65000"/>
                </a:prstClr>
              </a:solidFill>
            </a:endParaRPr>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093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D98C436D-54C8-46F3-AFED-87E3DEE41E44}" type="datetimeFigureOut">
              <a:rPr lang="en-US" smtClean="0">
                <a:solidFill>
                  <a:prstClr val="white">
                    <a:alpha val="65000"/>
                  </a:prstClr>
                </a:solidFill>
              </a:rPr>
              <a:pPr/>
              <a:t>12/3/2021</a:t>
            </a:fld>
            <a:endParaRPr lang="en-US" dirty="0">
              <a:solidFill>
                <a:prstClr val="white">
                  <a:alpha val="65000"/>
                </a:prstClr>
              </a:solidFill>
            </a:endParaRP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dirty="0">
              <a:solidFill>
                <a:prstClr val="white">
                  <a:alpha val="65000"/>
                </a:prstClr>
              </a:solidFill>
            </a:endParaRP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4034F4E8-4C3A-44A1-BC3E-1934F74567FC}" type="slidenum">
              <a:rPr lang="en-US" smtClean="0">
                <a:solidFill>
                  <a:prstClr val="white">
                    <a:alpha val="65000"/>
                  </a:prstClr>
                </a:solidFill>
              </a:rPr>
              <a:pPr/>
              <a:t>‹#›</a:t>
            </a:fld>
            <a:endParaRPr lang="en-US" dirty="0">
              <a:solidFill>
                <a:prstClr val="white">
                  <a:alpha val="65000"/>
                </a:prstClr>
              </a:solidFill>
            </a:endParaRPr>
          </a:p>
        </p:txBody>
      </p:sp>
    </p:spTree>
    <p:extLst>
      <p:ext uri="{BB962C8B-B14F-4D97-AF65-F5344CB8AC3E}">
        <p14:creationId xmlns:p14="http://schemas.microsoft.com/office/powerpoint/2010/main" val="4276217690"/>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EBD40-9787-4369-9095-648F194387C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37E71-0FE5-4F37-976B-87CC820606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4BC84-93AB-4B16-8268-B1010E3770C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A1A36F-CAFE-4D39-B4C2-4F30564AC731}" type="datetimeFigureOut">
              <a:rPr lang="en-US" smtClean="0"/>
              <a:t>12/3/2021</a:t>
            </a:fld>
            <a:endParaRPr lang="en-US"/>
          </a:p>
        </p:txBody>
      </p:sp>
      <p:sp>
        <p:nvSpPr>
          <p:cNvPr id="5" name="Footer Placeholder 4">
            <a:extLst>
              <a:ext uri="{FF2B5EF4-FFF2-40B4-BE49-F238E27FC236}">
                <a16:creationId xmlns:a16="http://schemas.microsoft.com/office/drawing/2014/main" id="{6C0703A1-008F-4DCC-91F9-4F10D9FADA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D20B0-02F9-465C-AA35-E2E9252657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BB3A00-7307-46B4-8CBE-9A86B2A4E00A}" type="slidenum">
              <a:rPr lang="en-US" smtClean="0"/>
              <a:t>‹#›</a:t>
            </a:fld>
            <a:endParaRPr lang="en-US"/>
          </a:p>
        </p:txBody>
      </p:sp>
    </p:spTree>
    <p:extLst>
      <p:ext uri="{BB962C8B-B14F-4D97-AF65-F5344CB8AC3E}">
        <p14:creationId xmlns:p14="http://schemas.microsoft.com/office/powerpoint/2010/main" val="2526181616"/>
      </p:ext>
    </p:extLst>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 id="214748451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guideline.gov/content.aspx?id=2384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geriatricpain.org/sites/geriatricpain.org/files/wysiwyg_uploads/pacslac_checklist_with_sm_logo_0.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geron.org/press-room/press-releases/2018-press-releases/886-new-gsa-resource-provides-guidance-for-safe-use-of-otc-analgesics-by-older-adults" TargetMode="External"/><Relationship Id="rId4" Type="http://schemas.openxmlformats.org/officeDocument/2006/relationships/hyperlink" Target="https://www.jointcommission.org/assets/1/18/R3_15_Pain_Assess_Mgmt_CAH_6_22_18_FINAL.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856891"/>
            <a:ext cx="6672590" cy="5143859"/>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856891"/>
            <a:ext cx="6072187" cy="514385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69AC6918-43E1-477A-9100-EDCE0E22C03F}"/>
              </a:ext>
            </a:extLst>
          </p:cNvPr>
          <p:cNvSpPr>
            <a:spLocks noGrp="1"/>
          </p:cNvSpPr>
          <p:nvPr>
            <p:ph type="ctrTitle"/>
          </p:nvPr>
        </p:nvSpPr>
        <p:spPr>
          <a:xfrm>
            <a:off x="603504" y="1515618"/>
            <a:ext cx="3970782" cy="2304288"/>
          </a:xfrm>
        </p:spPr>
        <p:txBody>
          <a:bodyPr anchor="b">
            <a:normAutofit/>
          </a:bodyPr>
          <a:lstStyle/>
          <a:p>
            <a:pPr algn="l"/>
            <a:r>
              <a:rPr kumimoji="0" lang="en-US" sz="4050" b="1" i="0" u="none" strike="noStrike" kern="1200" cap="none" spc="0" normalizeH="0" baseline="0" noProof="0" dirty="0">
                <a:ln>
                  <a:noFill/>
                </a:ln>
                <a:solidFill>
                  <a:prstClr val="white"/>
                </a:solidFill>
                <a:effectLst/>
                <a:uLnTx/>
                <a:uFillTx/>
                <a:latin typeface="Calibri" panose="020F0502020204030204"/>
                <a:ea typeface="+mj-ea"/>
                <a:cs typeface="+mj-cs"/>
              </a:rPr>
              <a:t>Addressing Pain </a:t>
            </a:r>
            <a:br>
              <a:rPr kumimoji="0" lang="en-US" sz="405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en-US" sz="4050" b="1" i="0" u="none" strike="noStrike" kern="1200" cap="none" spc="0" normalizeH="0" baseline="0" noProof="0" dirty="0">
                <a:ln>
                  <a:noFill/>
                </a:ln>
                <a:solidFill>
                  <a:prstClr val="white"/>
                </a:solidFill>
                <a:effectLst/>
                <a:uLnTx/>
                <a:uFillTx/>
                <a:latin typeface="Calibri" panose="020F0502020204030204"/>
                <a:ea typeface="+mj-ea"/>
                <a:cs typeface="+mj-cs"/>
              </a:rPr>
              <a:t>In Older Populations</a:t>
            </a:r>
            <a:endParaRPr lang="en-US" sz="4050" dirty="0"/>
          </a:p>
        </p:txBody>
      </p:sp>
      <p:sp>
        <p:nvSpPr>
          <p:cNvPr id="3" name="Subtitle 2">
            <a:extLst>
              <a:ext uri="{FF2B5EF4-FFF2-40B4-BE49-F238E27FC236}">
                <a16:creationId xmlns:a16="http://schemas.microsoft.com/office/drawing/2014/main" id="{658D678F-0C8A-4A11-923D-41F4E326D042}"/>
              </a:ext>
            </a:extLst>
          </p:cNvPr>
          <p:cNvSpPr>
            <a:spLocks noGrp="1"/>
          </p:cNvSpPr>
          <p:nvPr>
            <p:ph type="subTitle" idx="1"/>
          </p:nvPr>
        </p:nvSpPr>
        <p:spPr>
          <a:xfrm>
            <a:off x="603504" y="3929634"/>
            <a:ext cx="3125532" cy="866644"/>
          </a:xfrm>
        </p:spPr>
        <p:txBody>
          <a:bodyPr anchor="t">
            <a:normAutofit fontScale="70000" lnSpcReduction="20000"/>
          </a:bodyPr>
          <a:lstStyle/>
          <a:p>
            <a:pPr algn="l"/>
            <a:r>
              <a:rPr lang="en-US" sz="1500" b="1" dirty="0"/>
              <a:t>Jody Cherniak MSN, MBA-HCM, VHA-CM, RN, GRN </a:t>
            </a:r>
          </a:p>
          <a:p>
            <a:pPr algn="l"/>
            <a:br>
              <a:rPr lang="en-US" sz="1500" b="1" dirty="0"/>
            </a:br>
            <a:r>
              <a:rPr lang="en-US" sz="1500" b="1" dirty="0"/>
              <a:t>Durham VA Healthcare System</a:t>
            </a:r>
            <a:br>
              <a:rPr lang="en-US" sz="1500" b="1" dirty="0"/>
            </a:br>
            <a:r>
              <a:rPr lang="en-US" sz="1500" b="1" dirty="0"/>
              <a:t>Nursing Professional Development Practitioner</a:t>
            </a:r>
            <a:endParaRPr lang="en-US" sz="1600" dirty="0"/>
          </a:p>
        </p:txBody>
      </p:sp>
      <p:pic>
        <p:nvPicPr>
          <p:cNvPr id="6" name="Picture 5">
            <a:extLst>
              <a:ext uri="{FF2B5EF4-FFF2-40B4-BE49-F238E27FC236}">
                <a16:creationId xmlns:a16="http://schemas.microsoft.com/office/drawing/2014/main" id="{DF2AC0B8-29DE-4729-AF34-06FD13DAEA40}"/>
              </a:ext>
            </a:extLst>
          </p:cNvPr>
          <p:cNvPicPr>
            <a:picLocks noChangeAspect="1"/>
          </p:cNvPicPr>
          <p:nvPr/>
        </p:nvPicPr>
        <p:blipFill>
          <a:blip r:embed="rId2"/>
          <a:stretch>
            <a:fillRect/>
          </a:stretch>
        </p:blipFill>
        <p:spPr>
          <a:xfrm>
            <a:off x="5177790" y="1182506"/>
            <a:ext cx="3362706" cy="4351737"/>
          </a:xfrm>
          <a:prstGeom prst="rect">
            <a:avLst/>
          </a:prstGeom>
        </p:spPr>
      </p:pic>
    </p:spTree>
    <p:extLst>
      <p:ext uri="{BB962C8B-B14F-4D97-AF65-F5344CB8AC3E}">
        <p14:creationId xmlns:p14="http://schemas.microsoft.com/office/powerpoint/2010/main" val="9447475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603C-466F-4EE4-A2AF-AC5EC91575E9}"/>
              </a:ext>
            </a:extLst>
          </p:cNvPr>
          <p:cNvSpPr>
            <a:spLocks noGrp="1"/>
          </p:cNvSpPr>
          <p:nvPr>
            <p:ph type="title"/>
          </p:nvPr>
        </p:nvSpPr>
        <p:spPr>
          <a:xfrm>
            <a:off x="628650" y="365127"/>
            <a:ext cx="7886700" cy="777874"/>
          </a:xfrm>
        </p:spPr>
        <p:txBody>
          <a:bodyPr>
            <a:normAutofit fontScale="90000"/>
          </a:bodyPr>
          <a:lstStyle/>
          <a:p>
            <a:br>
              <a:rPr lang="en-US" dirty="0"/>
            </a:br>
            <a:r>
              <a:rPr lang="en-US" sz="3100" b="1" dirty="0"/>
              <a:t>Step-wise Approach</a:t>
            </a:r>
            <a:endParaRPr lang="en-US" b="1" dirty="0"/>
          </a:p>
        </p:txBody>
      </p:sp>
      <p:graphicFrame>
        <p:nvGraphicFramePr>
          <p:cNvPr id="4" name="Content Placeholder 3">
            <a:extLst>
              <a:ext uri="{FF2B5EF4-FFF2-40B4-BE49-F238E27FC236}">
                <a16:creationId xmlns:a16="http://schemas.microsoft.com/office/drawing/2014/main" id="{8FFCDD5F-DCA6-4659-8606-440F4E6A1A68}"/>
              </a:ext>
            </a:extLst>
          </p:cNvPr>
          <p:cNvGraphicFramePr>
            <a:graphicFrameLocks noGrp="1"/>
          </p:cNvGraphicFramePr>
          <p:nvPr>
            <p:ph idx="1"/>
            <p:extLst>
              <p:ext uri="{D42A27DB-BD31-4B8C-83A1-F6EECF244321}">
                <p14:modId xmlns:p14="http://schemas.microsoft.com/office/powerpoint/2010/main" val="2358664172"/>
              </p:ext>
            </p:extLst>
          </p:nvPr>
        </p:nvGraphicFramePr>
        <p:xfrm>
          <a:off x="731838" y="2103438"/>
          <a:ext cx="7680325"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34007D7-7D01-4F63-BB8C-C546115E5A6A}"/>
              </a:ext>
            </a:extLst>
          </p:cNvPr>
          <p:cNvSpPr txBox="1"/>
          <p:nvPr/>
        </p:nvSpPr>
        <p:spPr>
          <a:xfrm>
            <a:off x="4572002" y="6185099"/>
            <a:ext cx="5619751" cy="307777"/>
          </a:xfrm>
          <a:prstGeom prst="rect">
            <a:avLst/>
          </a:prstGeom>
          <a:noFill/>
        </p:spPr>
        <p:txBody>
          <a:bodyPr wrap="square" rtlCol="0">
            <a:spAutoFit/>
          </a:bodyPr>
          <a:lstStyle/>
          <a:p>
            <a:r>
              <a:rPr lang="en-US" sz="1400" dirty="0"/>
              <a:t>Herr K. Pain Management Nurse, 2011: 12 (4), 230-250</a:t>
            </a:r>
          </a:p>
        </p:txBody>
      </p:sp>
    </p:spTree>
    <p:extLst>
      <p:ext uri="{BB962C8B-B14F-4D97-AF65-F5344CB8AC3E}">
        <p14:creationId xmlns:p14="http://schemas.microsoft.com/office/powerpoint/2010/main" val="226810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239000" cy="899160"/>
          </a:xfrm>
        </p:spPr>
        <p:txBody>
          <a:bodyPr/>
          <a:lstStyle/>
          <a:p>
            <a:r>
              <a:rPr lang="en-US" dirty="0"/>
              <a:t>DVPRS</a:t>
            </a:r>
          </a:p>
        </p:txBody>
      </p:sp>
      <p:sp>
        <p:nvSpPr>
          <p:cNvPr id="5" name="Content Placeholder 4"/>
          <p:cNvSpPr txBox="1">
            <a:spLocks/>
          </p:cNvSpPr>
          <p:nvPr/>
        </p:nvSpPr>
        <p:spPr>
          <a:xfrm>
            <a:off x="4465474" y="838200"/>
            <a:ext cx="4495800" cy="5696804"/>
          </a:xfrm>
          <a:prstGeom prst="rect">
            <a:avLst/>
          </a:prstGeom>
          <a:solidFill>
            <a:schemeClr val="bg1"/>
          </a:solidFill>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b="1" dirty="0">
                <a:solidFill>
                  <a:schemeClr val="tx1"/>
                </a:solidFill>
                <a:latin typeface="Arial" panose="020B0604020202020204" pitchFamily="34" charset="0"/>
                <a:cs typeface="Arial" panose="020B0604020202020204" pitchFamily="34" charset="0"/>
              </a:rPr>
              <a:t>Validated</a:t>
            </a:r>
            <a:r>
              <a:rPr lang="en-US" dirty="0">
                <a:solidFill>
                  <a:schemeClr val="tx1"/>
                </a:solidFill>
                <a:latin typeface="Arial" panose="020B0604020202020204" pitchFamily="34" charset="0"/>
                <a:cs typeface="Arial" panose="020B0604020202020204" pitchFamily="34" charset="0"/>
              </a:rPr>
              <a:t> measure of pain intensity and </a:t>
            </a:r>
            <a:r>
              <a:rPr lang="en-US" i="1" u="sng" dirty="0">
                <a:solidFill>
                  <a:schemeClr val="tx1"/>
                </a:solidFill>
                <a:latin typeface="Arial" panose="020B0604020202020204" pitchFamily="34" charset="0"/>
                <a:cs typeface="Arial" panose="020B0604020202020204" pitchFamily="34" charset="0"/>
              </a:rPr>
              <a:t>functional</a:t>
            </a:r>
            <a:r>
              <a:rPr lang="en-US" i="1" dirty="0">
                <a:solidFill>
                  <a:schemeClr val="tx1"/>
                </a:solidFill>
                <a:latin typeface="Arial" panose="020B0604020202020204" pitchFamily="34" charset="0"/>
                <a:cs typeface="Arial" panose="020B0604020202020204" pitchFamily="34" charset="0"/>
              </a:rPr>
              <a:t> impact of pain </a:t>
            </a:r>
            <a:r>
              <a:rPr lang="en-US" dirty="0">
                <a:solidFill>
                  <a:schemeClr val="tx1"/>
                </a:solidFill>
                <a:latin typeface="Arial" panose="020B0604020202020204" pitchFamily="34" charset="0"/>
                <a:cs typeface="Arial" panose="020B0604020202020204" pitchFamily="34" charset="0"/>
              </a:rPr>
              <a:t>(sleep/stress/mood/activity)</a:t>
            </a:r>
          </a:p>
          <a:p>
            <a:r>
              <a:rPr lang="en-US" b="1" dirty="0">
                <a:solidFill>
                  <a:schemeClr val="tx1"/>
                </a:solidFill>
                <a:latin typeface="Arial" panose="020B0604020202020204" pitchFamily="34" charset="0"/>
                <a:cs typeface="Arial" panose="020B0604020202020204" pitchFamily="34" charset="0"/>
              </a:rPr>
              <a:t>Improved objective components </a:t>
            </a:r>
            <a:r>
              <a:rPr lang="en-US" dirty="0">
                <a:solidFill>
                  <a:schemeClr val="tx1"/>
                </a:solidFill>
                <a:latin typeface="Arial" panose="020B0604020202020204" pitchFamily="34" charset="0"/>
                <a:cs typeface="Arial" panose="020B0604020202020204" pitchFamily="34" charset="0"/>
              </a:rPr>
              <a:t>to provide greater insight into treatment needs and effectiveness</a:t>
            </a:r>
          </a:p>
          <a:p>
            <a:r>
              <a:rPr lang="en-US" b="1" dirty="0">
                <a:solidFill>
                  <a:schemeClr val="tx1"/>
                </a:solidFill>
                <a:latin typeface="Arial" panose="020B0604020202020204" pitchFamily="34" charset="0"/>
                <a:cs typeface="Arial" panose="020B0604020202020204" pitchFamily="34" charset="0"/>
              </a:rPr>
              <a:t>Adaptable </a:t>
            </a:r>
            <a:r>
              <a:rPr lang="en-US" dirty="0">
                <a:solidFill>
                  <a:schemeClr val="tx1"/>
                </a:solidFill>
                <a:latin typeface="Arial" panose="020B0604020202020204" pitchFamily="34" charset="0"/>
                <a:cs typeface="Arial" panose="020B0604020202020204" pitchFamily="34" charset="0"/>
              </a:rPr>
              <a:t>to multiple clinical settings </a:t>
            </a:r>
          </a:p>
          <a:p>
            <a:r>
              <a:rPr lang="en-US" b="1" dirty="0">
                <a:solidFill>
                  <a:schemeClr val="tx1"/>
                </a:solidFill>
                <a:latin typeface="Arial" panose="020B0604020202020204" pitchFamily="34" charset="0"/>
                <a:cs typeface="Arial" panose="020B0604020202020204" pitchFamily="34" charset="0"/>
              </a:rPr>
              <a:t>Consistent</a:t>
            </a:r>
            <a:r>
              <a:rPr lang="en-US" dirty="0">
                <a:solidFill>
                  <a:schemeClr val="tx1"/>
                </a:solidFill>
                <a:latin typeface="Arial" panose="020B0604020202020204" pitchFamily="34" charset="0"/>
                <a:cs typeface="Arial" panose="020B0604020202020204" pitchFamily="34" charset="0"/>
              </a:rPr>
              <a:t> with current validated pain assessments</a:t>
            </a:r>
          </a:p>
          <a:p>
            <a:r>
              <a:rPr lang="en-US" b="1" dirty="0">
                <a:solidFill>
                  <a:schemeClr val="tx1"/>
                </a:solidFill>
                <a:latin typeface="Arial" panose="020B0604020202020204" pitchFamily="34" charset="0"/>
                <a:cs typeface="Arial" panose="020B0604020202020204" pitchFamily="34" charset="0"/>
              </a:rPr>
              <a:t>Consistent</a:t>
            </a:r>
            <a:r>
              <a:rPr lang="en-US" dirty="0">
                <a:solidFill>
                  <a:schemeClr val="tx1"/>
                </a:solidFill>
                <a:latin typeface="Arial" panose="020B0604020202020204" pitchFamily="34" charset="0"/>
                <a:cs typeface="Arial" panose="020B0604020202020204" pitchFamily="34" charset="0"/>
              </a:rPr>
              <a:t> with newer Joint Commission requirements to assess both pain intensity and functional impact</a:t>
            </a:r>
          </a:p>
        </p:txBody>
      </p:sp>
      <p:grpSp>
        <p:nvGrpSpPr>
          <p:cNvPr id="6" name="Group 7"/>
          <p:cNvGrpSpPr>
            <a:grpSpLocks/>
          </p:cNvGrpSpPr>
          <p:nvPr/>
        </p:nvGrpSpPr>
        <p:grpSpPr bwMode="auto">
          <a:xfrm>
            <a:off x="609602" y="838200"/>
            <a:ext cx="3861747" cy="5696804"/>
            <a:chOff x="258184" y="1593863"/>
            <a:chExt cx="2381061" cy="3569808"/>
          </a:xfrm>
        </p:grpSpPr>
        <p:pic>
          <p:nvPicPr>
            <p:cNvPr id="7" name="Picture 1" descr="DVPRS 2.0 Jul 20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184" y="1593863"/>
              <a:ext cx="2377440" cy="184822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DVPRS 2.0 Back Jul 20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941" y="3463962"/>
              <a:ext cx="2370304" cy="1699709"/>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5038240" y="6165672"/>
            <a:ext cx="3088859" cy="369332"/>
          </a:xfrm>
          <a:prstGeom prst="rect">
            <a:avLst/>
          </a:prstGeom>
        </p:spPr>
        <p:txBody>
          <a:bodyPr wrap="none">
            <a:spAutoFit/>
          </a:bodyPr>
          <a:lstStyle/>
          <a:p>
            <a:r>
              <a:rPr lang="en-US" dirty="0"/>
              <a:t>https://vimeo.com/174237044</a:t>
            </a:r>
          </a:p>
        </p:txBody>
      </p:sp>
    </p:spTree>
    <p:extLst>
      <p:ext uri="{BB962C8B-B14F-4D97-AF65-F5344CB8AC3E}">
        <p14:creationId xmlns:p14="http://schemas.microsoft.com/office/powerpoint/2010/main" val="350944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002" y="1675229"/>
            <a:ext cx="8408193" cy="4681123"/>
          </a:xfrm>
          <a:prstGeom prst="rect">
            <a:avLst/>
          </a:prstGeom>
        </p:spPr>
      </p:pic>
      <p:sp>
        <p:nvSpPr>
          <p:cNvPr id="3" name="Title 2"/>
          <p:cNvSpPr>
            <a:spLocks noGrp="1"/>
          </p:cNvSpPr>
          <p:nvPr>
            <p:ph type="title"/>
          </p:nvPr>
        </p:nvSpPr>
        <p:spPr>
          <a:xfrm>
            <a:off x="417401" y="643467"/>
            <a:ext cx="8408193" cy="744836"/>
          </a:xfrm>
        </p:spPr>
        <p:txBody>
          <a:bodyPr vert="horz" lIns="91440" tIns="45720" rIns="91440" bIns="45720" rtlCol="0" anchor="ctr">
            <a:normAutofit/>
          </a:bodyPr>
          <a:lstStyle/>
          <a:p>
            <a:pPr algn="l">
              <a:lnSpc>
                <a:spcPct val="90000"/>
              </a:lnSpc>
            </a:pPr>
            <a:r>
              <a:rPr lang="en-US" sz="2800" dirty="0"/>
              <a:t>  Supplemental Questions </a:t>
            </a:r>
          </a:p>
        </p:txBody>
      </p:sp>
      <p:sp>
        <p:nvSpPr>
          <p:cNvPr id="6" name="Slide Number Placeholder 5"/>
          <p:cNvSpPr>
            <a:spLocks noGrp="1"/>
          </p:cNvSpPr>
          <p:nvPr>
            <p:ph type="sldNum" sz="quarter" idx="11"/>
          </p:nvPr>
        </p:nvSpPr>
        <p:spPr/>
        <p:txBody>
          <a:bodyPr vert="horz" lIns="91440" tIns="45720" rIns="91440" bIns="45720" rtlCol="0" anchor="ctr">
            <a:normAutofit/>
          </a:bodyPr>
          <a:lstStyle/>
          <a:p>
            <a:pPr>
              <a:spcAft>
                <a:spcPts val="600"/>
              </a:spcAft>
            </a:pPr>
            <a:fld id="{3AE95578-53E6-4B9F-B106-62E1C730BF25}" type="slidenum">
              <a:rPr lang="en-US" smtClean="0"/>
              <a:pPr>
                <a:spcAft>
                  <a:spcPts val="600"/>
                </a:spcAft>
              </a:pPr>
              <a:t>12</a:t>
            </a:fld>
            <a:endParaRPr lang="en-US"/>
          </a:p>
        </p:txBody>
      </p:sp>
      <p:sp>
        <p:nvSpPr>
          <p:cNvPr id="9" name="TextBox 8">
            <a:extLst>
              <a:ext uri="{FF2B5EF4-FFF2-40B4-BE49-F238E27FC236}">
                <a16:creationId xmlns:a16="http://schemas.microsoft.com/office/drawing/2014/main" id="{73B09FB3-49F7-1048-AE8B-085D657CC91A}"/>
              </a:ext>
            </a:extLst>
          </p:cNvPr>
          <p:cNvSpPr txBox="1"/>
          <p:nvPr/>
        </p:nvSpPr>
        <p:spPr>
          <a:xfrm>
            <a:off x="1720314" y="2048682"/>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77166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C5C88-0514-4406-B3A5-C876DE928AB2}"/>
              </a:ext>
            </a:extLst>
          </p:cNvPr>
          <p:cNvSpPr>
            <a:spLocks noGrp="1"/>
          </p:cNvSpPr>
          <p:nvPr>
            <p:ph type="title"/>
          </p:nvPr>
        </p:nvSpPr>
        <p:spPr>
          <a:xfrm>
            <a:off x="304800" y="365128"/>
            <a:ext cx="8210550" cy="1325563"/>
          </a:xfrm>
        </p:spPr>
        <p:txBody>
          <a:bodyPr/>
          <a:lstStyle/>
          <a:p>
            <a:r>
              <a:rPr lang="en-US" dirty="0"/>
              <a:t>PAINAD Scale</a:t>
            </a:r>
          </a:p>
        </p:txBody>
      </p:sp>
      <p:pic>
        <p:nvPicPr>
          <p:cNvPr id="4" name="Content Placeholder 3">
            <a:extLst>
              <a:ext uri="{FF2B5EF4-FFF2-40B4-BE49-F238E27FC236}">
                <a16:creationId xmlns:a16="http://schemas.microsoft.com/office/drawing/2014/main" id="{81E416B8-255C-4677-A26D-A608D6A8FE69}"/>
              </a:ext>
            </a:extLst>
          </p:cNvPr>
          <p:cNvPicPr>
            <a:picLocks noGrp="1" noChangeAspect="1"/>
          </p:cNvPicPr>
          <p:nvPr>
            <p:ph idx="1"/>
          </p:nvPr>
        </p:nvPicPr>
        <p:blipFill>
          <a:blip r:embed="rId3"/>
          <a:stretch>
            <a:fillRect/>
          </a:stretch>
        </p:blipFill>
        <p:spPr>
          <a:xfrm>
            <a:off x="1269615" y="1427199"/>
            <a:ext cx="6280919" cy="5062087"/>
          </a:xfrm>
          <a:prstGeom prst="rect">
            <a:avLst/>
          </a:prstGeom>
        </p:spPr>
      </p:pic>
    </p:spTree>
    <p:extLst>
      <p:ext uri="{BB962C8B-B14F-4D97-AF65-F5344CB8AC3E}">
        <p14:creationId xmlns:p14="http://schemas.microsoft.com/office/powerpoint/2010/main" val="54042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65128"/>
            <a:ext cx="2209800" cy="2530473"/>
          </a:xfrm>
        </p:spPr>
        <p:txBody>
          <a:bodyPr>
            <a:normAutofit/>
          </a:bodyPr>
          <a:lstStyle/>
          <a:p>
            <a:pPr algn="l"/>
            <a:r>
              <a:rPr lang="en-US" sz="3200" dirty="0"/>
              <a:t>PACSLAC</a:t>
            </a:r>
          </a:p>
        </p:txBody>
      </p:sp>
      <p:pic>
        <p:nvPicPr>
          <p:cNvPr id="4" name="Content Placeholder 3"/>
          <p:cNvPicPr>
            <a:picLocks noGrp="1" noChangeAspect="1"/>
          </p:cNvPicPr>
          <p:nvPr>
            <p:ph idx="1"/>
          </p:nvPr>
        </p:nvPicPr>
        <p:blipFill>
          <a:blip r:embed="rId3"/>
          <a:stretch>
            <a:fillRect/>
          </a:stretch>
        </p:blipFill>
        <p:spPr>
          <a:xfrm>
            <a:off x="2209800" y="137820"/>
            <a:ext cx="6400800" cy="6323306"/>
          </a:xfrm>
          <a:prstGeom prst="rect">
            <a:avLst/>
          </a:prstGeom>
        </p:spPr>
      </p:pic>
      <p:sp>
        <p:nvSpPr>
          <p:cNvPr id="5" name="TextBox 4"/>
          <p:cNvSpPr txBox="1"/>
          <p:nvPr/>
        </p:nvSpPr>
        <p:spPr>
          <a:xfrm>
            <a:off x="152401" y="6289295"/>
            <a:ext cx="5105400" cy="430887"/>
          </a:xfrm>
          <a:prstGeom prst="rect">
            <a:avLst/>
          </a:prstGeom>
          <a:noFill/>
        </p:spPr>
        <p:txBody>
          <a:bodyPr wrap="square" rtlCol="0">
            <a:spAutoFit/>
          </a:bodyPr>
          <a:lstStyle/>
          <a:p>
            <a:r>
              <a:rPr lang="en-US" sz="1100" dirty="0"/>
              <a:t>https://geriatricpain.org/sites/geriatricpain.org/files/wysiwyg_uploads/pacslac_checklist_with_sm_logo_0.pdf</a:t>
            </a:r>
          </a:p>
        </p:txBody>
      </p:sp>
    </p:spTree>
    <p:extLst>
      <p:ext uri="{BB962C8B-B14F-4D97-AF65-F5344CB8AC3E}">
        <p14:creationId xmlns:p14="http://schemas.microsoft.com/office/powerpoint/2010/main" val="126425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889F-79EC-4CB2-B9F7-EC652BA0EE22}"/>
              </a:ext>
            </a:extLst>
          </p:cNvPr>
          <p:cNvSpPr>
            <a:spLocks noGrp="1"/>
          </p:cNvSpPr>
          <p:nvPr>
            <p:ph type="title"/>
          </p:nvPr>
        </p:nvSpPr>
        <p:spPr>
          <a:xfrm>
            <a:off x="628650" y="672747"/>
            <a:ext cx="7886700" cy="715556"/>
          </a:xfrm>
        </p:spPr>
        <p:txBody>
          <a:bodyPr>
            <a:normAutofit fontScale="90000"/>
          </a:bodyPr>
          <a:lstStyle/>
          <a:p>
            <a:r>
              <a:rPr lang="en-US" sz="4000" dirty="0"/>
              <a:t>Pain Management Recommendations</a:t>
            </a:r>
            <a:br>
              <a:rPr lang="en-US" sz="2200" dirty="0"/>
            </a:br>
            <a:endParaRPr lang="en-US" sz="2200" dirty="0"/>
          </a:p>
        </p:txBody>
      </p:sp>
      <p:graphicFrame>
        <p:nvGraphicFramePr>
          <p:cNvPr id="5" name="Content Placeholder 2">
            <a:extLst>
              <a:ext uri="{FF2B5EF4-FFF2-40B4-BE49-F238E27FC236}">
                <a16:creationId xmlns:a16="http://schemas.microsoft.com/office/drawing/2014/main" id="{797C44B4-3622-4E56-907A-46A9185762DA}"/>
              </a:ext>
            </a:extLst>
          </p:cNvPr>
          <p:cNvGraphicFramePr>
            <a:graphicFrameLocks noGrp="1"/>
          </p:cNvGraphicFramePr>
          <p:nvPr>
            <p:ph idx="1"/>
            <p:extLst>
              <p:ext uri="{D42A27DB-BD31-4B8C-83A1-F6EECF244321}">
                <p14:modId xmlns:p14="http://schemas.microsoft.com/office/powerpoint/2010/main" val="2467280292"/>
              </p:ext>
            </p:extLst>
          </p:nvPr>
        </p:nvGraphicFramePr>
        <p:xfrm>
          <a:off x="628650" y="2166940"/>
          <a:ext cx="7886700" cy="3457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390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88B0-782D-49D7-93E6-D07DE21F21BB}"/>
              </a:ext>
            </a:extLst>
          </p:cNvPr>
          <p:cNvSpPr>
            <a:spLocks noGrp="1"/>
          </p:cNvSpPr>
          <p:nvPr>
            <p:ph type="title"/>
          </p:nvPr>
        </p:nvSpPr>
        <p:spPr/>
        <p:txBody>
          <a:bodyPr>
            <a:noAutofit/>
          </a:bodyPr>
          <a:lstStyle/>
          <a:p>
            <a:r>
              <a:rPr lang="en-US" sz="2800" dirty="0"/>
              <a:t>Agency for Healthcare Research and Quality (AHRQ)- </a:t>
            </a:r>
            <a:br>
              <a:rPr lang="en-US" sz="3200" dirty="0"/>
            </a:br>
            <a:r>
              <a:rPr lang="en-US" sz="2800" dirty="0"/>
              <a:t>Goal for Chronic Pain Management</a:t>
            </a:r>
            <a:endParaRPr lang="en-US" sz="3200" dirty="0"/>
          </a:p>
        </p:txBody>
      </p:sp>
      <p:sp>
        <p:nvSpPr>
          <p:cNvPr id="3" name="Content Placeholder 2">
            <a:extLst>
              <a:ext uri="{FF2B5EF4-FFF2-40B4-BE49-F238E27FC236}">
                <a16:creationId xmlns:a16="http://schemas.microsoft.com/office/drawing/2014/main" id="{75BE3D81-44D5-4186-A790-799912E1864E}"/>
              </a:ext>
            </a:extLst>
          </p:cNvPr>
          <p:cNvSpPr>
            <a:spLocks noGrp="1"/>
          </p:cNvSpPr>
          <p:nvPr>
            <p:ph idx="1"/>
          </p:nvPr>
        </p:nvSpPr>
        <p:spPr>
          <a:xfrm>
            <a:off x="628650" y="2438401"/>
            <a:ext cx="7886700" cy="3738563"/>
          </a:xfrm>
        </p:spPr>
        <p:txBody>
          <a:bodyPr>
            <a:normAutofit/>
          </a:bodyPr>
          <a:lstStyle/>
          <a:p>
            <a:r>
              <a:rPr lang="en-US" dirty="0"/>
              <a:t>Optimize pain control, know limitations</a:t>
            </a:r>
          </a:p>
          <a:p>
            <a:r>
              <a:rPr lang="en-US" dirty="0"/>
              <a:t>Enhance functional abilities and physical/psychological well-being</a:t>
            </a:r>
          </a:p>
          <a:p>
            <a:r>
              <a:rPr lang="en-US" dirty="0"/>
              <a:t>Enhance the quality of life of patients</a:t>
            </a:r>
          </a:p>
          <a:p>
            <a:r>
              <a:rPr lang="en-US" dirty="0"/>
              <a:t>Minimize adverse outcomes</a:t>
            </a:r>
          </a:p>
          <a:p>
            <a:r>
              <a:rPr lang="en-US" dirty="0"/>
              <a:t>Target the population</a:t>
            </a:r>
          </a:p>
          <a:p>
            <a:endParaRPr lang="en-US" dirty="0"/>
          </a:p>
          <a:p>
            <a:endParaRPr lang="en-US" dirty="0"/>
          </a:p>
          <a:p>
            <a:pPr marL="0" indent="0" algn="r">
              <a:buNone/>
            </a:pPr>
            <a:r>
              <a:rPr lang="en-US" sz="1600" dirty="0">
                <a:hlinkClick r:id="rId3"/>
              </a:rPr>
              <a:t>Http://www.guideline.gov/content.aspx?id=23845</a:t>
            </a:r>
            <a:endParaRPr lang="en-US" sz="1600" dirty="0"/>
          </a:p>
          <a:p>
            <a:endParaRPr lang="en-US" dirty="0"/>
          </a:p>
        </p:txBody>
      </p:sp>
    </p:spTree>
    <p:extLst>
      <p:ext uri="{BB962C8B-B14F-4D97-AF65-F5344CB8AC3E}">
        <p14:creationId xmlns:p14="http://schemas.microsoft.com/office/powerpoint/2010/main" val="233671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63877"/>
            <a:ext cx="2792223" cy="4930246"/>
          </a:xfrm>
        </p:spPr>
        <p:txBody>
          <a:bodyPr>
            <a:normAutofit/>
          </a:bodyPr>
          <a:lstStyle/>
          <a:p>
            <a:pPr algn="r"/>
            <a:r>
              <a:rPr lang="en-US" sz="2400" b="1" dirty="0">
                <a:solidFill>
                  <a:schemeClr val="accent1"/>
                </a:solidFill>
              </a:rPr>
              <a:t>Pain Management Options</a:t>
            </a:r>
          </a:p>
        </p:txBody>
      </p:sp>
      <p:sp>
        <p:nvSpPr>
          <p:cNvPr id="3" name="Content Placeholder 2"/>
          <p:cNvSpPr>
            <a:spLocks noGrp="1"/>
          </p:cNvSpPr>
          <p:nvPr>
            <p:ph idx="1"/>
          </p:nvPr>
        </p:nvSpPr>
        <p:spPr>
          <a:xfrm>
            <a:off x="3732025" y="963877"/>
            <a:ext cx="4783327" cy="4930246"/>
          </a:xfrm>
        </p:spPr>
        <p:txBody>
          <a:bodyPr anchor="ctr">
            <a:normAutofit/>
          </a:bodyPr>
          <a:lstStyle/>
          <a:p>
            <a:r>
              <a:rPr lang="en-US" sz="2000" dirty="0"/>
              <a:t>Complementary Integrative Approaches </a:t>
            </a:r>
          </a:p>
          <a:p>
            <a:r>
              <a:rPr lang="en-US" sz="2000" dirty="0"/>
              <a:t>NSAIDs</a:t>
            </a:r>
          </a:p>
          <a:p>
            <a:r>
              <a:rPr lang="en-US" sz="2000" dirty="0"/>
              <a:t>Adjuvant Analgesics- antidepressants, Gabapentin (Neurontin) and (Lyrica)</a:t>
            </a:r>
          </a:p>
          <a:p>
            <a:r>
              <a:rPr lang="en-US" sz="2000" dirty="0"/>
              <a:t>Anticonvulsants</a:t>
            </a:r>
          </a:p>
          <a:p>
            <a:r>
              <a:rPr lang="en-US" sz="2000" dirty="0"/>
              <a:t>Opioids</a:t>
            </a:r>
          </a:p>
          <a:p>
            <a:r>
              <a:rPr lang="en-US" sz="2000" dirty="0"/>
              <a:t>Nerve Blocks</a:t>
            </a:r>
          </a:p>
          <a:p>
            <a:r>
              <a:rPr lang="en-US" sz="2000" dirty="0"/>
              <a:t>Positioning/Ambulation</a:t>
            </a:r>
          </a:p>
        </p:txBody>
      </p:sp>
    </p:spTree>
    <p:extLst>
      <p:ext uri="{BB962C8B-B14F-4D97-AF65-F5344CB8AC3E}">
        <p14:creationId xmlns:p14="http://schemas.microsoft.com/office/powerpoint/2010/main" val="438405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F5F5-A8B2-4333-83CA-7581FF66E872}"/>
              </a:ext>
            </a:extLst>
          </p:cNvPr>
          <p:cNvSpPr>
            <a:spLocks noGrp="1"/>
          </p:cNvSpPr>
          <p:nvPr>
            <p:ph type="title"/>
          </p:nvPr>
        </p:nvSpPr>
        <p:spPr>
          <a:xfrm>
            <a:off x="430857" y="978102"/>
            <a:ext cx="8230544" cy="602380"/>
          </a:xfrm>
        </p:spPr>
        <p:txBody>
          <a:bodyPr vert="horz" lIns="91440" tIns="45720" rIns="91440" bIns="45720" rtlCol="0" anchor="b">
            <a:noAutofit/>
          </a:bodyPr>
          <a:lstStyle/>
          <a:p>
            <a:r>
              <a:rPr lang="en-US" sz="4800" dirty="0"/>
              <a:t>Pharmacologic Therapy</a:t>
            </a:r>
          </a:p>
        </p:txBody>
      </p:sp>
      <p:sp>
        <p:nvSpPr>
          <p:cNvPr id="3" name="Content Placeholder 2">
            <a:extLst>
              <a:ext uri="{FF2B5EF4-FFF2-40B4-BE49-F238E27FC236}">
                <a16:creationId xmlns:a16="http://schemas.microsoft.com/office/drawing/2014/main" id="{F6AF9EFA-2E02-410D-B466-53C8B280CED7}"/>
              </a:ext>
            </a:extLst>
          </p:cNvPr>
          <p:cNvSpPr>
            <a:spLocks noGrp="1"/>
          </p:cNvSpPr>
          <p:nvPr>
            <p:ph sz="half" idx="1"/>
          </p:nvPr>
        </p:nvSpPr>
        <p:spPr>
          <a:xfrm>
            <a:off x="4953000" y="1752601"/>
            <a:ext cx="3475144" cy="2113897"/>
          </a:xfrm>
        </p:spPr>
        <p:txBody>
          <a:bodyPr vert="horz" lIns="91440" tIns="45720" rIns="91440" bIns="45720" rtlCol="0">
            <a:normAutofit/>
          </a:bodyPr>
          <a:lstStyle/>
          <a:p>
            <a:r>
              <a:rPr lang="en-US" dirty="0"/>
              <a:t>Acetaminophen</a:t>
            </a:r>
          </a:p>
          <a:p>
            <a:r>
              <a:rPr lang="en-US" dirty="0"/>
              <a:t>NSAIDS</a:t>
            </a:r>
          </a:p>
          <a:p>
            <a:r>
              <a:rPr lang="en-US" dirty="0"/>
              <a:t>Opioids and Adjunctive therapy</a:t>
            </a:r>
          </a:p>
          <a:p>
            <a:pPr marL="0" indent="0">
              <a:buNone/>
            </a:pPr>
            <a:endParaRPr lang="en-US" dirty="0"/>
          </a:p>
        </p:txBody>
      </p:sp>
      <p:pic>
        <p:nvPicPr>
          <p:cNvPr id="5" name="Content Placeholder 4">
            <a:extLst>
              <a:ext uri="{FF2B5EF4-FFF2-40B4-BE49-F238E27FC236}">
                <a16:creationId xmlns:a16="http://schemas.microsoft.com/office/drawing/2014/main" id="{3699FFF9-7DEA-4DE3-9C2C-8D430F8C8165}"/>
              </a:ext>
            </a:extLst>
          </p:cNvPr>
          <p:cNvPicPr>
            <a:picLocks noGrp="1" noChangeAspect="1"/>
          </p:cNvPicPr>
          <p:nvPr>
            <p:ph sz="half" idx="2"/>
          </p:nvPr>
        </p:nvPicPr>
        <p:blipFill>
          <a:blip r:embed="rId3"/>
          <a:stretch>
            <a:fillRect/>
          </a:stretch>
        </p:blipFill>
        <p:spPr>
          <a:xfrm>
            <a:off x="410714" y="1752601"/>
            <a:ext cx="2561086" cy="2280063"/>
          </a:xfrm>
          <a:prstGeom prst="rect">
            <a:avLst/>
          </a:prstGeom>
        </p:spPr>
      </p:pic>
      <p:sp>
        <p:nvSpPr>
          <p:cNvPr id="6" name="TextBox 5">
            <a:extLst>
              <a:ext uri="{FF2B5EF4-FFF2-40B4-BE49-F238E27FC236}">
                <a16:creationId xmlns:a16="http://schemas.microsoft.com/office/drawing/2014/main" id="{DBEAF92A-3EEE-4FD5-8B9C-90A4CCC2F8D5}"/>
              </a:ext>
            </a:extLst>
          </p:cNvPr>
          <p:cNvSpPr txBox="1"/>
          <p:nvPr/>
        </p:nvSpPr>
        <p:spPr>
          <a:xfrm>
            <a:off x="5334000" y="4032664"/>
            <a:ext cx="3094142" cy="234206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GI bleeds, dyspepsia, </a:t>
            </a:r>
          </a:p>
          <a:p>
            <a:pPr marL="285750" indent="-285750">
              <a:buFont typeface="Arial" panose="020B0604020202020204" pitchFamily="34" charset="0"/>
              <a:buChar char="•"/>
            </a:pPr>
            <a:r>
              <a:rPr lang="en-US" dirty="0"/>
              <a:t>Renal and liver impairment</a:t>
            </a:r>
          </a:p>
          <a:p>
            <a:pPr marL="285750" indent="-285750">
              <a:buFont typeface="Arial" panose="020B0604020202020204" pitchFamily="34" charset="0"/>
              <a:buChar char="•"/>
            </a:pPr>
            <a:r>
              <a:rPr lang="en-US" dirty="0"/>
              <a:t>Cardiovascular events- risk significant if higher dose or cardiovascular disease. </a:t>
            </a:r>
          </a:p>
        </p:txBody>
      </p:sp>
      <p:sp>
        <p:nvSpPr>
          <p:cNvPr id="8" name="TextBox 7">
            <a:extLst>
              <a:ext uri="{FF2B5EF4-FFF2-40B4-BE49-F238E27FC236}">
                <a16:creationId xmlns:a16="http://schemas.microsoft.com/office/drawing/2014/main" id="{2DC92680-1D9B-40E5-A93C-962C62652934}"/>
              </a:ext>
            </a:extLst>
          </p:cNvPr>
          <p:cNvSpPr txBox="1"/>
          <p:nvPr/>
        </p:nvSpPr>
        <p:spPr>
          <a:xfrm>
            <a:off x="1219200" y="4204784"/>
            <a:ext cx="3200400" cy="2308324"/>
          </a:xfrm>
          <a:prstGeom prst="rect">
            <a:avLst/>
          </a:prstGeom>
          <a:noFill/>
        </p:spPr>
        <p:txBody>
          <a:bodyPr wrap="square" rtlCol="0">
            <a:spAutoFit/>
          </a:bodyPr>
          <a:lstStyle/>
          <a:p>
            <a:r>
              <a:rPr lang="en-US" b="1" dirty="0"/>
              <a:t>NSAIDS</a:t>
            </a:r>
            <a:r>
              <a:rPr lang="en-US" dirty="0"/>
              <a:t>- excessive use over time, associated with 23.5% of ADRs such as GI bleeds, liver, renal, alcohol, use w/acetaminophen (recommended rarely) </a:t>
            </a:r>
          </a:p>
          <a:p>
            <a:endParaRPr lang="en-US" dirty="0"/>
          </a:p>
        </p:txBody>
      </p:sp>
    </p:spTree>
    <p:extLst>
      <p:ext uri="{BB962C8B-B14F-4D97-AF65-F5344CB8AC3E}">
        <p14:creationId xmlns:p14="http://schemas.microsoft.com/office/powerpoint/2010/main" val="36093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2" y="457200"/>
            <a:ext cx="8223219" cy="613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1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1" y="687480"/>
            <a:ext cx="6065330" cy="994172"/>
          </a:xfrm>
        </p:spPr>
        <p:txBody>
          <a:bodyPr>
            <a:normAutofit/>
          </a:bodyPr>
          <a:lstStyle/>
          <a:p>
            <a:r>
              <a:rPr lang="en-US" sz="3850" dirty="0"/>
              <a:t>Objectives</a:t>
            </a:r>
          </a:p>
        </p:txBody>
      </p:sp>
      <p:sp>
        <p:nvSpPr>
          <p:cNvPr id="3" name="Content Placeholder 2"/>
          <p:cNvSpPr>
            <a:spLocks noGrp="1"/>
          </p:cNvSpPr>
          <p:nvPr>
            <p:ph idx="1"/>
          </p:nvPr>
        </p:nvSpPr>
        <p:spPr>
          <a:xfrm>
            <a:off x="381000" y="1905001"/>
            <a:ext cx="6553200" cy="4111170"/>
          </a:xfrm>
        </p:spPr>
        <p:txBody>
          <a:bodyPr anchor="ctr">
            <a:normAutofit/>
          </a:bodyPr>
          <a:lstStyle/>
          <a:p>
            <a:pPr>
              <a:defRPr/>
            </a:pPr>
            <a:r>
              <a:rPr lang="en-US" sz="2400" dirty="0"/>
              <a:t>Describe challenges in caring for older adults</a:t>
            </a:r>
          </a:p>
          <a:p>
            <a:pPr>
              <a:defRPr/>
            </a:pPr>
            <a:r>
              <a:rPr lang="en-US" sz="2400" dirty="0"/>
              <a:t>Identify complications associated with pain management strategies</a:t>
            </a:r>
          </a:p>
          <a:p>
            <a:pPr>
              <a:defRPr/>
            </a:pPr>
            <a:r>
              <a:rPr lang="en-US" sz="2400" dirty="0"/>
              <a:t>Compare pharmacologic medications versus non-pharmacologic options for pain management</a:t>
            </a:r>
          </a:p>
          <a:p>
            <a:pPr>
              <a:defRPr/>
            </a:pPr>
            <a:r>
              <a:rPr lang="en-US" sz="2400" dirty="0"/>
              <a:t>Examine older adult knowledge deficit considerations </a:t>
            </a:r>
          </a:p>
          <a:p>
            <a:endParaRPr lang="en-US" dirty="0"/>
          </a:p>
        </p:txBody>
      </p:sp>
      <p:pic>
        <p:nvPicPr>
          <p:cNvPr id="11" name="Graphic 10" descr="Medicine">
            <a:extLst>
              <a:ext uri="{FF2B5EF4-FFF2-40B4-BE49-F238E27FC236}">
                <a16:creationId xmlns:a16="http://schemas.microsoft.com/office/drawing/2014/main" id="{D190D190-DD88-417E-B02A-F061B34237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9404" y="2590800"/>
            <a:ext cx="2103596" cy="2103596"/>
          </a:xfrm>
          <a:prstGeom prst="rect">
            <a:avLst/>
          </a:prstGeom>
        </p:spPr>
      </p:pic>
    </p:spTree>
    <p:extLst>
      <p:ext uri="{BB962C8B-B14F-4D97-AF65-F5344CB8AC3E}">
        <p14:creationId xmlns:p14="http://schemas.microsoft.com/office/powerpoint/2010/main" val="196295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365993"/>
            <a:ext cx="8448748" cy="618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949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31B3-B7B5-4495-BC90-49E24AEAD535}"/>
              </a:ext>
            </a:extLst>
          </p:cNvPr>
          <p:cNvSpPr>
            <a:spLocks noGrp="1"/>
          </p:cNvSpPr>
          <p:nvPr>
            <p:ph type="title"/>
          </p:nvPr>
        </p:nvSpPr>
        <p:spPr/>
        <p:txBody>
          <a:bodyPr>
            <a:normAutofit/>
          </a:bodyPr>
          <a:lstStyle/>
          <a:p>
            <a:r>
              <a:rPr lang="en-US" sz="3200" dirty="0"/>
              <a:t>Complications from Analgesics</a:t>
            </a:r>
          </a:p>
        </p:txBody>
      </p:sp>
      <p:sp>
        <p:nvSpPr>
          <p:cNvPr id="3" name="Content Placeholder 2">
            <a:extLst>
              <a:ext uri="{FF2B5EF4-FFF2-40B4-BE49-F238E27FC236}">
                <a16:creationId xmlns:a16="http://schemas.microsoft.com/office/drawing/2014/main" id="{40C73782-776A-4420-9093-FCCDDE09A50C}"/>
              </a:ext>
            </a:extLst>
          </p:cNvPr>
          <p:cNvSpPr>
            <a:spLocks noGrp="1"/>
          </p:cNvSpPr>
          <p:nvPr>
            <p:ph idx="1"/>
          </p:nvPr>
        </p:nvSpPr>
        <p:spPr>
          <a:xfrm>
            <a:off x="628650" y="1825626"/>
            <a:ext cx="7886700" cy="4803775"/>
          </a:xfrm>
        </p:spPr>
        <p:txBody>
          <a:bodyPr>
            <a:normAutofit/>
          </a:bodyPr>
          <a:lstStyle/>
          <a:p>
            <a:r>
              <a:rPr lang="en-US" b="1" dirty="0"/>
              <a:t>Acetaminophen</a:t>
            </a:r>
            <a:r>
              <a:rPr lang="en-US" dirty="0"/>
              <a:t>- liver damage, dosing and alcohol use, found in multiple drugs</a:t>
            </a:r>
          </a:p>
          <a:p>
            <a:endParaRPr lang="en-US" dirty="0"/>
          </a:p>
          <a:p>
            <a:r>
              <a:rPr lang="en-US" b="1" dirty="0"/>
              <a:t>NSAIDS</a:t>
            </a:r>
            <a:r>
              <a:rPr lang="en-US" dirty="0"/>
              <a:t>- excessive use over time, associated with 23.5% of ADRs such as GI bleeds, liver, renal, alcohol, use w/acetaminophen (recommended rarely)</a:t>
            </a:r>
          </a:p>
          <a:p>
            <a:pPr lvl="1"/>
            <a:r>
              <a:rPr lang="en-US" dirty="0"/>
              <a:t>GI</a:t>
            </a:r>
          </a:p>
          <a:p>
            <a:pPr lvl="1"/>
            <a:r>
              <a:rPr lang="en-US" dirty="0"/>
              <a:t>Cardiac</a:t>
            </a:r>
          </a:p>
          <a:p>
            <a:pPr lvl="1"/>
            <a:r>
              <a:rPr lang="en-US" dirty="0"/>
              <a:t>Stroke</a:t>
            </a:r>
          </a:p>
          <a:p>
            <a:pPr lvl="1"/>
            <a:r>
              <a:rPr lang="en-US" dirty="0"/>
              <a:t>CHF</a:t>
            </a:r>
          </a:p>
          <a:p>
            <a:pPr lvl="1"/>
            <a:r>
              <a:rPr lang="en-US" dirty="0"/>
              <a:t>Antiplatelet therapy</a:t>
            </a:r>
          </a:p>
          <a:p>
            <a:pPr marL="457200" lvl="1" indent="0">
              <a:buNone/>
            </a:pPr>
            <a:endParaRPr lang="en-US" dirty="0"/>
          </a:p>
          <a:p>
            <a:pPr marL="457200" lvl="1" indent="0" algn="r">
              <a:buNone/>
            </a:pPr>
            <a:endParaRPr lang="en-US" sz="1500" dirty="0"/>
          </a:p>
          <a:p>
            <a:pPr marL="457200" lvl="1" indent="0" algn="r">
              <a:buNone/>
            </a:pPr>
            <a:r>
              <a:rPr lang="en-US" sz="1300" dirty="0"/>
              <a:t>Policy to Practice: an interdisciplinary Look at Labeling Changes to OTC Analgesics and Implications for Patient Care, The Gerontological Society of America, 2018.</a:t>
            </a:r>
          </a:p>
          <a:p>
            <a:pPr lvl="1"/>
            <a:endParaRPr lang="en-US" dirty="0"/>
          </a:p>
        </p:txBody>
      </p:sp>
    </p:spTree>
    <p:extLst>
      <p:ext uri="{BB962C8B-B14F-4D97-AF65-F5344CB8AC3E}">
        <p14:creationId xmlns:p14="http://schemas.microsoft.com/office/powerpoint/2010/main" val="403490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ACA9-67A5-419F-90B2-D1654A792B67}"/>
              </a:ext>
            </a:extLst>
          </p:cNvPr>
          <p:cNvSpPr>
            <a:spLocks noGrp="1"/>
          </p:cNvSpPr>
          <p:nvPr>
            <p:ph type="title"/>
          </p:nvPr>
        </p:nvSpPr>
        <p:spPr>
          <a:xfrm>
            <a:off x="381000" y="914403"/>
            <a:ext cx="2867877" cy="1371598"/>
          </a:xfrm>
        </p:spPr>
        <p:txBody>
          <a:bodyPr vert="horz" lIns="91440" tIns="45720" rIns="91440" bIns="45720" rtlCol="0" anchor="b">
            <a:normAutofit fontScale="90000"/>
          </a:bodyPr>
          <a:lstStyle/>
          <a:p>
            <a:r>
              <a:rPr lang="en-US" sz="2800" b="1" dirty="0">
                <a:solidFill>
                  <a:schemeClr val="tx1"/>
                </a:solidFill>
              </a:rPr>
              <a:t>2019 BEERS </a:t>
            </a:r>
            <a:r>
              <a:rPr lang="en-US" sz="2700" b="1" dirty="0">
                <a:solidFill>
                  <a:schemeClr val="tx1"/>
                </a:solidFill>
              </a:rPr>
              <a:t>Criteria </a:t>
            </a:r>
            <a:br>
              <a:rPr lang="en-US" sz="1800" b="1" dirty="0">
                <a:solidFill>
                  <a:schemeClr val="tx1"/>
                </a:solidFill>
              </a:rPr>
            </a:br>
            <a:r>
              <a:rPr lang="en-US" sz="1800" b="1" dirty="0">
                <a:solidFill>
                  <a:schemeClr val="tx1"/>
                </a:solidFill>
              </a:rPr>
              <a:t>for Potentially Inappropriate Medication use in Older Adults</a:t>
            </a:r>
            <a:endParaRPr lang="en-US" sz="2800" b="1" dirty="0">
              <a:solidFill>
                <a:schemeClr val="tx1"/>
              </a:solidFill>
            </a:endParaRPr>
          </a:p>
        </p:txBody>
      </p:sp>
      <p:pic>
        <p:nvPicPr>
          <p:cNvPr id="4" name="Content Placeholder 3">
            <a:extLst>
              <a:ext uri="{FF2B5EF4-FFF2-40B4-BE49-F238E27FC236}">
                <a16:creationId xmlns:a16="http://schemas.microsoft.com/office/drawing/2014/main" id="{EB3082F0-C698-4EA7-9DC5-1838466A418D}"/>
              </a:ext>
            </a:extLst>
          </p:cNvPr>
          <p:cNvPicPr>
            <a:picLocks noGrp="1" noChangeAspect="1"/>
          </p:cNvPicPr>
          <p:nvPr>
            <p:ph idx="1"/>
          </p:nvPr>
        </p:nvPicPr>
        <p:blipFill>
          <a:blip r:embed="rId3"/>
          <a:stretch>
            <a:fillRect/>
          </a:stretch>
        </p:blipFill>
        <p:spPr>
          <a:xfrm>
            <a:off x="3429000" y="541758"/>
            <a:ext cx="4800600" cy="3649241"/>
          </a:xfrm>
          <a:prstGeom prst="rect">
            <a:avLst/>
          </a:prstGeom>
        </p:spPr>
      </p:pic>
      <p:sp>
        <p:nvSpPr>
          <p:cNvPr id="6" name="TextBox 5">
            <a:extLst>
              <a:ext uri="{FF2B5EF4-FFF2-40B4-BE49-F238E27FC236}">
                <a16:creationId xmlns:a16="http://schemas.microsoft.com/office/drawing/2014/main" id="{8B8019EA-B07B-4EF2-A83E-5C5F08EE6F7B}"/>
              </a:ext>
            </a:extLst>
          </p:cNvPr>
          <p:cNvSpPr txBox="1"/>
          <p:nvPr/>
        </p:nvSpPr>
        <p:spPr>
          <a:xfrm>
            <a:off x="3248877" y="4572000"/>
            <a:ext cx="562072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Medications that should be avoided</a:t>
            </a:r>
          </a:p>
          <a:p>
            <a:pPr marL="285750" indent="-285750">
              <a:buFont typeface="Arial" panose="020B0604020202020204" pitchFamily="34" charset="0"/>
              <a:buChar char="•"/>
            </a:pPr>
            <a:r>
              <a:rPr lang="en-US" dirty="0"/>
              <a:t>Increased risk of GI bleed medications</a:t>
            </a:r>
          </a:p>
          <a:p>
            <a:pPr marL="285750" indent="-285750">
              <a:buFont typeface="Arial" panose="020B0604020202020204" pitchFamily="34" charset="0"/>
              <a:buChar char="•"/>
            </a:pPr>
            <a:r>
              <a:rPr lang="en-US" dirty="0"/>
              <a:t>Reasons NSAIDS should be avoided: renal </a:t>
            </a:r>
          </a:p>
          <a:p>
            <a:pPr marL="285750" indent="-285750">
              <a:buFont typeface="Arial" panose="020B0604020202020204" pitchFamily="34" charset="0"/>
              <a:buChar char="•"/>
            </a:pPr>
            <a:r>
              <a:rPr lang="en-US" dirty="0"/>
              <a:t>Potential delirium</a:t>
            </a:r>
          </a:p>
          <a:p>
            <a:pPr marL="285750" indent="-285750">
              <a:buFont typeface="Arial" panose="020B0604020202020204" pitchFamily="34" charset="0"/>
              <a:buChar char="•"/>
            </a:pPr>
            <a:r>
              <a:rPr lang="en-US" dirty="0"/>
              <a:t>Drug- drug reactions</a:t>
            </a:r>
          </a:p>
          <a:p>
            <a:pPr marL="285750" indent="-285750">
              <a:buFont typeface="Arial" panose="020B0604020202020204" pitchFamily="34" charset="0"/>
              <a:buChar char="•"/>
            </a:pPr>
            <a:r>
              <a:rPr lang="en-US" dirty="0"/>
              <a:t>Reduced dosages or increased monitoring</a:t>
            </a:r>
          </a:p>
          <a:p>
            <a:endParaRPr lang="en-US" dirty="0"/>
          </a:p>
        </p:txBody>
      </p:sp>
    </p:spTree>
    <p:extLst>
      <p:ext uri="{BB962C8B-B14F-4D97-AF65-F5344CB8AC3E}">
        <p14:creationId xmlns:p14="http://schemas.microsoft.com/office/powerpoint/2010/main" val="3370428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FD13-9AE2-4049-89B5-EEEC1D910F92}"/>
              </a:ext>
            </a:extLst>
          </p:cNvPr>
          <p:cNvSpPr>
            <a:spLocks noGrp="1"/>
          </p:cNvSpPr>
          <p:nvPr>
            <p:ph type="title"/>
          </p:nvPr>
        </p:nvSpPr>
        <p:spPr>
          <a:xfrm>
            <a:off x="628650" y="631827"/>
            <a:ext cx="7886700" cy="1325563"/>
          </a:xfrm>
        </p:spPr>
        <p:txBody>
          <a:bodyPr>
            <a:normAutofit/>
          </a:bodyPr>
          <a:lstStyle/>
          <a:p>
            <a:r>
              <a:rPr lang="en-US" sz="2400" dirty="0"/>
              <a:t>Integrative and Non-pharmacologic Approaches                 </a:t>
            </a:r>
            <a:r>
              <a:rPr lang="en-US" sz="1600" dirty="0"/>
              <a:t>(Requires consult)</a:t>
            </a:r>
            <a:endParaRPr lang="en-US" sz="2400" dirty="0"/>
          </a:p>
        </p:txBody>
      </p:sp>
      <p:sp>
        <p:nvSpPr>
          <p:cNvPr id="3" name="Content Placeholder 2">
            <a:extLst>
              <a:ext uri="{FF2B5EF4-FFF2-40B4-BE49-F238E27FC236}">
                <a16:creationId xmlns:a16="http://schemas.microsoft.com/office/drawing/2014/main" id="{5D05CEE9-1236-451A-AB2B-E2B438FAC6D0}"/>
              </a:ext>
            </a:extLst>
          </p:cNvPr>
          <p:cNvSpPr>
            <a:spLocks noGrp="1"/>
          </p:cNvSpPr>
          <p:nvPr>
            <p:ph idx="1"/>
          </p:nvPr>
        </p:nvSpPr>
        <p:spPr>
          <a:xfrm>
            <a:off x="628650" y="2057400"/>
            <a:ext cx="7886700" cy="3871762"/>
          </a:xfrm>
        </p:spPr>
        <p:txBody>
          <a:bodyPr>
            <a:normAutofit fontScale="92500" lnSpcReduction="10000"/>
          </a:bodyPr>
          <a:lstStyle/>
          <a:p>
            <a:pPr marL="0" indent="0">
              <a:buNone/>
            </a:pPr>
            <a:r>
              <a:rPr lang="en-US" sz="1600" dirty="0"/>
              <a:t>Pain education groups</a:t>
            </a:r>
          </a:p>
          <a:p>
            <a:pPr marL="0" indent="0">
              <a:buNone/>
            </a:pPr>
            <a:r>
              <a:rPr lang="en-US" sz="1600" dirty="0"/>
              <a:t>Talk therapy </a:t>
            </a:r>
          </a:p>
          <a:p>
            <a:pPr marL="0" indent="0">
              <a:buNone/>
            </a:pPr>
            <a:r>
              <a:rPr lang="en-US" sz="1600" dirty="0"/>
              <a:t>Acupuncture </a:t>
            </a:r>
          </a:p>
          <a:p>
            <a:pPr marL="0" indent="0">
              <a:buNone/>
            </a:pPr>
            <a:r>
              <a:rPr lang="en-US" sz="1600" dirty="0"/>
              <a:t>Chiropractic </a:t>
            </a:r>
          </a:p>
          <a:p>
            <a:pPr marL="0" indent="0">
              <a:buNone/>
            </a:pPr>
            <a:r>
              <a:rPr lang="en-US" sz="1600" dirty="0"/>
              <a:t>Physical Therapy</a:t>
            </a:r>
          </a:p>
          <a:p>
            <a:pPr marL="0" indent="0">
              <a:buNone/>
            </a:pPr>
            <a:r>
              <a:rPr lang="en-US" sz="1600" dirty="0"/>
              <a:t>Electronic stimulator (e.g. TENS) training</a:t>
            </a:r>
          </a:p>
          <a:p>
            <a:pPr marL="0" indent="0">
              <a:buNone/>
            </a:pPr>
            <a:r>
              <a:rPr lang="en-US" sz="1600" dirty="0"/>
              <a:t>Recreational therapy</a:t>
            </a:r>
          </a:p>
          <a:p>
            <a:pPr marL="0" indent="0">
              <a:buNone/>
            </a:pPr>
            <a:r>
              <a:rPr lang="en-US" sz="1600" dirty="0"/>
              <a:t>Self-care-MOVE (available at all sites) </a:t>
            </a:r>
          </a:p>
          <a:p>
            <a:pPr marL="0" indent="0">
              <a:buNone/>
            </a:pPr>
            <a:r>
              <a:rPr lang="en-US" sz="1600" dirty="0"/>
              <a:t>Smoking cessation groups</a:t>
            </a:r>
          </a:p>
          <a:p>
            <a:pPr marL="0" indent="0">
              <a:buNone/>
            </a:pPr>
            <a:r>
              <a:rPr lang="en-US" sz="1600" dirty="0"/>
              <a:t>Nutrition consult- diet changes</a:t>
            </a:r>
          </a:p>
          <a:p>
            <a:pPr marL="0" indent="0">
              <a:buNone/>
            </a:pPr>
            <a:r>
              <a:rPr lang="en-US" sz="1600" dirty="0"/>
              <a:t>Prosthetics- including Heating pads, hot/cold packs</a:t>
            </a:r>
          </a:p>
          <a:p>
            <a:pPr marL="0" indent="0">
              <a:buNone/>
            </a:pPr>
            <a:r>
              <a:rPr lang="en-US" sz="1600" dirty="0"/>
              <a:t>Aromatherapy</a:t>
            </a:r>
          </a:p>
          <a:p>
            <a:pPr marL="0" indent="0">
              <a:buNone/>
            </a:pPr>
            <a:endParaRPr lang="en-US" sz="1600" dirty="0"/>
          </a:p>
          <a:p>
            <a:pPr marL="0" indent="0">
              <a:buNone/>
            </a:pPr>
            <a:endParaRPr lang="en-US" sz="1600" dirty="0"/>
          </a:p>
          <a:p>
            <a:pPr marL="0" indent="0">
              <a:buNone/>
            </a:pPr>
            <a:endParaRPr lang="en-US" sz="1600" dirty="0"/>
          </a:p>
          <a:p>
            <a:endParaRPr lang="en-US" sz="1600" dirty="0"/>
          </a:p>
        </p:txBody>
      </p:sp>
    </p:spTree>
    <p:extLst>
      <p:ext uri="{BB962C8B-B14F-4D97-AF65-F5344CB8AC3E}">
        <p14:creationId xmlns:p14="http://schemas.microsoft.com/office/powerpoint/2010/main" val="1011371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58CA-E44D-4E2F-BD1D-D6BDDC5930B6}"/>
              </a:ext>
            </a:extLst>
          </p:cNvPr>
          <p:cNvSpPr>
            <a:spLocks noGrp="1"/>
          </p:cNvSpPr>
          <p:nvPr>
            <p:ph type="title"/>
          </p:nvPr>
        </p:nvSpPr>
        <p:spPr>
          <a:xfrm>
            <a:off x="628650" y="631827"/>
            <a:ext cx="7886700" cy="1325563"/>
          </a:xfrm>
        </p:spPr>
        <p:txBody>
          <a:bodyPr>
            <a:normAutofit/>
          </a:bodyPr>
          <a:lstStyle/>
          <a:p>
            <a:r>
              <a:rPr lang="en-US" sz="2800" dirty="0"/>
              <a:t>Other Pain Management Options: </a:t>
            </a:r>
          </a:p>
        </p:txBody>
      </p:sp>
      <p:sp>
        <p:nvSpPr>
          <p:cNvPr id="3" name="Content Placeholder 2">
            <a:extLst>
              <a:ext uri="{FF2B5EF4-FFF2-40B4-BE49-F238E27FC236}">
                <a16:creationId xmlns:a16="http://schemas.microsoft.com/office/drawing/2014/main" id="{9EB43B58-5DB3-4E48-BE75-3DE3A9CCC289}"/>
              </a:ext>
            </a:extLst>
          </p:cNvPr>
          <p:cNvSpPr>
            <a:spLocks noGrp="1"/>
          </p:cNvSpPr>
          <p:nvPr>
            <p:ph idx="1"/>
          </p:nvPr>
        </p:nvSpPr>
        <p:spPr>
          <a:xfrm>
            <a:off x="628650" y="2057400"/>
            <a:ext cx="7886700" cy="3871762"/>
          </a:xfrm>
        </p:spPr>
        <p:txBody>
          <a:bodyPr>
            <a:normAutofit/>
          </a:bodyPr>
          <a:lstStyle/>
          <a:p>
            <a:pPr marL="73152" indent="0">
              <a:buNone/>
            </a:pPr>
            <a:r>
              <a:rPr lang="en-US" sz="2000" dirty="0"/>
              <a:t>ACT Coach – acceptance and commitment therapy, which builds coping skills for unpleasant emotions and symptoms </a:t>
            </a:r>
          </a:p>
          <a:p>
            <a:pPr marL="73152" indent="0">
              <a:buNone/>
            </a:pPr>
            <a:r>
              <a:rPr lang="en-US" sz="2000" dirty="0"/>
              <a:t>Mindfulness Coach – introduces mindfully focusing attention with guided exercises</a:t>
            </a:r>
          </a:p>
          <a:p>
            <a:pPr marL="73152" indent="0">
              <a:buNone/>
            </a:pPr>
            <a:r>
              <a:rPr lang="en-US" sz="2000" dirty="0"/>
              <a:t>Stay Quit Coach – smoking cessation </a:t>
            </a:r>
          </a:p>
          <a:p>
            <a:pPr marL="73152" indent="0">
              <a:buNone/>
            </a:pPr>
            <a:r>
              <a:rPr lang="en-US" sz="2000" dirty="0"/>
              <a:t>Moving Forward – stress management </a:t>
            </a:r>
          </a:p>
          <a:p>
            <a:pPr marL="73152" indent="0">
              <a:buNone/>
            </a:pPr>
            <a:r>
              <a:rPr lang="en-US" sz="2000" dirty="0"/>
              <a:t>CBT-i Coach – insomnia </a:t>
            </a:r>
          </a:p>
          <a:p>
            <a:endParaRPr lang="en-US" dirty="0"/>
          </a:p>
        </p:txBody>
      </p:sp>
    </p:spTree>
    <p:extLst>
      <p:ext uri="{BB962C8B-B14F-4D97-AF65-F5344CB8AC3E}">
        <p14:creationId xmlns:p14="http://schemas.microsoft.com/office/powerpoint/2010/main" val="182216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3A6-1A53-48BB-AD19-696645617D27}"/>
              </a:ext>
            </a:extLst>
          </p:cNvPr>
          <p:cNvSpPr>
            <a:spLocks noGrp="1"/>
          </p:cNvSpPr>
          <p:nvPr>
            <p:ph type="title"/>
          </p:nvPr>
        </p:nvSpPr>
        <p:spPr>
          <a:xfrm>
            <a:off x="678657" y="2415324"/>
            <a:ext cx="2588798" cy="2399869"/>
          </a:xfrm>
        </p:spPr>
        <p:txBody>
          <a:bodyPr>
            <a:normAutofit/>
          </a:bodyPr>
          <a:lstStyle/>
          <a:p>
            <a:pPr algn="ctr"/>
            <a:r>
              <a:rPr lang="en-US" sz="2000" dirty="0">
                <a:solidFill>
                  <a:schemeClr val="tx1"/>
                </a:solidFill>
              </a:rPr>
              <a:t>Topical Agents-</a:t>
            </a:r>
            <a:br>
              <a:rPr lang="en-US" sz="2000" dirty="0">
                <a:solidFill>
                  <a:schemeClr val="tx1"/>
                </a:solidFill>
              </a:rPr>
            </a:br>
            <a:r>
              <a:rPr lang="en-US" sz="2000" dirty="0">
                <a:solidFill>
                  <a:schemeClr val="tx1"/>
                </a:solidFill>
              </a:rPr>
              <a:t>Analgesic creams, Rubs and Sprays</a:t>
            </a:r>
          </a:p>
        </p:txBody>
      </p:sp>
      <p:sp>
        <p:nvSpPr>
          <p:cNvPr id="3" name="Content Placeholder 2">
            <a:extLst>
              <a:ext uri="{FF2B5EF4-FFF2-40B4-BE49-F238E27FC236}">
                <a16:creationId xmlns:a16="http://schemas.microsoft.com/office/drawing/2014/main" id="{C152D66F-4F18-4BE3-8325-D74AF87E5E85}"/>
              </a:ext>
            </a:extLst>
          </p:cNvPr>
          <p:cNvSpPr>
            <a:spLocks noGrp="1"/>
          </p:cNvSpPr>
          <p:nvPr>
            <p:ph idx="1"/>
          </p:nvPr>
        </p:nvSpPr>
        <p:spPr>
          <a:xfrm>
            <a:off x="3840480" y="804672"/>
            <a:ext cx="4711446" cy="5248656"/>
          </a:xfrm>
        </p:spPr>
        <p:txBody>
          <a:bodyPr anchor="ctr">
            <a:normAutofit/>
          </a:bodyPr>
          <a:lstStyle/>
          <a:p>
            <a:r>
              <a:rPr lang="en-US" sz="1700" b="1" dirty="0"/>
              <a:t>Counter-irritants</a:t>
            </a:r>
            <a:r>
              <a:rPr lang="en-US" sz="1700" dirty="0"/>
              <a:t>- ingredients such as menthol, methyl salicylate, and </a:t>
            </a:r>
            <a:r>
              <a:rPr lang="en-US" sz="1700" dirty="0" err="1"/>
              <a:t>campor</a:t>
            </a:r>
            <a:r>
              <a:rPr lang="en-US" sz="1700" dirty="0"/>
              <a:t> create a burning or cooling for distraction from pain (Icy Hot and </a:t>
            </a:r>
            <a:r>
              <a:rPr lang="en-US" sz="1700" dirty="0" err="1"/>
              <a:t>Biofreeze</a:t>
            </a:r>
            <a:r>
              <a:rPr lang="en-US" sz="1700" dirty="0"/>
              <a:t>)</a:t>
            </a:r>
          </a:p>
          <a:p>
            <a:r>
              <a:rPr lang="en-US" sz="1700" b="1" dirty="0"/>
              <a:t>Salicylates</a:t>
            </a:r>
            <a:r>
              <a:rPr lang="en-US" sz="1700" dirty="0"/>
              <a:t>- same ingredients that give aspirin it pain relieving qualities (</a:t>
            </a:r>
            <a:r>
              <a:rPr lang="en-US" sz="1700" dirty="0" err="1"/>
              <a:t>Aspercreme</a:t>
            </a:r>
            <a:r>
              <a:rPr lang="en-US" sz="1700" dirty="0"/>
              <a:t> and </a:t>
            </a:r>
            <a:r>
              <a:rPr lang="en-US" sz="1700" dirty="0" err="1"/>
              <a:t>Bengay</a:t>
            </a:r>
            <a:r>
              <a:rPr lang="en-US" sz="1700" dirty="0"/>
              <a:t>)- muscle aches</a:t>
            </a:r>
          </a:p>
          <a:p>
            <a:r>
              <a:rPr lang="en-US" sz="1700" b="1" dirty="0"/>
              <a:t>Capsaicin</a:t>
            </a:r>
            <a:r>
              <a:rPr lang="en-US" sz="1700" dirty="0"/>
              <a:t>- main ingredient of chili peppers- </a:t>
            </a:r>
            <a:r>
              <a:rPr lang="en-US" sz="1700" dirty="0" err="1"/>
              <a:t>Capzasin</a:t>
            </a:r>
            <a:r>
              <a:rPr lang="en-US" sz="1700" dirty="0"/>
              <a:t> and </a:t>
            </a:r>
            <a:r>
              <a:rPr lang="en-US" sz="1700" dirty="0" err="1"/>
              <a:t>Zostrix</a:t>
            </a:r>
            <a:r>
              <a:rPr lang="en-US" sz="1700" dirty="0"/>
              <a:t>- pain from damaged nerves</a:t>
            </a:r>
          </a:p>
          <a:p>
            <a:endParaRPr lang="en-US" sz="1700" dirty="0"/>
          </a:p>
        </p:txBody>
      </p:sp>
    </p:spTree>
    <p:extLst>
      <p:ext uri="{BB962C8B-B14F-4D97-AF65-F5344CB8AC3E}">
        <p14:creationId xmlns:p14="http://schemas.microsoft.com/office/powerpoint/2010/main" val="1777029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ED68-3D5E-4161-85B4-9A125B21EED1}"/>
              </a:ext>
            </a:extLst>
          </p:cNvPr>
          <p:cNvSpPr>
            <a:spLocks noGrp="1"/>
          </p:cNvSpPr>
          <p:nvPr>
            <p:ph type="title"/>
          </p:nvPr>
        </p:nvSpPr>
        <p:spPr>
          <a:xfrm>
            <a:off x="840701" y="687480"/>
            <a:ext cx="5605629" cy="994172"/>
          </a:xfrm>
        </p:spPr>
        <p:txBody>
          <a:bodyPr>
            <a:normAutofit fontScale="90000"/>
          </a:bodyPr>
          <a:lstStyle/>
          <a:p>
            <a:r>
              <a:rPr lang="en-US" sz="3850"/>
              <a:t>Peripheral Nerve Catheter</a:t>
            </a:r>
          </a:p>
        </p:txBody>
      </p:sp>
      <p:sp>
        <p:nvSpPr>
          <p:cNvPr id="3" name="Content Placeholder 2">
            <a:extLst>
              <a:ext uri="{FF2B5EF4-FFF2-40B4-BE49-F238E27FC236}">
                <a16:creationId xmlns:a16="http://schemas.microsoft.com/office/drawing/2014/main" id="{60BD898A-9EBF-4033-AE76-074EEEECA3B3}"/>
              </a:ext>
            </a:extLst>
          </p:cNvPr>
          <p:cNvSpPr>
            <a:spLocks noGrp="1"/>
          </p:cNvSpPr>
          <p:nvPr>
            <p:ph idx="1"/>
          </p:nvPr>
        </p:nvSpPr>
        <p:spPr>
          <a:xfrm>
            <a:off x="852323" y="2227945"/>
            <a:ext cx="5033221" cy="3788227"/>
          </a:xfrm>
        </p:spPr>
        <p:txBody>
          <a:bodyPr anchor="ctr">
            <a:normAutofit/>
          </a:bodyPr>
          <a:lstStyle/>
          <a:p>
            <a:r>
              <a:rPr lang="en-US" dirty="0"/>
              <a:t>Non-narcotic post-operative pain management </a:t>
            </a:r>
          </a:p>
          <a:p>
            <a:r>
              <a:rPr lang="en-US" dirty="0"/>
              <a:t>Anesthetic for use alone or augmenting anesthesia or post-operative pain management. </a:t>
            </a:r>
          </a:p>
          <a:p>
            <a:r>
              <a:rPr lang="en-US" dirty="0"/>
              <a:t>Decreases pain scores for 24-72 hours</a:t>
            </a:r>
          </a:p>
          <a:p>
            <a:r>
              <a:rPr lang="en-US" dirty="0"/>
              <a:t>May lead to better pain control than opioids alone</a:t>
            </a:r>
          </a:p>
          <a:p>
            <a:r>
              <a:rPr lang="en-US" dirty="0"/>
              <a:t>May increase risk of falls</a:t>
            </a:r>
          </a:p>
          <a:p>
            <a:endParaRPr lang="en-US" dirty="0"/>
          </a:p>
        </p:txBody>
      </p:sp>
      <p:pic>
        <p:nvPicPr>
          <p:cNvPr id="7" name="Graphic 6" descr="Running">
            <a:extLst>
              <a:ext uri="{FF2B5EF4-FFF2-40B4-BE49-F238E27FC236}">
                <a16:creationId xmlns:a16="http://schemas.microsoft.com/office/drawing/2014/main" id="{86DD7827-0726-41E3-9EC9-BCBF71FF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0920" y="2743200"/>
            <a:ext cx="2392657" cy="2392657"/>
          </a:xfrm>
          <a:prstGeom prst="rect">
            <a:avLst/>
          </a:prstGeom>
        </p:spPr>
      </p:pic>
    </p:spTree>
    <p:extLst>
      <p:ext uri="{BB962C8B-B14F-4D97-AF65-F5344CB8AC3E}">
        <p14:creationId xmlns:p14="http://schemas.microsoft.com/office/powerpoint/2010/main" val="2773216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09600"/>
          </a:xfrm>
        </p:spPr>
        <p:txBody>
          <a:bodyPr>
            <a:normAutofit fontScale="90000"/>
          </a:bodyPr>
          <a:lstStyle/>
          <a:p>
            <a:br>
              <a:rPr lang="en-US" dirty="0"/>
            </a:br>
            <a:r>
              <a:rPr lang="en-US" dirty="0"/>
              <a:t>Pain Medication Range Order</a:t>
            </a:r>
            <a:br>
              <a:rPr lang="en-US" dirty="0"/>
            </a:br>
            <a:r>
              <a:rPr lang="en-US" sz="1200" dirty="0"/>
              <a:t>from: Cooper, A. &amp; Salazar, N (8/2012). UCSF Medical Center, Department of Nursing, Nursing procedures Manual, with permission</a:t>
            </a:r>
            <a:endParaRPr lang="en-US" sz="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5545931"/>
              </p:ext>
            </p:extLst>
          </p:nvPr>
        </p:nvGraphicFramePr>
        <p:xfrm>
          <a:off x="152400" y="11430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1502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40701" y="687480"/>
            <a:ext cx="5605629" cy="994172"/>
          </a:xfrm>
        </p:spPr>
        <p:txBody>
          <a:bodyPr>
            <a:normAutofit/>
          </a:bodyPr>
          <a:lstStyle/>
          <a:p>
            <a:r>
              <a:rPr lang="en-US" sz="3000" dirty="0"/>
              <a:t>American Geriatric Society Recommendations</a:t>
            </a:r>
          </a:p>
        </p:txBody>
      </p:sp>
      <p:sp>
        <p:nvSpPr>
          <p:cNvPr id="2" name="Content Placeholder 1"/>
          <p:cNvSpPr>
            <a:spLocks noGrp="1"/>
          </p:cNvSpPr>
          <p:nvPr>
            <p:ph idx="1"/>
          </p:nvPr>
        </p:nvSpPr>
        <p:spPr>
          <a:xfrm>
            <a:off x="457202" y="2209802"/>
            <a:ext cx="5605629" cy="3960719"/>
          </a:xfrm>
        </p:spPr>
        <p:txBody>
          <a:bodyPr anchor="ctr">
            <a:normAutofit fontScale="92500" lnSpcReduction="10000"/>
          </a:bodyPr>
          <a:lstStyle/>
          <a:p>
            <a:pPr marL="285750" indent="-285750"/>
            <a:r>
              <a:rPr lang="en-US" sz="1600" dirty="0"/>
              <a:t>Non-opioids first</a:t>
            </a:r>
          </a:p>
          <a:p>
            <a:pPr marL="285750" indent="-285750"/>
            <a:r>
              <a:rPr lang="en-US" sz="1600" dirty="0"/>
              <a:t>Non-selective NSAIDS/Cyclooxygenase 2 selective inhibitors</a:t>
            </a:r>
          </a:p>
          <a:p>
            <a:pPr marL="285750" indent="-285750"/>
            <a:r>
              <a:rPr lang="en-US" sz="1600" dirty="0"/>
              <a:t>Opioids</a:t>
            </a:r>
          </a:p>
          <a:p>
            <a:pPr marL="285750" indent="-285750"/>
            <a:r>
              <a:rPr lang="en-US" sz="1600" dirty="0"/>
              <a:t>Adjuvant analgesics- neuropathic pain, refractory pain</a:t>
            </a:r>
          </a:p>
          <a:p>
            <a:pPr marL="285750" indent="-285750"/>
            <a:r>
              <a:rPr lang="en-US" sz="1600" dirty="0"/>
              <a:t>Topical lidocaine</a:t>
            </a:r>
          </a:p>
          <a:p>
            <a:pPr marL="285750" indent="-285750"/>
            <a:r>
              <a:rPr lang="en-US" sz="1600" dirty="0"/>
              <a:t>Avoid tertiary tricyclic antidepressants</a:t>
            </a:r>
          </a:p>
          <a:p>
            <a:pPr marL="285750" indent="-285750"/>
            <a:r>
              <a:rPr lang="en-US" sz="1600" dirty="0"/>
              <a:t>Topical Creams/Gels: Capsaicin  &amp; menthol</a:t>
            </a:r>
          </a:p>
          <a:p>
            <a:pPr marL="285750" indent="-285750"/>
            <a:r>
              <a:rPr lang="en-US" sz="1600" dirty="0"/>
              <a:t>Muscle Relaxants</a:t>
            </a:r>
          </a:p>
          <a:p>
            <a:pPr marL="285750" indent="-285750"/>
            <a:r>
              <a:rPr lang="en-US" sz="1600" dirty="0"/>
              <a:t>Psychological support</a:t>
            </a:r>
          </a:p>
          <a:p>
            <a:pPr marL="285750" indent="-285750"/>
            <a:r>
              <a:rPr lang="en-US" sz="1600" dirty="0"/>
              <a:t>Physical Rehabilitation</a:t>
            </a:r>
          </a:p>
          <a:p>
            <a:pPr marL="285750" indent="-285750"/>
            <a:r>
              <a:rPr lang="en-US" sz="1600" dirty="0"/>
              <a:t>Interventional Modalities</a:t>
            </a:r>
          </a:p>
        </p:txBody>
      </p:sp>
      <p:pic>
        <p:nvPicPr>
          <p:cNvPr id="7" name="Graphic 6" descr="Fingerprint">
            <a:extLst>
              <a:ext uri="{FF2B5EF4-FFF2-40B4-BE49-F238E27FC236}">
                <a16:creationId xmlns:a16="http://schemas.microsoft.com/office/drawing/2014/main" id="{5BC73DAE-6811-4BC2-8C9A-5246844F5E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6" y="2865143"/>
            <a:ext cx="1630657" cy="1630657"/>
          </a:xfrm>
          <a:prstGeom prst="rect">
            <a:avLst/>
          </a:prstGeom>
        </p:spPr>
      </p:pic>
    </p:spTree>
    <p:extLst>
      <p:ext uri="{BB962C8B-B14F-4D97-AF65-F5344CB8AC3E}">
        <p14:creationId xmlns:p14="http://schemas.microsoft.com/office/powerpoint/2010/main" val="226806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811161"/>
            <a:ext cx="2952748" cy="5403370"/>
          </a:xfrm>
        </p:spPr>
        <p:txBody>
          <a:bodyPr>
            <a:normAutofit/>
          </a:bodyPr>
          <a:lstStyle/>
          <a:p>
            <a:r>
              <a:rPr lang="en-US" sz="2800" b="1" dirty="0">
                <a:solidFill>
                  <a:srgbClr val="00B050"/>
                </a:solidFill>
              </a:rPr>
              <a:t>Principles </a:t>
            </a:r>
            <a:br>
              <a:rPr lang="en-US" sz="2800" b="1" dirty="0">
                <a:solidFill>
                  <a:srgbClr val="00B050"/>
                </a:solidFill>
              </a:rPr>
            </a:br>
            <a:r>
              <a:rPr lang="en-US" sz="2800" b="1" dirty="0">
                <a:solidFill>
                  <a:srgbClr val="00B050"/>
                </a:solidFill>
              </a:rPr>
              <a:t>of Optimal Pain Management</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998143833"/>
              </p:ext>
            </p:extLst>
          </p:nvPr>
        </p:nvGraphicFramePr>
        <p:xfrm>
          <a:off x="4094559" y="642940"/>
          <a:ext cx="45672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717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839286"/>
            <a:ext cx="6000750" cy="994172"/>
          </a:xfrm>
        </p:spPr>
        <p:txBody>
          <a:bodyPr vert="horz" lIns="91440" tIns="45720" rIns="91440" bIns="45720" rtlCol="0" anchor="ctr">
            <a:normAutofit/>
          </a:bodyPr>
          <a:lstStyle/>
          <a:p>
            <a:r>
              <a:rPr lang="en-US" sz="4000" dirty="0"/>
              <a:t>Pain and Aging</a:t>
            </a:r>
          </a:p>
        </p:txBody>
      </p:sp>
      <p:sp>
        <p:nvSpPr>
          <p:cNvPr id="3" name="Content Placeholder 2"/>
          <p:cNvSpPr>
            <a:spLocks noGrp="1"/>
          </p:cNvSpPr>
          <p:nvPr>
            <p:ph sz="half" idx="1"/>
          </p:nvPr>
        </p:nvSpPr>
        <p:spPr>
          <a:xfrm>
            <a:off x="457203" y="2147568"/>
            <a:ext cx="5638799" cy="4177032"/>
          </a:xfrm>
        </p:spPr>
        <p:txBody>
          <a:bodyPr vert="horz" lIns="91440" tIns="45720" rIns="91440" bIns="45720" rtlCol="0" anchor="ctr">
            <a:normAutofit fontScale="92500" lnSpcReduction="10000"/>
          </a:bodyPr>
          <a:lstStyle/>
          <a:p>
            <a:endParaRPr lang="en-US" sz="1000" dirty="0"/>
          </a:p>
          <a:p>
            <a:r>
              <a:rPr lang="en-US" sz="1900" dirty="0"/>
              <a:t>48 million &gt;65 years (double by 2045)</a:t>
            </a:r>
          </a:p>
          <a:p>
            <a:r>
              <a:rPr lang="en-US" sz="1900" dirty="0"/>
              <a:t>93% use OTC for minor ailments before seeking HCP</a:t>
            </a:r>
          </a:p>
          <a:p>
            <a:r>
              <a:rPr lang="en-US" sz="1900" dirty="0"/>
              <a:t>&gt;65 use more medications than any other demographic and 30% of OTC use</a:t>
            </a:r>
          </a:p>
          <a:p>
            <a:r>
              <a:rPr lang="en-US" sz="1900" dirty="0"/>
              <a:t>61.5% of ED visits associated with ADR </a:t>
            </a:r>
          </a:p>
          <a:p>
            <a:r>
              <a:rPr lang="en-US" sz="1900" dirty="0"/>
              <a:t>76% = or &gt; 2 prescription medications</a:t>
            </a:r>
          </a:p>
          <a:p>
            <a:r>
              <a:rPr lang="en-US" sz="1900" dirty="0"/>
              <a:t>37% = or &gt; 5 prescription medications</a:t>
            </a:r>
          </a:p>
          <a:p>
            <a:pPr marL="0"/>
            <a:endParaRPr lang="en-US" sz="1000" dirty="0"/>
          </a:p>
          <a:p>
            <a:endParaRPr lang="en-US" sz="1000" dirty="0"/>
          </a:p>
          <a:p>
            <a:endParaRPr lang="en-US" sz="1000" dirty="0"/>
          </a:p>
          <a:p>
            <a:pPr marL="0" indent="0">
              <a:buNone/>
            </a:pPr>
            <a:r>
              <a:rPr lang="en-US" sz="1000" dirty="0"/>
              <a:t>The Gerontological Society of America, 2018. Policy to Practice: An Interdisciplinary Look at Labeling Changes to OTC Analgesics and Implications for Patient Care.</a:t>
            </a:r>
          </a:p>
          <a:p>
            <a:pPr marL="0"/>
            <a:endParaRPr lang="en-US" sz="1000" dirty="0"/>
          </a:p>
          <a:p>
            <a:pPr marL="0"/>
            <a:endParaRPr lang="en-US" sz="1000" dirty="0"/>
          </a:p>
        </p:txBody>
      </p:sp>
      <p:pic>
        <p:nvPicPr>
          <p:cNvPr id="8" name="Content Placeholder 7">
            <a:extLst>
              <a:ext uri="{FF2B5EF4-FFF2-40B4-BE49-F238E27FC236}">
                <a16:creationId xmlns:a16="http://schemas.microsoft.com/office/drawing/2014/main" id="{99255C15-E504-4944-8314-5E0E2946D693}"/>
              </a:ext>
            </a:extLst>
          </p:cNvPr>
          <p:cNvPicPr>
            <a:picLocks noGrp="1" noChangeAspect="1"/>
          </p:cNvPicPr>
          <p:nvPr>
            <p:ph sz="half" idx="2"/>
          </p:nvPr>
        </p:nvPicPr>
        <p:blipFill rotWithShape="1">
          <a:blip r:embed="rId3" cstate="print">
            <a:alphaModFix/>
            <a:extLst>
              <a:ext uri="{28A0092B-C50C-407E-A947-70E740481C1C}">
                <a14:useLocalDpi xmlns:a14="http://schemas.microsoft.com/office/drawing/2010/main" val="0"/>
              </a:ext>
            </a:extLst>
          </a:blip>
          <a:srcRect r="7" b="25126"/>
          <a:stretch/>
        </p:blipFill>
        <p:spPr>
          <a:xfrm>
            <a:off x="6096000" y="2286002"/>
            <a:ext cx="2495082" cy="2491077"/>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655419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9D75E-6711-4587-BD97-0DC4F50E0C07}"/>
              </a:ext>
            </a:extLst>
          </p:cNvPr>
          <p:cNvSpPr>
            <a:spLocks noGrp="1"/>
          </p:cNvSpPr>
          <p:nvPr>
            <p:ph sz="half" idx="1"/>
          </p:nvPr>
        </p:nvSpPr>
        <p:spPr>
          <a:xfrm>
            <a:off x="731520" y="304800"/>
            <a:ext cx="7743292" cy="1472813"/>
          </a:xfrm>
        </p:spPr>
        <p:txBody>
          <a:bodyPr>
            <a:noAutofit/>
          </a:bodyPr>
          <a:lstStyle/>
          <a:p>
            <a:pPr marL="0" indent="0">
              <a:buNone/>
            </a:pPr>
            <a:r>
              <a:rPr lang="en-US" sz="2400" b="1" dirty="0">
                <a:solidFill>
                  <a:schemeClr val="accent1">
                    <a:lumMod val="75000"/>
                  </a:schemeClr>
                </a:solidFill>
              </a:rPr>
              <a:t>FDA: 2013 Safe Use Initiative </a:t>
            </a:r>
          </a:p>
          <a:p>
            <a:pPr marL="0" indent="0">
              <a:buNone/>
            </a:pPr>
            <a:r>
              <a:rPr lang="en-US" sz="2400" b="1" dirty="0">
                <a:solidFill>
                  <a:schemeClr val="accent1">
                    <a:lumMod val="75000"/>
                  </a:schemeClr>
                </a:solidFill>
              </a:rPr>
              <a:t>-</a:t>
            </a:r>
            <a:r>
              <a:rPr lang="en-US" sz="1400" dirty="0">
                <a:solidFill>
                  <a:schemeClr val="accent1">
                    <a:lumMod val="75000"/>
                  </a:schemeClr>
                </a:solidFill>
              </a:rPr>
              <a:t>created as a public-private partnership across the health care community to identify and prevent specific medication-related events</a:t>
            </a:r>
          </a:p>
          <a:p>
            <a:pPr marL="0" indent="0">
              <a:buNone/>
            </a:pPr>
            <a:endParaRPr lang="en-US" sz="1400" dirty="0">
              <a:solidFill>
                <a:schemeClr val="accent1">
                  <a:lumMod val="75000"/>
                </a:schemeClr>
              </a:solidFill>
            </a:endParaRPr>
          </a:p>
        </p:txBody>
      </p:sp>
      <p:sp>
        <p:nvSpPr>
          <p:cNvPr id="4" name="Content Placeholder 3">
            <a:extLst>
              <a:ext uri="{FF2B5EF4-FFF2-40B4-BE49-F238E27FC236}">
                <a16:creationId xmlns:a16="http://schemas.microsoft.com/office/drawing/2014/main" id="{D51FECF2-B1C3-462A-AD8C-B04832395134}"/>
              </a:ext>
            </a:extLst>
          </p:cNvPr>
          <p:cNvSpPr>
            <a:spLocks noGrp="1"/>
          </p:cNvSpPr>
          <p:nvPr>
            <p:ph sz="half" idx="2"/>
          </p:nvPr>
        </p:nvSpPr>
        <p:spPr>
          <a:xfrm>
            <a:off x="772057" y="1777613"/>
            <a:ext cx="7743293" cy="4351338"/>
          </a:xfrm>
        </p:spPr>
        <p:txBody>
          <a:bodyPr>
            <a:normAutofit/>
          </a:bodyPr>
          <a:lstStyle/>
          <a:p>
            <a:r>
              <a:rPr lang="en-US" dirty="0"/>
              <a:t>62% unaware of risk of medications</a:t>
            </a:r>
          </a:p>
          <a:p>
            <a:r>
              <a:rPr lang="en-US" dirty="0"/>
              <a:t>75% can not recall what warning was applicable to what drug</a:t>
            </a:r>
          </a:p>
          <a:p>
            <a:r>
              <a:rPr lang="en-US" dirty="0"/>
              <a:t>Unaware that APAP is Tylenol- therapeutic duplication </a:t>
            </a:r>
          </a:p>
          <a:p>
            <a:r>
              <a:rPr lang="en-US" dirty="0"/>
              <a:t>Need for standardized labeling</a:t>
            </a:r>
            <a:br>
              <a:rPr lang="en-US" dirty="0"/>
            </a:br>
            <a:r>
              <a:rPr lang="en-US" dirty="0"/>
              <a:t>Standardized formatting and label</a:t>
            </a:r>
          </a:p>
          <a:p>
            <a:r>
              <a:rPr lang="en-US" dirty="0"/>
              <a:t>Include education on risks of OTC and scheduled medications</a:t>
            </a:r>
          </a:p>
          <a:p>
            <a:r>
              <a:rPr lang="en-US" dirty="0"/>
              <a:t>Need for patient education on medication and OTC medications</a:t>
            </a:r>
          </a:p>
          <a:p>
            <a:r>
              <a:rPr lang="en-US" dirty="0"/>
              <a:t>Patients prefer verbal and written education</a:t>
            </a:r>
            <a:br>
              <a:rPr lang="en-US" dirty="0"/>
            </a:br>
            <a:endParaRPr lang="en-US" dirty="0"/>
          </a:p>
        </p:txBody>
      </p:sp>
      <p:sp>
        <p:nvSpPr>
          <p:cNvPr id="5" name="TextBox 4">
            <a:extLst>
              <a:ext uri="{FF2B5EF4-FFF2-40B4-BE49-F238E27FC236}">
                <a16:creationId xmlns:a16="http://schemas.microsoft.com/office/drawing/2014/main" id="{71C767BD-89C7-4D79-9B0E-C81ACFAE936A}"/>
              </a:ext>
            </a:extLst>
          </p:cNvPr>
          <p:cNvSpPr txBox="1"/>
          <p:nvPr/>
        </p:nvSpPr>
        <p:spPr>
          <a:xfrm>
            <a:off x="943507" y="6215875"/>
            <a:ext cx="7743293" cy="438582"/>
          </a:xfrm>
          <a:prstGeom prst="rect">
            <a:avLst/>
          </a:prstGeom>
          <a:noFill/>
        </p:spPr>
        <p:txBody>
          <a:bodyPr wrap="square" rtlCol="0">
            <a:spAutoFit/>
          </a:bodyPr>
          <a:lstStyle/>
          <a:p>
            <a:pPr algn="r"/>
            <a:r>
              <a:rPr lang="en-US" sz="1200" dirty="0"/>
              <a:t>Policy to Practice: an interdisciplinary Look at Labeling Changes to OTC Analgesics and Implications </a:t>
            </a:r>
            <a:r>
              <a:rPr lang="en-US" sz="1050" dirty="0"/>
              <a:t>for Patient Care, The Gerontological Society of America, 2018.</a:t>
            </a:r>
            <a:endParaRPr lang="en-US" sz="1200" dirty="0"/>
          </a:p>
        </p:txBody>
      </p:sp>
    </p:spTree>
    <p:extLst>
      <p:ext uri="{BB962C8B-B14F-4D97-AF65-F5344CB8AC3E}">
        <p14:creationId xmlns:p14="http://schemas.microsoft.com/office/powerpoint/2010/main" val="2539675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5257800"/>
          </a:xfrm>
        </p:spPr>
        <p:txBody>
          <a:bodyPr>
            <a:normAutofit/>
          </a:bodyPr>
          <a:lstStyle/>
          <a:p>
            <a:pPr marL="0" indent="0">
              <a:buNone/>
            </a:pPr>
            <a:r>
              <a:rPr lang="en-US" sz="2600" dirty="0"/>
              <a:t>EXERCISE 1: </a:t>
            </a:r>
          </a:p>
          <a:p>
            <a:pPr marL="0" indent="0">
              <a:buNone/>
            </a:pPr>
            <a:r>
              <a:rPr lang="en-US" sz="2400" dirty="0"/>
              <a:t>Indicate which of the following statements are true for older patients.</a:t>
            </a:r>
          </a:p>
          <a:p>
            <a:pPr marL="0" indent="0">
              <a:buNone/>
            </a:pPr>
            <a:endParaRPr lang="en-US" sz="2400" dirty="0"/>
          </a:p>
          <a:p>
            <a:pPr lvl="1">
              <a:buFont typeface="Wingdings" panose="05000000000000000000" pitchFamily="2" charset="2"/>
              <a:buChar char="q"/>
            </a:pPr>
            <a:r>
              <a:rPr lang="en-US" sz="2000" dirty="0"/>
              <a:t>High protein bound  analgesics such as NSAIDS are the first line of treatment for older patients. </a:t>
            </a:r>
          </a:p>
          <a:p>
            <a:pPr lvl="1">
              <a:buFont typeface="Wingdings" panose="05000000000000000000" pitchFamily="2" charset="2"/>
              <a:buChar char="q"/>
            </a:pPr>
            <a:r>
              <a:rPr lang="en-US" sz="2000" dirty="0"/>
              <a:t>Drug half life for benzodiazepines will be increased. </a:t>
            </a:r>
          </a:p>
          <a:p>
            <a:pPr lvl="1">
              <a:buFont typeface="Wingdings" panose="05000000000000000000" pitchFamily="2" charset="2"/>
              <a:buChar char="q"/>
            </a:pPr>
            <a:r>
              <a:rPr lang="en-US" sz="2000" dirty="0"/>
              <a:t>Adverse drug reactions to medications may be more common. </a:t>
            </a:r>
          </a:p>
          <a:p>
            <a:pPr lvl="1">
              <a:buFont typeface="Wingdings" panose="05000000000000000000" pitchFamily="2" charset="2"/>
              <a:buChar char="q"/>
            </a:pPr>
            <a:r>
              <a:rPr lang="en-US" sz="2000" dirty="0"/>
              <a:t>Medications that are metabolized in the kidney are preferred for the older patient. </a:t>
            </a:r>
          </a:p>
          <a:p>
            <a:pPr marL="800100" lvl="1" indent="-342900">
              <a:buFont typeface="+mj-lt"/>
              <a:buAutoNum type="arabicPeriod"/>
            </a:pPr>
            <a:endParaRPr lang="en-US" dirty="0"/>
          </a:p>
          <a:p>
            <a:pPr marL="800100" lvl="1" indent="-342900">
              <a:buFont typeface="+mj-lt"/>
              <a:buAutoNum type="arabicPeriod"/>
            </a:pPr>
            <a:endParaRPr lang="en-US" dirty="0"/>
          </a:p>
        </p:txBody>
      </p:sp>
    </p:spTree>
    <p:extLst>
      <p:ext uri="{BB962C8B-B14F-4D97-AF65-F5344CB8AC3E}">
        <p14:creationId xmlns:p14="http://schemas.microsoft.com/office/powerpoint/2010/main" val="4144477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76600"/>
            <a:ext cx="8229600" cy="2590800"/>
          </a:xfrm>
        </p:spPr>
        <p:txBody>
          <a:bodyPr>
            <a:normAutofit fontScale="90000"/>
          </a:bodyPr>
          <a:lstStyle/>
          <a:p>
            <a:pPr algn="l"/>
            <a:br>
              <a:rPr lang="en-US" sz="2200" dirty="0">
                <a:latin typeface="+mn-lt"/>
              </a:rPr>
            </a:br>
            <a:r>
              <a:rPr lang="en-US" sz="2700" dirty="0">
                <a:latin typeface="+mn-lt"/>
              </a:rPr>
              <a:t>EXERCISE 2: </a:t>
            </a:r>
            <a:br>
              <a:rPr lang="en-US" sz="2700" dirty="0">
                <a:latin typeface="+mn-lt"/>
              </a:rPr>
            </a:br>
            <a:r>
              <a:rPr lang="en-US" sz="2200" dirty="0">
                <a:latin typeface="+mn-lt"/>
              </a:rPr>
              <a:t>What pain medication regime would you consider for a patient with a history ESRD, malnutrition and chronic back pain who requires partial assist for transfers and is ready for his bath? </a:t>
            </a:r>
            <a:br>
              <a:rPr lang="en-US" sz="2200" dirty="0">
                <a:latin typeface="+mn-lt"/>
              </a:rPr>
            </a:br>
            <a:r>
              <a:rPr lang="en-US" sz="2200" dirty="0">
                <a:latin typeface="+mn-lt"/>
              </a:rPr>
              <a:t>(pain rated 6/10 per DVPRS assessment)</a:t>
            </a:r>
            <a:br>
              <a:rPr lang="en-US" sz="2200" dirty="0">
                <a:latin typeface="+mn-lt"/>
              </a:rPr>
            </a:br>
            <a:br>
              <a:rPr lang="en-US" sz="1300" dirty="0"/>
            </a:br>
            <a:br>
              <a:rPr lang="en-US" sz="3100" b="1" dirty="0"/>
            </a:br>
            <a:r>
              <a:rPr lang="en-US" sz="2700" dirty="0"/>
              <a:t>Choose all that apply. </a:t>
            </a:r>
            <a:br>
              <a:rPr lang="en-US" sz="1800" b="1" dirty="0"/>
            </a:br>
            <a:br>
              <a:rPr lang="en-US" sz="2200" dirty="0"/>
            </a:br>
            <a:r>
              <a:rPr lang="en-US" sz="2200" dirty="0"/>
              <a:t>A.  PRN acetaminophen,  2 tabs, q 4 hours</a:t>
            </a:r>
            <a:br>
              <a:rPr lang="en-US" sz="2200" dirty="0"/>
            </a:br>
            <a:r>
              <a:rPr lang="en-US" sz="2200" dirty="0"/>
              <a:t>B.  Scheduled acetaminophen, 2 tabs, Q 4 hours</a:t>
            </a:r>
            <a:br>
              <a:rPr lang="en-US" sz="2200" dirty="0"/>
            </a:br>
            <a:r>
              <a:rPr lang="en-US" sz="2200" dirty="0"/>
              <a:t>C. 1 time dose of 12.5 mg fentanyl IVP</a:t>
            </a:r>
            <a:br>
              <a:rPr lang="en-US" sz="2200" dirty="0"/>
            </a:br>
            <a:r>
              <a:rPr lang="en-US" sz="2200" dirty="0"/>
              <a:t>D.  PRN oxycodone 5mg, 1 tab, q 4 hours</a:t>
            </a:r>
            <a:br>
              <a:rPr lang="en-US" sz="2200" dirty="0"/>
            </a:br>
            <a:r>
              <a:rPr lang="en-US" sz="2200" dirty="0"/>
              <a:t>E.  1 time dose of 2mg morphine iv push.</a:t>
            </a:r>
            <a:br>
              <a:rPr lang="en-US" sz="2200" dirty="0"/>
            </a:br>
            <a:r>
              <a:rPr lang="en-US" sz="2200" dirty="0"/>
              <a:t>F.   Scheduled oxycodone 5mg tab q 4 hours. </a:t>
            </a:r>
            <a:br>
              <a:rPr lang="en-US" sz="2200" dirty="0"/>
            </a:br>
            <a:r>
              <a:rPr lang="en-US" sz="2200" dirty="0"/>
              <a:t>G.  Warm packs to affected area PRN.</a:t>
            </a:r>
            <a:br>
              <a:rPr lang="en-US" sz="2200" dirty="0"/>
            </a:br>
            <a:r>
              <a:rPr lang="en-US" sz="2200" dirty="0"/>
              <a:t>H. Music therapy </a:t>
            </a:r>
            <a:br>
              <a:rPr lang="en-US" sz="2200" dirty="0"/>
            </a:br>
            <a:r>
              <a:rPr lang="en-US" sz="2200" dirty="0"/>
              <a:t> I: Physical therapy </a:t>
            </a:r>
            <a:br>
              <a:rPr lang="en-US" sz="2200" dirty="0"/>
            </a:br>
            <a:r>
              <a:rPr lang="en-US" sz="2200" dirty="0"/>
              <a:t>J: TENS unit</a:t>
            </a:r>
            <a:br>
              <a:rPr lang="en-US" sz="1800" dirty="0"/>
            </a:br>
            <a:br>
              <a:rPr lang="en-US" dirty="0"/>
            </a:br>
            <a:br>
              <a:rPr lang="en-US" dirty="0"/>
            </a:br>
            <a:br>
              <a:rPr lang="en-US" dirty="0"/>
            </a:b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48400" y="4419600"/>
            <a:ext cx="2466975" cy="1847850"/>
          </a:xfrm>
        </p:spPr>
      </p:pic>
    </p:spTree>
    <p:extLst>
      <p:ext uri="{BB962C8B-B14F-4D97-AF65-F5344CB8AC3E}">
        <p14:creationId xmlns:p14="http://schemas.microsoft.com/office/powerpoint/2010/main" val="3586271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6" y="838200"/>
            <a:ext cx="8258174" cy="5349240"/>
          </a:xfrm>
        </p:spPr>
        <p:txBody>
          <a:bodyPr>
            <a:normAutofit/>
          </a:bodyPr>
          <a:lstStyle/>
          <a:p>
            <a:pPr marL="0" indent="0">
              <a:buNone/>
            </a:pPr>
            <a:r>
              <a:rPr lang="en-US" sz="2400" dirty="0"/>
              <a:t>EXERCISE 3</a:t>
            </a:r>
            <a:r>
              <a:rPr lang="en-US" dirty="0"/>
              <a:t>:</a:t>
            </a:r>
          </a:p>
          <a:p>
            <a:pPr marL="0" indent="0">
              <a:buNone/>
            </a:pPr>
            <a:r>
              <a:rPr lang="en-US" sz="1800" dirty="0"/>
              <a:t>Mr. F, age 73,  was admitted for pneumonia 3 days ago.  He has chronic back pain and wife states he takes ibuprofen daily. The wife states he seems different than he was prior to admission. He has responded appropriately to antibiotic therapy and the chart states the medical team plans to discharge him tomorrow. </a:t>
            </a:r>
          </a:p>
          <a:p>
            <a:pPr marL="0" indent="0">
              <a:buNone/>
            </a:pPr>
            <a:r>
              <a:rPr lang="en-US" sz="1800" dirty="0"/>
              <a:t>Vitals: A&amp;Ox3, ambulatory, VSS, all labs wnl. Last WBC 5.5. Grimaces with ambulation. </a:t>
            </a:r>
          </a:p>
          <a:p>
            <a:pPr marL="0" indent="0">
              <a:buNone/>
            </a:pPr>
            <a:r>
              <a:rPr lang="en-US" sz="1800" dirty="0"/>
              <a:t>The primary nurse notes Mr. F was confused for the past 2 nights. He often yells out and hit a staff member this morning during his bath.   </a:t>
            </a:r>
          </a:p>
          <a:p>
            <a:pPr marL="0" indent="0">
              <a:buNone/>
            </a:pPr>
            <a:endParaRPr lang="en-US" sz="1800" dirty="0"/>
          </a:p>
          <a:p>
            <a:r>
              <a:rPr lang="en-US" sz="1800" dirty="0"/>
              <a:t>What are possible contributing factors leading to his confusion during this hospitalization</a:t>
            </a:r>
            <a:r>
              <a:rPr lang="en-US" sz="1800" i="1" dirty="0"/>
              <a:t>?  </a:t>
            </a:r>
          </a:p>
          <a:p>
            <a:r>
              <a:rPr lang="en-US" sz="1800" dirty="0"/>
              <a:t>How can the nurse assess his pain?</a:t>
            </a:r>
          </a:p>
          <a:p>
            <a:r>
              <a:rPr lang="en-US" sz="1800" dirty="0"/>
              <a:t>What factors must be assessed for appropriate discharge planning? </a:t>
            </a:r>
          </a:p>
        </p:txBody>
      </p:sp>
    </p:spTree>
    <p:extLst>
      <p:ext uri="{BB962C8B-B14F-4D97-AF65-F5344CB8AC3E}">
        <p14:creationId xmlns:p14="http://schemas.microsoft.com/office/powerpoint/2010/main" val="1851661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D4F5-6E1C-4E0F-9445-3E4FFA03717A}"/>
              </a:ext>
            </a:extLst>
          </p:cNvPr>
          <p:cNvSpPr>
            <a:spLocks noGrp="1"/>
          </p:cNvSpPr>
          <p:nvPr>
            <p:ph type="title"/>
          </p:nvPr>
        </p:nvSpPr>
        <p:spPr>
          <a:xfrm>
            <a:off x="628650" y="365126"/>
            <a:ext cx="7886700" cy="2149474"/>
          </a:xfrm>
        </p:spPr>
        <p:txBody>
          <a:bodyPr>
            <a:noAutofit/>
          </a:bodyPr>
          <a:lstStyle/>
          <a:p>
            <a:r>
              <a:rPr lang="en-US" sz="2000" b="1" dirty="0"/>
              <a:t>Exercise 4</a:t>
            </a:r>
            <a:r>
              <a:rPr lang="en-US" sz="2000" dirty="0"/>
              <a:t>: Mr. C is a 72 yo male veteran with dementia. He requires partial assistance with personal care, uses walker for ambulation. Occasional wanders and is restless at baseline. He rarely speaks except for stating he wants his wife to come to his bed side. </a:t>
            </a:r>
            <a:br>
              <a:rPr lang="en-US" sz="2000" dirty="0"/>
            </a:br>
            <a:r>
              <a:rPr lang="en-US" sz="2000" dirty="0"/>
              <a:t>Today, he is grimacing and resists getting out of bed. He is yelling “No” to the NA. What would the geriatric resource nurse consider?</a:t>
            </a:r>
          </a:p>
        </p:txBody>
      </p:sp>
      <p:sp>
        <p:nvSpPr>
          <p:cNvPr id="3" name="Content Placeholder 2">
            <a:extLst>
              <a:ext uri="{FF2B5EF4-FFF2-40B4-BE49-F238E27FC236}">
                <a16:creationId xmlns:a16="http://schemas.microsoft.com/office/drawing/2014/main" id="{9B86217A-F55C-4A47-8EB0-EA056ED2A9DE}"/>
              </a:ext>
            </a:extLst>
          </p:cNvPr>
          <p:cNvSpPr>
            <a:spLocks noGrp="1"/>
          </p:cNvSpPr>
          <p:nvPr>
            <p:ph idx="1"/>
          </p:nvPr>
        </p:nvSpPr>
        <p:spPr>
          <a:xfrm>
            <a:off x="628650" y="2743201"/>
            <a:ext cx="7886700" cy="3433763"/>
          </a:xfrm>
        </p:spPr>
        <p:txBody>
          <a:bodyPr/>
          <a:lstStyle/>
          <a:p>
            <a:r>
              <a:rPr lang="en-US" sz="2000" dirty="0"/>
              <a:t>What tool would you consider using for assessment? </a:t>
            </a:r>
          </a:p>
          <a:p>
            <a:r>
              <a:rPr lang="en-US" sz="2000" dirty="0"/>
              <a:t>What pain treatments would you consider?</a:t>
            </a:r>
          </a:p>
          <a:p>
            <a:r>
              <a:rPr lang="en-US" sz="2000" dirty="0"/>
              <a:t>If pain medication is indicated and ordered, how would you know what to give and when?</a:t>
            </a:r>
          </a:p>
          <a:p>
            <a:r>
              <a:rPr lang="en-US" sz="2000" dirty="0"/>
              <a:t>What would you do to prevent this issue in the future?</a:t>
            </a:r>
          </a:p>
          <a:p>
            <a:endParaRPr lang="en-US" dirty="0"/>
          </a:p>
        </p:txBody>
      </p:sp>
    </p:spTree>
    <p:extLst>
      <p:ext uri="{BB962C8B-B14F-4D97-AF65-F5344CB8AC3E}">
        <p14:creationId xmlns:p14="http://schemas.microsoft.com/office/powerpoint/2010/main" val="304405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04801"/>
            <a:ext cx="7955280" cy="533400"/>
          </a:xfrm>
        </p:spPr>
        <p:txBody>
          <a:bodyPr>
            <a:noAutofit/>
          </a:bodyPr>
          <a:lstStyle/>
          <a:p>
            <a:pPr algn="l"/>
            <a:r>
              <a:rPr lang="en-US" sz="2800" dirty="0">
                <a:solidFill>
                  <a:srgbClr val="C00000"/>
                </a:solidFill>
              </a:rPr>
              <a:t>References:</a:t>
            </a:r>
          </a:p>
        </p:txBody>
      </p:sp>
      <p:sp>
        <p:nvSpPr>
          <p:cNvPr id="3" name="Content Placeholder 2"/>
          <p:cNvSpPr>
            <a:spLocks noGrp="1"/>
          </p:cNvSpPr>
          <p:nvPr>
            <p:ph idx="1"/>
          </p:nvPr>
        </p:nvSpPr>
        <p:spPr>
          <a:xfrm>
            <a:off x="899160" y="762000"/>
            <a:ext cx="7955280" cy="5867400"/>
          </a:xfrm>
        </p:spPr>
        <p:txBody>
          <a:bodyPr>
            <a:normAutofit fontScale="92500" lnSpcReduction="10000"/>
          </a:bodyPr>
          <a:lstStyle/>
          <a:p>
            <a:pPr marL="0" indent="0">
              <a:buNone/>
            </a:pPr>
            <a:endParaRPr lang="en-US" sz="1800" b="1" dirty="0"/>
          </a:p>
          <a:p>
            <a:r>
              <a:rPr lang="en-US" sz="1600" b="1" dirty="0"/>
              <a:t>Bar, J. Critical Care Medicine, 2013; 41 (1),  263-306. </a:t>
            </a:r>
          </a:p>
          <a:p>
            <a:r>
              <a:rPr lang="en-US" sz="1600" b="1" dirty="0"/>
              <a:t>Boltz, M., Capezuti, Fulmer &amp; Zwicker, 2012, Evidence-based Geriatric Nursing Protocols for Best Practice</a:t>
            </a:r>
          </a:p>
          <a:p>
            <a:r>
              <a:rPr lang="en-US" sz="1600" b="1" dirty="0"/>
              <a:t>Cooper, A. &amp; Salazar, N (8/2012). UCSF Medical Center, Department of Nursing, Nursing procedures Manual, with permission</a:t>
            </a:r>
          </a:p>
          <a:p>
            <a:r>
              <a:rPr lang="en-US" sz="1600" b="1" dirty="0"/>
              <a:t>Fuffum, MD. J Rehab Research &amp; Development 2007; 44(2), 315-330</a:t>
            </a:r>
          </a:p>
          <a:p>
            <a:r>
              <a:rPr lang="en-US" sz="1600" b="1" dirty="0"/>
              <a:t>Helfand, M. Pain Med 2009;. 10(7): 1183-99</a:t>
            </a:r>
          </a:p>
          <a:p>
            <a:r>
              <a:rPr lang="en-US" sz="1600" b="1" dirty="0"/>
              <a:t>Kaye, A., Baluch, A., &amp; Scott, J., 2010, Pain Management in the Elderly Population: A Review, The Ochsner Journal 10:179-187. Academic Division of Ochsner Clinic Foundation</a:t>
            </a:r>
          </a:p>
          <a:p>
            <a:r>
              <a:rPr lang="en-US" sz="1400" b="1" dirty="0"/>
              <a:t>The Gerontological Society of America, 2018.</a:t>
            </a:r>
            <a:r>
              <a:rPr lang="en-US" sz="1600" b="1" dirty="0"/>
              <a:t>Policy to Practice: an interdisciplinary Look at Labeling Changes to OTC Analgesics and Implications </a:t>
            </a:r>
            <a:r>
              <a:rPr lang="en-US" sz="1400" b="1" dirty="0"/>
              <a:t>for Patient Care, </a:t>
            </a:r>
            <a:r>
              <a:rPr lang="en-US" sz="1600" b="1" dirty="0"/>
              <a:t>Policy to Practice: an interdisciplinary Look at Labeling Changes to OTC Analgesics and Implications </a:t>
            </a:r>
            <a:r>
              <a:rPr lang="en-US" sz="1400" b="1" dirty="0"/>
              <a:t>for Patient Care</a:t>
            </a:r>
            <a:endParaRPr lang="en-US" sz="1600" b="1" dirty="0"/>
          </a:p>
          <a:p>
            <a:r>
              <a:rPr lang="en-US" sz="1600" b="1" dirty="0">
                <a:solidFill>
                  <a:schemeClr val="accent5">
                    <a:lumMod val="50000"/>
                  </a:schemeClr>
                </a:solidFill>
                <a:hlinkClick r:id="rId3">
                  <a:extLst>
                    <a:ext uri="{A12FA001-AC4F-418D-AE19-62706E023703}">
                      <ahyp:hlinkClr xmlns:ahyp="http://schemas.microsoft.com/office/drawing/2018/hyperlinkcolor" val="tx"/>
                    </a:ext>
                  </a:extLst>
                </a:hlinkClick>
              </a:rPr>
              <a:t>https://geriatricpain.org/sites/geriatricpain.org/files/wysiwyg_uploads/pacslac_checklist_with_sm_logo_0.pdf</a:t>
            </a:r>
            <a:endParaRPr lang="en-US" sz="1600" b="1" dirty="0">
              <a:solidFill>
                <a:schemeClr val="accent5">
                  <a:lumMod val="50000"/>
                </a:schemeClr>
              </a:solidFill>
            </a:endParaRPr>
          </a:p>
          <a:p>
            <a:r>
              <a:rPr lang="en-US" sz="1600" b="1" dirty="0">
                <a:solidFill>
                  <a:schemeClr val="accent5">
                    <a:lumMod val="50000"/>
                  </a:schemeClr>
                </a:solidFill>
                <a:hlinkClick r:id="rId4">
                  <a:extLst>
                    <a:ext uri="{A12FA001-AC4F-418D-AE19-62706E023703}">
                      <ahyp:hlinkClr xmlns:ahyp="http://schemas.microsoft.com/office/drawing/2018/hyperlinkcolor" val="tx"/>
                    </a:ext>
                  </a:extLst>
                </a:hlinkClick>
              </a:rPr>
              <a:t>https://www.jointcommission.org/assets/1/18/R3_15_Pain_Assess_Mgmt_CAH_6_22_18_FINAL.pdf</a:t>
            </a:r>
            <a:endParaRPr lang="en-US" sz="1600" b="1" dirty="0">
              <a:solidFill>
                <a:schemeClr val="accent5">
                  <a:lumMod val="50000"/>
                </a:schemeClr>
              </a:solidFill>
            </a:endParaRPr>
          </a:p>
          <a:p>
            <a:r>
              <a:rPr lang="en-US" sz="1600" b="1" dirty="0">
                <a:solidFill>
                  <a:schemeClr val="accent5">
                    <a:lumMod val="50000"/>
                  </a:schemeClr>
                </a:solidFill>
                <a:hlinkClick r:id="rId5">
                  <a:extLst>
                    <a:ext uri="{A12FA001-AC4F-418D-AE19-62706E023703}">
                      <ahyp:hlinkClr xmlns:ahyp="http://schemas.microsoft.com/office/drawing/2018/hyperlinkcolor" val="tx"/>
                    </a:ext>
                  </a:extLst>
                </a:hlinkClick>
              </a:rPr>
              <a:t> https://www.geron.org/press-room/press-releases/2018-press-releases/886-new-gsa-resource-provides-guidance-for-safe-use-of-otc-analgesics-by-older-adults</a:t>
            </a:r>
            <a:endParaRPr lang="en-US" sz="1600" b="1" dirty="0">
              <a:solidFill>
                <a:schemeClr val="accent5">
                  <a:lumMod val="50000"/>
                </a:schemeClr>
              </a:solidFill>
            </a:endParaRPr>
          </a:p>
          <a:p>
            <a:endParaRPr lang="en-US" sz="1800" dirty="0">
              <a:solidFill>
                <a:srgbClr val="C00000"/>
              </a:solidFill>
            </a:endParaRPr>
          </a:p>
          <a:p>
            <a:endParaRPr lang="en-US" sz="1800" dirty="0">
              <a:solidFill>
                <a:srgbClr val="C00000"/>
              </a:solidFill>
            </a:endParaRPr>
          </a:p>
          <a:p>
            <a:endParaRPr lang="en-US" sz="1800" dirty="0"/>
          </a:p>
          <a:p>
            <a:endParaRPr lang="en-US" sz="1800" dirty="0"/>
          </a:p>
          <a:p>
            <a:endParaRPr lang="en-US" sz="1800" dirty="0"/>
          </a:p>
          <a:p>
            <a:endParaRPr lang="en-US" sz="1800" dirty="0"/>
          </a:p>
          <a:p>
            <a:endParaRPr lang="en-US" dirty="0"/>
          </a:p>
        </p:txBody>
      </p:sp>
    </p:spTree>
    <p:extLst>
      <p:ext uri="{BB962C8B-B14F-4D97-AF65-F5344CB8AC3E}">
        <p14:creationId xmlns:p14="http://schemas.microsoft.com/office/powerpoint/2010/main" val="244586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96D51-CB46-4EEF-B00D-7F5C898940AD}"/>
              </a:ext>
            </a:extLst>
          </p:cNvPr>
          <p:cNvSpPr>
            <a:spLocks noGrp="1"/>
          </p:cNvSpPr>
          <p:nvPr>
            <p:ph type="title"/>
          </p:nvPr>
        </p:nvSpPr>
        <p:spPr>
          <a:xfrm>
            <a:off x="533399" y="963877"/>
            <a:ext cx="2514601" cy="4930246"/>
          </a:xfrm>
        </p:spPr>
        <p:txBody>
          <a:bodyPr>
            <a:normAutofit/>
          </a:bodyPr>
          <a:lstStyle/>
          <a:p>
            <a:pPr algn="r"/>
            <a:r>
              <a:rPr lang="en-US" sz="2400" b="1" dirty="0"/>
              <a:t>Age-related considerations for </a:t>
            </a:r>
            <a:br>
              <a:rPr lang="en-US" sz="2400" b="1" dirty="0"/>
            </a:br>
            <a:r>
              <a:rPr lang="en-US" sz="2400" b="1" dirty="0"/>
              <a:t>Older Patients</a:t>
            </a:r>
            <a:endParaRPr lang="en-US" sz="2400" b="1" dirty="0">
              <a:solidFill>
                <a:schemeClr val="accent1"/>
              </a:solidFill>
            </a:endParaRPr>
          </a:p>
        </p:txBody>
      </p:sp>
      <p:sp>
        <p:nvSpPr>
          <p:cNvPr id="3" name="Content Placeholder 2">
            <a:extLst>
              <a:ext uri="{FF2B5EF4-FFF2-40B4-BE49-F238E27FC236}">
                <a16:creationId xmlns:a16="http://schemas.microsoft.com/office/drawing/2014/main" id="{C4B0C5B5-E74E-480F-8D95-DABB71B92E0B}"/>
              </a:ext>
            </a:extLst>
          </p:cNvPr>
          <p:cNvSpPr>
            <a:spLocks noGrp="1"/>
          </p:cNvSpPr>
          <p:nvPr>
            <p:ph idx="1"/>
          </p:nvPr>
        </p:nvSpPr>
        <p:spPr>
          <a:xfrm>
            <a:off x="3505200" y="2133600"/>
            <a:ext cx="5715000" cy="4092046"/>
          </a:xfrm>
        </p:spPr>
        <p:txBody>
          <a:bodyPr anchor="ctr">
            <a:normAutofit/>
          </a:bodyPr>
          <a:lstStyle/>
          <a:p>
            <a:r>
              <a:rPr lang="en-US" sz="2400" dirty="0"/>
              <a:t>&gt; 50% have pain</a:t>
            </a:r>
          </a:p>
          <a:p>
            <a:r>
              <a:rPr lang="en-US" sz="2400" dirty="0"/>
              <a:t>Greater risk of self-treated pain </a:t>
            </a:r>
          </a:p>
          <a:p>
            <a:r>
              <a:rPr lang="en-US" sz="2400" dirty="0"/>
              <a:t>Poly-pharmacy</a:t>
            </a:r>
          </a:p>
          <a:p>
            <a:r>
              <a:rPr lang="en-US" sz="2400" dirty="0"/>
              <a:t>ADR, complications</a:t>
            </a:r>
          </a:p>
          <a:p>
            <a:r>
              <a:rPr lang="en-US" sz="2400" dirty="0"/>
              <a:t>Fall risk/mobility</a:t>
            </a:r>
          </a:p>
          <a:p>
            <a:r>
              <a:rPr lang="en-US" sz="2400" dirty="0"/>
              <a:t>Dementia</a:t>
            </a:r>
          </a:p>
          <a:p>
            <a:r>
              <a:rPr lang="en-US" sz="2400" dirty="0"/>
              <a:t>GI, renal, cardiovascular and arthritis comorbidities</a:t>
            </a:r>
          </a:p>
          <a:p>
            <a:endParaRPr lang="en-US" sz="2400" dirty="0"/>
          </a:p>
          <a:p>
            <a:endParaRPr lang="en-US" sz="2400" dirty="0"/>
          </a:p>
          <a:p>
            <a:endParaRPr lang="en-US" dirty="0"/>
          </a:p>
        </p:txBody>
      </p:sp>
    </p:spTree>
    <p:extLst>
      <p:ext uri="{BB962C8B-B14F-4D97-AF65-F5344CB8AC3E}">
        <p14:creationId xmlns:p14="http://schemas.microsoft.com/office/powerpoint/2010/main" val="30119817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3C62-4BA9-40C2-8CDC-B671675BCFDA}"/>
              </a:ext>
            </a:extLst>
          </p:cNvPr>
          <p:cNvSpPr>
            <a:spLocks noGrp="1"/>
          </p:cNvSpPr>
          <p:nvPr>
            <p:ph type="title"/>
          </p:nvPr>
        </p:nvSpPr>
        <p:spPr/>
        <p:txBody>
          <a:bodyPr>
            <a:noAutofit/>
          </a:bodyPr>
          <a:lstStyle/>
          <a:p>
            <a:r>
              <a:rPr lang="en-US" sz="2400" b="1" dirty="0"/>
              <a:t>Effect of age-related physiologic changes on pain and pharmacokinetics</a:t>
            </a:r>
          </a:p>
        </p:txBody>
      </p:sp>
      <p:graphicFrame>
        <p:nvGraphicFramePr>
          <p:cNvPr id="4" name="Content Placeholder 3">
            <a:extLst>
              <a:ext uri="{FF2B5EF4-FFF2-40B4-BE49-F238E27FC236}">
                <a16:creationId xmlns:a16="http://schemas.microsoft.com/office/drawing/2014/main" id="{0BA1D5AB-CDCE-4548-B9DE-92EE7C7F0019}"/>
              </a:ext>
            </a:extLst>
          </p:cNvPr>
          <p:cNvGraphicFramePr>
            <a:graphicFrameLocks noGrp="1"/>
          </p:cNvGraphicFramePr>
          <p:nvPr>
            <p:ph idx="1"/>
            <p:extLst>
              <p:ext uri="{D42A27DB-BD31-4B8C-83A1-F6EECF244321}">
                <p14:modId xmlns:p14="http://schemas.microsoft.com/office/powerpoint/2010/main" val="1652774324"/>
              </p:ext>
            </p:extLst>
          </p:nvPr>
        </p:nvGraphicFramePr>
        <p:xfrm>
          <a:off x="628650" y="2014194"/>
          <a:ext cx="7448550" cy="4478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867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24800" cy="1168400"/>
          </a:xfrm>
        </p:spPr>
        <p:txBody>
          <a:bodyPr>
            <a:normAutofit/>
          </a:bodyPr>
          <a:lstStyle/>
          <a:p>
            <a:pPr algn="l"/>
            <a:r>
              <a:rPr lang="en-US" sz="3600" dirty="0"/>
              <a:t>Cognitive Impairment</a:t>
            </a:r>
          </a:p>
        </p:txBody>
      </p:sp>
      <p:graphicFrame>
        <p:nvGraphicFramePr>
          <p:cNvPr id="4" name="Diagram 3"/>
          <p:cNvGraphicFramePr/>
          <p:nvPr>
            <p:extLst>
              <p:ext uri="{D42A27DB-BD31-4B8C-83A1-F6EECF244321}">
                <p14:modId xmlns:p14="http://schemas.microsoft.com/office/powerpoint/2010/main" val="4061989781"/>
              </p:ext>
            </p:extLst>
          </p:nvPr>
        </p:nvGraphicFramePr>
        <p:xfrm>
          <a:off x="1524000" y="1295400"/>
          <a:ext cx="6096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28600" y="5890736"/>
            <a:ext cx="8686800" cy="415498"/>
          </a:xfrm>
          <a:prstGeom prst="rect">
            <a:avLst/>
          </a:prstGeom>
        </p:spPr>
        <p:txBody>
          <a:bodyPr wrap="square">
            <a:spAutoFit/>
          </a:bodyPr>
          <a:lstStyle/>
          <a:p>
            <a:pPr algn="r"/>
            <a:r>
              <a:rPr lang="en-US" sz="1050" dirty="0"/>
              <a:t>Helfand, M. Pain Med 2009;. 10(7): 1183-99;</a:t>
            </a:r>
          </a:p>
          <a:p>
            <a:pPr algn="r"/>
            <a:r>
              <a:rPr lang="en-US" sz="1050" dirty="0"/>
              <a:t>Fuffum, MD. J Rehab research &amp; Develop 2007; 44(2), 315-330</a:t>
            </a:r>
          </a:p>
        </p:txBody>
      </p:sp>
    </p:spTree>
    <p:extLst>
      <p:ext uri="{BB962C8B-B14F-4D97-AF65-F5344CB8AC3E}">
        <p14:creationId xmlns:p14="http://schemas.microsoft.com/office/powerpoint/2010/main" val="256897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E313-3C77-4F8D-8068-997D7184A9D3}"/>
              </a:ext>
            </a:extLst>
          </p:cNvPr>
          <p:cNvSpPr>
            <a:spLocks noGrp="1"/>
          </p:cNvSpPr>
          <p:nvPr>
            <p:ph type="title"/>
          </p:nvPr>
        </p:nvSpPr>
        <p:spPr>
          <a:xfrm>
            <a:off x="381001" y="687480"/>
            <a:ext cx="6065328" cy="994172"/>
          </a:xfrm>
        </p:spPr>
        <p:txBody>
          <a:bodyPr>
            <a:normAutofit/>
          </a:bodyPr>
          <a:lstStyle/>
          <a:p>
            <a:r>
              <a:rPr lang="en-US" sz="3850" dirty="0"/>
              <a:t>Assessment Steps</a:t>
            </a:r>
          </a:p>
        </p:txBody>
      </p:sp>
      <p:sp>
        <p:nvSpPr>
          <p:cNvPr id="3" name="Content Placeholder 2">
            <a:extLst>
              <a:ext uri="{FF2B5EF4-FFF2-40B4-BE49-F238E27FC236}">
                <a16:creationId xmlns:a16="http://schemas.microsoft.com/office/drawing/2014/main" id="{FE47FCA5-DA3D-43F3-A87F-4A72786895A7}"/>
              </a:ext>
            </a:extLst>
          </p:cNvPr>
          <p:cNvSpPr>
            <a:spLocks noGrp="1"/>
          </p:cNvSpPr>
          <p:nvPr>
            <p:ph idx="1"/>
          </p:nvPr>
        </p:nvSpPr>
        <p:spPr>
          <a:xfrm>
            <a:off x="852323" y="2227945"/>
            <a:ext cx="5033221" cy="3788227"/>
          </a:xfrm>
        </p:spPr>
        <p:txBody>
          <a:bodyPr anchor="ctr">
            <a:normAutofit/>
          </a:bodyPr>
          <a:lstStyle/>
          <a:p>
            <a:r>
              <a:rPr lang="en-US" sz="2000" dirty="0"/>
              <a:t>Pain Screening</a:t>
            </a:r>
          </a:p>
          <a:p>
            <a:r>
              <a:rPr lang="en-US" sz="2000" dirty="0"/>
              <a:t>Use of pain assessment tools</a:t>
            </a:r>
          </a:p>
          <a:p>
            <a:r>
              <a:rPr lang="en-US" sz="2000" dirty="0"/>
              <a:t>Diagnosis of underlying conditions</a:t>
            </a:r>
          </a:p>
          <a:p>
            <a:r>
              <a:rPr lang="en-US" sz="2000" dirty="0"/>
              <a:t>Impact of pain on other functional domains</a:t>
            </a:r>
          </a:p>
          <a:p>
            <a:r>
              <a:rPr lang="en-US" sz="2000" dirty="0"/>
              <a:t>Evaluation of current medication use including prescription and OTC medications</a:t>
            </a:r>
          </a:p>
          <a:p>
            <a:r>
              <a:rPr lang="en-US" sz="2000" dirty="0"/>
              <a:t>Assessment of patient knowledge</a:t>
            </a:r>
          </a:p>
          <a:p>
            <a:endParaRPr lang="en-US" dirty="0"/>
          </a:p>
          <a:p>
            <a:endParaRPr lang="en-US" dirty="0"/>
          </a:p>
        </p:txBody>
      </p:sp>
      <p:pic>
        <p:nvPicPr>
          <p:cNvPr id="7" name="Graphic 6" descr="Stethoscope">
            <a:extLst>
              <a:ext uri="{FF2B5EF4-FFF2-40B4-BE49-F238E27FC236}">
                <a16:creationId xmlns:a16="http://schemas.microsoft.com/office/drawing/2014/main" id="{4E72CE57-E36E-4369-88BF-552DC78551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2667000"/>
            <a:ext cx="2400528" cy="2400528"/>
          </a:xfrm>
          <a:prstGeom prst="rect">
            <a:avLst/>
          </a:prstGeom>
        </p:spPr>
      </p:pic>
    </p:spTree>
    <p:extLst>
      <p:ext uri="{BB962C8B-B14F-4D97-AF65-F5344CB8AC3E}">
        <p14:creationId xmlns:p14="http://schemas.microsoft.com/office/powerpoint/2010/main" val="292353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620392"/>
            <a:ext cx="2854452" cy="5504688"/>
          </a:xfrm>
        </p:spPr>
        <p:txBody>
          <a:bodyPr>
            <a:normAutofit/>
          </a:bodyPr>
          <a:lstStyle/>
          <a:p>
            <a:r>
              <a:rPr lang="en-US" dirty="0"/>
              <a:t>Pain Screening</a:t>
            </a: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3220663343"/>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688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701" y="687480"/>
            <a:ext cx="5605629" cy="994172"/>
          </a:xfrm>
        </p:spPr>
        <p:txBody>
          <a:bodyPr>
            <a:normAutofit/>
          </a:bodyPr>
          <a:lstStyle/>
          <a:p>
            <a:r>
              <a:rPr lang="en-US" sz="3850"/>
              <a:t>Pain Assessment Tools</a:t>
            </a:r>
          </a:p>
        </p:txBody>
      </p:sp>
      <p:sp>
        <p:nvSpPr>
          <p:cNvPr id="3" name="Subtitle 2"/>
          <p:cNvSpPr>
            <a:spLocks noGrp="1"/>
          </p:cNvSpPr>
          <p:nvPr>
            <p:ph idx="1"/>
          </p:nvPr>
        </p:nvSpPr>
        <p:spPr>
          <a:xfrm>
            <a:off x="852323" y="2227945"/>
            <a:ext cx="5033221" cy="3788227"/>
          </a:xfrm>
        </p:spPr>
        <p:txBody>
          <a:bodyPr anchor="ctr">
            <a:normAutofit lnSpcReduction="10000"/>
          </a:bodyPr>
          <a:lstStyle/>
          <a:p>
            <a:r>
              <a:rPr lang="en-US" sz="2400" dirty="0"/>
              <a:t>Self report</a:t>
            </a:r>
          </a:p>
          <a:p>
            <a:r>
              <a:rPr lang="en-US" sz="2400" dirty="0"/>
              <a:t>DVPRS</a:t>
            </a:r>
          </a:p>
          <a:p>
            <a:r>
              <a:rPr lang="en-US" sz="2400" dirty="0"/>
              <a:t>PAINAD - Pain Assessment in Advanced Dementia</a:t>
            </a:r>
          </a:p>
          <a:p>
            <a:r>
              <a:rPr lang="en-US" sz="2400" dirty="0"/>
              <a:t>PACSLAC- Pain Assessment Checklist for Seniors with Advanced Dementia</a:t>
            </a:r>
          </a:p>
          <a:p>
            <a:r>
              <a:rPr lang="en-US" sz="2400" dirty="0"/>
              <a:t>PAD</a:t>
            </a:r>
          </a:p>
          <a:p>
            <a:r>
              <a:rPr lang="en-US" sz="2400" dirty="0"/>
              <a:t>Observed pain indicators</a:t>
            </a:r>
          </a:p>
          <a:p>
            <a:endParaRPr lang="en-US" dirty="0"/>
          </a:p>
          <a:p>
            <a:pPr marL="400050" lvl="1" indent="0">
              <a:buNone/>
            </a:pPr>
            <a:endParaRPr lang="en-US" sz="2100" dirty="0"/>
          </a:p>
        </p:txBody>
      </p:sp>
      <p:pic>
        <p:nvPicPr>
          <p:cNvPr id="7" name="Graphic 6" descr="Fingerprint">
            <a:extLst>
              <a:ext uri="{FF2B5EF4-FFF2-40B4-BE49-F238E27FC236}">
                <a16:creationId xmlns:a16="http://schemas.microsoft.com/office/drawing/2014/main" id="{E38586D5-D901-445D-B380-F511477085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2200" y="2438400"/>
            <a:ext cx="2282021" cy="2282021"/>
          </a:xfrm>
          <a:prstGeom prst="rect">
            <a:avLst/>
          </a:prstGeom>
        </p:spPr>
      </p:pic>
    </p:spTree>
    <p:extLst>
      <p:ext uri="{BB962C8B-B14F-4D97-AF65-F5344CB8AC3E}">
        <p14:creationId xmlns:p14="http://schemas.microsoft.com/office/powerpoint/2010/main" val="1634802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EDFEB48CBD2144AE89E929BFA7E827" ma:contentTypeVersion="2" ma:contentTypeDescription="Create a new document." ma:contentTypeScope="" ma:versionID="2934a026a3229f183611b7a79f25e6aa">
  <xsd:schema xmlns:xsd="http://www.w3.org/2001/XMLSchema" xmlns:xs="http://www.w3.org/2001/XMLSchema" xmlns:p="http://schemas.microsoft.com/office/2006/metadata/properties" xmlns:ns3="42bae31a-4a98-43aa-8577-72249b281e62" targetNamespace="http://schemas.microsoft.com/office/2006/metadata/properties" ma:root="true" ma:fieldsID="e417696fefcb91e000927c60a96eddd7" ns3:_="">
    <xsd:import namespace="42bae31a-4a98-43aa-8577-72249b281e6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ae31a-4a98-43aa-8577-72249b281e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459ECE-1365-4427-8545-6D6DC65E028A}">
  <ds:schemaRefs>
    <ds:schemaRef ds:uri="http://schemas.microsoft.com/sharepoint/v3/contenttype/forms"/>
  </ds:schemaRefs>
</ds:datastoreItem>
</file>

<file path=customXml/itemProps2.xml><?xml version="1.0" encoding="utf-8"?>
<ds:datastoreItem xmlns:ds="http://schemas.openxmlformats.org/officeDocument/2006/customXml" ds:itemID="{2B82FDD9-FE8C-4192-B9EF-D325499E80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bae31a-4a98-43aa-8577-72249b281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B01009-1B3A-4965-A8F0-EF1E9A186F7D}">
  <ds:schemaRefs>
    <ds:schemaRef ds:uri="http://schemas.microsoft.com/office/2006/documentManagement/types"/>
    <ds:schemaRef ds:uri="http://purl.org/dc/elements/1.1/"/>
    <ds:schemaRef ds:uri="http://schemas.openxmlformats.org/package/2006/metadata/core-properties"/>
    <ds:schemaRef ds:uri="42bae31a-4a98-43aa-8577-72249b281e62"/>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TM03457510[[fn=Savon]]</Template>
  <TotalTime>326</TotalTime>
  <Words>2277</Words>
  <Application>Microsoft Office PowerPoint</Application>
  <PresentationFormat>On-screen Show (4:3)</PresentationFormat>
  <Paragraphs>291</Paragraphs>
  <Slides>35</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Calibri</vt:lpstr>
      <vt:lpstr>Calibri Light</vt:lpstr>
      <vt:lpstr>Century Gothic</vt:lpstr>
      <vt:lpstr>Franklin Gothic Book</vt:lpstr>
      <vt:lpstr>Franklin Gothic Demi</vt:lpstr>
      <vt:lpstr>Garamond</vt:lpstr>
      <vt:lpstr>Wingdings</vt:lpstr>
      <vt:lpstr>Savon</vt:lpstr>
      <vt:lpstr>Office Theme</vt:lpstr>
      <vt:lpstr>Addressing Pain  In Older Populations</vt:lpstr>
      <vt:lpstr>Objectives</vt:lpstr>
      <vt:lpstr>Pain and Aging</vt:lpstr>
      <vt:lpstr>Age-related considerations for  Older Patients</vt:lpstr>
      <vt:lpstr>Effect of age-related physiologic changes on pain and pharmacokinetics</vt:lpstr>
      <vt:lpstr>Cognitive Impairment</vt:lpstr>
      <vt:lpstr>Assessment Steps</vt:lpstr>
      <vt:lpstr>Pain Screening</vt:lpstr>
      <vt:lpstr>Pain Assessment Tools</vt:lpstr>
      <vt:lpstr> Step-wise Approach</vt:lpstr>
      <vt:lpstr>DVPRS</vt:lpstr>
      <vt:lpstr>  Supplemental Questions </vt:lpstr>
      <vt:lpstr>PAINAD Scale</vt:lpstr>
      <vt:lpstr>PACSLAC</vt:lpstr>
      <vt:lpstr>Pain Management Recommendations </vt:lpstr>
      <vt:lpstr>Agency for Healthcare Research and Quality (AHRQ)-  Goal for Chronic Pain Management</vt:lpstr>
      <vt:lpstr>Pain Management Options</vt:lpstr>
      <vt:lpstr>Pharmacologic Therapy</vt:lpstr>
      <vt:lpstr>PowerPoint Presentation</vt:lpstr>
      <vt:lpstr>PowerPoint Presentation</vt:lpstr>
      <vt:lpstr>Complications from Analgesics</vt:lpstr>
      <vt:lpstr>2019 BEERS Criteria  for Potentially Inappropriate Medication use in Older Adults</vt:lpstr>
      <vt:lpstr>Integrative and Non-pharmacologic Approaches                 (Requires consult)</vt:lpstr>
      <vt:lpstr>Other Pain Management Options: </vt:lpstr>
      <vt:lpstr>Topical Agents- Analgesic creams, Rubs and Sprays</vt:lpstr>
      <vt:lpstr>Peripheral Nerve Catheter</vt:lpstr>
      <vt:lpstr> Pain Medication Range Order from: Cooper, A. &amp; Salazar, N (8/2012). UCSF Medical Center, Department of Nursing, Nursing procedures Manual, with permission</vt:lpstr>
      <vt:lpstr>American Geriatric Society Recommendations</vt:lpstr>
      <vt:lpstr>Principles  of Optimal Pain Management</vt:lpstr>
      <vt:lpstr>PowerPoint Presentation</vt:lpstr>
      <vt:lpstr>PowerPoint Presentation</vt:lpstr>
      <vt:lpstr> EXERCISE 2:  What pain medication regime would you consider for a patient with a history ESRD, malnutrition and chronic back pain who requires partial assist for transfers and is ready for his bath?  (pain rated 6/10 per DVPRS assessment)   Choose all that apply.   A.  PRN acetaminophen,  2 tabs, q 4 hours B.  Scheduled acetaminophen, 2 tabs, Q 4 hours C. 1 time dose of 12.5 mg fentanyl IVP D.  PRN oxycodone 5mg, 1 tab, q 4 hours E.  1 time dose of 2mg morphine iv push. F.   Scheduled oxycodone 5mg tab q 4 hours.  G.  Warm packs to affected area PRN. H. Music therapy   I: Physical therapy  J: TENS unit     </vt:lpstr>
      <vt:lpstr>PowerPoint Presentation</vt:lpstr>
      <vt:lpstr>Exercise 4: Mr. C is a 72 yo male veteran with dementia. He requires partial assistance with personal care, uses walker for ambulation. Occasional wanders and is restless at baseline. He rarely speaks except for stating he wants his wife to come to his bed side.  Today, he is grimacing and resists getting out of bed. He is yelling “No” to the NA. What would the geriatric resource nurse consider?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Cherniak, Jody DURVAMC</dc:creator>
  <cp:lastModifiedBy>Rice, India C DURVAMC</cp:lastModifiedBy>
  <cp:revision>33</cp:revision>
  <cp:lastPrinted>2019-12-02T22:04:20Z</cp:lastPrinted>
  <dcterms:created xsi:type="dcterms:W3CDTF">2019-12-02T19:24:39Z</dcterms:created>
  <dcterms:modified xsi:type="dcterms:W3CDTF">2021-12-03T12:03:37Z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0x0101000BEDFEB48CBD2144AE89E929BFA7E827</vt:lpwstr>
  </property>
</Properties>
</file>