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52"/>
  </p:notesMasterIdLst>
  <p:handoutMasterIdLst>
    <p:handoutMasterId r:id="rId53"/>
  </p:handoutMasterIdLst>
  <p:sldIdLst>
    <p:sldId id="472" r:id="rId2"/>
    <p:sldId id="257" r:id="rId3"/>
    <p:sldId id="286" r:id="rId4"/>
    <p:sldId id="515" r:id="rId5"/>
    <p:sldId id="514" r:id="rId6"/>
    <p:sldId id="487" r:id="rId7"/>
    <p:sldId id="477" r:id="rId8"/>
    <p:sldId id="478" r:id="rId9"/>
    <p:sldId id="494" r:id="rId10"/>
    <p:sldId id="479" r:id="rId11"/>
    <p:sldId id="484" r:id="rId12"/>
    <p:sldId id="441" r:id="rId13"/>
    <p:sldId id="277" r:id="rId14"/>
    <p:sldId id="419" r:id="rId15"/>
    <p:sldId id="497" r:id="rId16"/>
    <p:sldId id="335" r:id="rId17"/>
    <p:sldId id="324" r:id="rId18"/>
    <p:sldId id="499" r:id="rId19"/>
    <p:sldId id="281" r:id="rId20"/>
    <p:sldId id="325" r:id="rId21"/>
    <p:sldId id="326" r:id="rId22"/>
    <p:sldId id="282" r:id="rId23"/>
    <p:sldId id="481" r:id="rId24"/>
    <p:sldId id="420" r:id="rId25"/>
    <p:sldId id="500" r:id="rId26"/>
    <p:sldId id="296" r:id="rId27"/>
    <p:sldId id="379" r:id="rId28"/>
    <p:sldId id="490" r:id="rId29"/>
    <p:sldId id="498" r:id="rId30"/>
    <p:sldId id="486" r:id="rId31"/>
    <p:sldId id="489" r:id="rId32"/>
    <p:sldId id="445" r:id="rId33"/>
    <p:sldId id="318" r:id="rId34"/>
    <p:sldId id="417" r:id="rId35"/>
    <p:sldId id="502" r:id="rId36"/>
    <p:sldId id="483" r:id="rId37"/>
    <p:sldId id="371" r:id="rId38"/>
    <p:sldId id="375" r:id="rId39"/>
    <p:sldId id="370" r:id="rId40"/>
    <p:sldId id="372" r:id="rId41"/>
    <p:sldId id="464" r:id="rId42"/>
    <p:sldId id="461" r:id="rId43"/>
    <p:sldId id="503" r:id="rId44"/>
    <p:sldId id="513" r:id="rId45"/>
    <p:sldId id="517" r:id="rId46"/>
    <p:sldId id="509" r:id="rId47"/>
    <p:sldId id="518" r:id="rId48"/>
    <p:sldId id="475" r:id="rId49"/>
    <p:sldId id="491" r:id="rId50"/>
    <p:sldId id="285"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s, Kathryn W DURVAMC" initials="SKWD" lastIdx="4" clrIdx="0">
    <p:extLst>
      <p:ext uri="{19B8F6BF-5375-455C-9EA6-DF929625EA0E}">
        <p15:presenceInfo xmlns:p15="http://schemas.microsoft.com/office/powerpoint/2012/main" userId="S::Kathryn.Simons@va.gov::88e7ab10-b4a8-4ead-9c58-6dfb4b32f5b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93792" autoAdjust="0"/>
  </p:normalViewPr>
  <p:slideViewPr>
    <p:cSldViewPr snapToGrid="0">
      <p:cViewPr varScale="1">
        <p:scale>
          <a:sx n="62" d="100"/>
          <a:sy n="62" d="100"/>
        </p:scale>
        <p:origin x="780" y="56"/>
      </p:cViewPr>
      <p:guideLst/>
    </p:cSldViewPr>
  </p:slideViewPr>
  <p:outlineViewPr>
    <p:cViewPr>
      <p:scale>
        <a:sx n="33" d="100"/>
        <a:sy n="33" d="100"/>
      </p:scale>
      <p:origin x="0" y="0"/>
    </p:cViewPr>
  </p:outlineViewPr>
  <p:notesTextViewPr>
    <p:cViewPr>
      <p:scale>
        <a:sx n="1" d="1"/>
        <a:sy n="1" d="1"/>
      </p:scale>
      <p:origin x="0" y="-112"/>
    </p:cViewPr>
  </p:notesTextViewPr>
  <p:sorterViewPr>
    <p:cViewPr>
      <p:scale>
        <a:sx n="100" d="100"/>
        <a:sy n="100" d="100"/>
      </p:scale>
      <p:origin x="0" y="0"/>
    </p:cViewPr>
  </p:sorter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ata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rawing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rawing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FFE70D-1BB5-4603-A8C0-58EA1DE4D229}"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BC963E87-4F77-402E-939C-514B47D25E39}">
      <dgm:prSet/>
      <dgm:spPr/>
      <dgm:t>
        <a:bodyPr/>
        <a:lstStyle/>
        <a:p>
          <a:r>
            <a:rPr lang="en-US" dirty="0"/>
            <a:t>• Risk of sarcopenia increases with age </a:t>
          </a:r>
        </a:p>
      </dgm:t>
    </dgm:pt>
    <dgm:pt modelId="{1E2EDBA2-D337-488D-9EA2-8E655958C86C}" type="parTrans" cxnId="{0C95AA8D-0E11-4C89-80C1-6DAF04FA5FF5}">
      <dgm:prSet/>
      <dgm:spPr/>
      <dgm:t>
        <a:bodyPr/>
        <a:lstStyle/>
        <a:p>
          <a:endParaRPr lang="en-US"/>
        </a:p>
      </dgm:t>
    </dgm:pt>
    <dgm:pt modelId="{6185B784-5722-4D37-B3EA-35F6B82BFBD1}" type="sibTrans" cxnId="{0C95AA8D-0E11-4C89-80C1-6DAF04FA5FF5}">
      <dgm:prSet/>
      <dgm:spPr/>
      <dgm:t>
        <a:bodyPr/>
        <a:lstStyle/>
        <a:p>
          <a:endParaRPr lang="en-US"/>
        </a:p>
      </dgm:t>
    </dgm:pt>
    <dgm:pt modelId="{E59D9F91-F62F-441D-8463-E41D315F1D01}">
      <dgm:prSet/>
      <dgm:spPr/>
      <dgm:t>
        <a:bodyPr/>
        <a:lstStyle/>
        <a:p>
          <a:r>
            <a:rPr lang="en-US" dirty="0"/>
            <a:t>• After age 50, adults average 1-2 percent muscle mass loss annually1 </a:t>
          </a:r>
        </a:p>
      </dgm:t>
    </dgm:pt>
    <dgm:pt modelId="{9B0E395F-61E7-4CC7-A94B-17E11F6D84FF}" type="parTrans" cxnId="{AAF03A4A-9F1D-47DF-A584-1890635C5F1B}">
      <dgm:prSet/>
      <dgm:spPr/>
      <dgm:t>
        <a:bodyPr/>
        <a:lstStyle/>
        <a:p>
          <a:endParaRPr lang="en-US"/>
        </a:p>
      </dgm:t>
    </dgm:pt>
    <dgm:pt modelId="{EA51F996-23B7-4C34-97A0-C192B65CFA13}" type="sibTrans" cxnId="{AAF03A4A-9F1D-47DF-A584-1890635C5F1B}">
      <dgm:prSet/>
      <dgm:spPr/>
      <dgm:t>
        <a:bodyPr/>
        <a:lstStyle/>
        <a:p>
          <a:endParaRPr lang="en-US"/>
        </a:p>
      </dgm:t>
    </dgm:pt>
    <dgm:pt modelId="{27CFB34C-8CEB-4A32-9071-95D453E9D58C}">
      <dgm:prSet/>
      <dgm:spPr/>
      <dgm:t>
        <a:bodyPr/>
        <a:lstStyle/>
        <a:p>
          <a:r>
            <a:rPr lang="en-US" dirty="0"/>
            <a:t>• The National Health and Nutrition Survey III • In older adults sarcopenia, poor diet quality and physical inactivity are associated with higher risk of mortality • Underlying nutritional causes </a:t>
          </a:r>
        </a:p>
      </dgm:t>
    </dgm:pt>
    <dgm:pt modelId="{4901241B-24B1-46B9-BBD5-0A7B327BC912}" type="parTrans" cxnId="{8240020F-83E3-4760-B7E6-567520A4A8E8}">
      <dgm:prSet/>
      <dgm:spPr/>
      <dgm:t>
        <a:bodyPr/>
        <a:lstStyle/>
        <a:p>
          <a:endParaRPr lang="en-US"/>
        </a:p>
      </dgm:t>
    </dgm:pt>
    <dgm:pt modelId="{C829AF68-BA8D-4952-A19C-B88458115118}" type="sibTrans" cxnId="{8240020F-83E3-4760-B7E6-567520A4A8E8}">
      <dgm:prSet/>
      <dgm:spPr/>
      <dgm:t>
        <a:bodyPr/>
        <a:lstStyle/>
        <a:p>
          <a:endParaRPr lang="en-US"/>
        </a:p>
      </dgm:t>
    </dgm:pt>
    <dgm:pt modelId="{62AA0B76-6091-44C1-85B7-42B43F0D869D}">
      <dgm:prSet/>
      <dgm:spPr/>
      <dgm:t>
        <a:bodyPr/>
        <a:lstStyle/>
        <a:p>
          <a:r>
            <a:rPr lang="en-US" dirty="0"/>
            <a:t>• Low protein intake, low energy intake, micronutrient deficiency, anorexia, malabsorption and other gastrointestinal conditions </a:t>
          </a:r>
        </a:p>
      </dgm:t>
    </dgm:pt>
    <dgm:pt modelId="{B3549F17-EF56-4011-822A-1850DD959D72}" type="parTrans" cxnId="{D00C64C1-74E9-4FB7-817B-2DFD53AACAD4}">
      <dgm:prSet/>
      <dgm:spPr/>
      <dgm:t>
        <a:bodyPr/>
        <a:lstStyle/>
        <a:p>
          <a:endParaRPr lang="en-US"/>
        </a:p>
      </dgm:t>
    </dgm:pt>
    <dgm:pt modelId="{DA7AEEB5-C68C-47DC-9F4B-B647F51592AC}" type="sibTrans" cxnId="{D00C64C1-74E9-4FB7-817B-2DFD53AACAD4}">
      <dgm:prSet/>
      <dgm:spPr/>
      <dgm:t>
        <a:bodyPr/>
        <a:lstStyle/>
        <a:p>
          <a:endParaRPr lang="en-US"/>
        </a:p>
      </dgm:t>
    </dgm:pt>
    <dgm:pt modelId="{B0036C22-1AE5-4B80-B60B-D2943A2E2D29}">
      <dgm:prSet/>
      <dgm:spPr/>
      <dgm:t>
        <a:bodyPr/>
        <a:lstStyle/>
        <a:p>
          <a:r>
            <a:rPr lang="en-US" dirty="0"/>
            <a:t>• Obesity - Sarcopenia can be present in obese individuals, increasing risk of disability and mortality</a:t>
          </a:r>
        </a:p>
      </dgm:t>
    </dgm:pt>
    <dgm:pt modelId="{F8E45350-1A6C-4A8E-BE3B-D7177A341B79}" type="parTrans" cxnId="{E925C9D9-8914-474C-92B2-1C8466295D1E}">
      <dgm:prSet/>
      <dgm:spPr/>
      <dgm:t>
        <a:bodyPr/>
        <a:lstStyle/>
        <a:p>
          <a:endParaRPr lang="en-US"/>
        </a:p>
      </dgm:t>
    </dgm:pt>
    <dgm:pt modelId="{2C6EBA6F-5CDD-46BE-BDC6-E652F0081C98}" type="sibTrans" cxnId="{E925C9D9-8914-474C-92B2-1C8466295D1E}">
      <dgm:prSet/>
      <dgm:spPr/>
      <dgm:t>
        <a:bodyPr/>
        <a:lstStyle/>
        <a:p>
          <a:endParaRPr lang="en-US"/>
        </a:p>
      </dgm:t>
    </dgm:pt>
    <dgm:pt modelId="{A4CE0DFC-15E8-4250-A459-E32BA420B7DF}">
      <dgm:prSet/>
      <dgm:spPr/>
      <dgm:t>
        <a:bodyPr/>
        <a:lstStyle/>
        <a:p>
          <a:r>
            <a:rPr lang="en-US" dirty="0"/>
            <a:t>Serafini E, et al. JGG. 2019;67:52-61. | Frontera W, et al. J Appl Physiol. 2000;88:1321-</a:t>
          </a:r>
        </a:p>
      </dgm:t>
    </dgm:pt>
    <dgm:pt modelId="{340F1059-07D2-46A1-A485-4B75912357A6}" type="parTrans" cxnId="{FE6261DD-542B-4EAD-B458-264D66059E80}">
      <dgm:prSet/>
      <dgm:spPr/>
      <dgm:t>
        <a:bodyPr/>
        <a:lstStyle/>
        <a:p>
          <a:endParaRPr lang="en-US"/>
        </a:p>
      </dgm:t>
    </dgm:pt>
    <dgm:pt modelId="{56666139-DA7A-476C-9D91-7692029B16F3}" type="sibTrans" cxnId="{FE6261DD-542B-4EAD-B458-264D66059E80}">
      <dgm:prSet/>
      <dgm:spPr/>
      <dgm:t>
        <a:bodyPr/>
        <a:lstStyle/>
        <a:p>
          <a:endParaRPr lang="en-US"/>
        </a:p>
      </dgm:t>
    </dgm:pt>
    <dgm:pt modelId="{7E8CDFB2-FBB5-4486-8EC6-9B7E0932C536}" type="pres">
      <dgm:prSet presAssocID="{90FFE70D-1BB5-4603-A8C0-58EA1DE4D229}" presName="linear" presStyleCnt="0">
        <dgm:presLayoutVars>
          <dgm:animLvl val="lvl"/>
          <dgm:resizeHandles val="exact"/>
        </dgm:presLayoutVars>
      </dgm:prSet>
      <dgm:spPr/>
    </dgm:pt>
    <dgm:pt modelId="{CBA19249-E6BC-4587-9899-51444035C7F9}" type="pres">
      <dgm:prSet presAssocID="{BC963E87-4F77-402E-939C-514B47D25E39}" presName="parentText" presStyleLbl="node1" presStyleIdx="0" presStyleCnt="6">
        <dgm:presLayoutVars>
          <dgm:chMax val="0"/>
          <dgm:bulletEnabled val="1"/>
        </dgm:presLayoutVars>
      </dgm:prSet>
      <dgm:spPr/>
    </dgm:pt>
    <dgm:pt modelId="{A5DCC2DF-9571-4930-ABEF-36D74B9899AB}" type="pres">
      <dgm:prSet presAssocID="{6185B784-5722-4D37-B3EA-35F6B82BFBD1}" presName="spacer" presStyleCnt="0"/>
      <dgm:spPr/>
    </dgm:pt>
    <dgm:pt modelId="{E1EB1724-2B58-4947-A5B5-1D8ECD043685}" type="pres">
      <dgm:prSet presAssocID="{E59D9F91-F62F-441D-8463-E41D315F1D01}" presName="parentText" presStyleLbl="node1" presStyleIdx="1" presStyleCnt="6">
        <dgm:presLayoutVars>
          <dgm:chMax val="0"/>
          <dgm:bulletEnabled val="1"/>
        </dgm:presLayoutVars>
      </dgm:prSet>
      <dgm:spPr/>
    </dgm:pt>
    <dgm:pt modelId="{AA0E50E5-C45E-4F21-BFE6-1B06BE61AE2C}" type="pres">
      <dgm:prSet presAssocID="{EA51F996-23B7-4C34-97A0-C192B65CFA13}" presName="spacer" presStyleCnt="0"/>
      <dgm:spPr/>
    </dgm:pt>
    <dgm:pt modelId="{DB98E205-E012-420E-910B-45C4A8590034}" type="pres">
      <dgm:prSet presAssocID="{27CFB34C-8CEB-4A32-9071-95D453E9D58C}" presName="parentText" presStyleLbl="node1" presStyleIdx="2" presStyleCnt="6">
        <dgm:presLayoutVars>
          <dgm:chMax val="0"/>
          <dgm:bulletEnabled val="1"/>
        </dgm:presLayoutVars>
      </dgm:prSet>
      <dgm:spPr/>
    </dgm:pt>
    <dgm:pt modelId="{9338EC5E-BFFC-4605-BD63-B6A22E500EF8}" type="pres">
      <dgm:prSet presAssocID="{C829AF68-BA8D-4952-A19C-B88458115118}" presName="spacer" presStyleCnt="0"/>
      <dgm:spPr/>
    </dgm:pt>
    <dgm:pt modelId="{A5E32E37-F526-4FFD-902B-1C6D5C2551ED}" type="pres">
      <dgm:prSet presAssocID="{62AA0B76-6091-44C1-85B7-42B43F0D869D}" presName="parentText" presStyleLbl="node1" presStyleIdx="3" presStyleCnt="6">
        <dgm:presLayoutVars>
          <dgm:chMax val="0"/>
          <dgm:bulletEnabled val="1"/>
        </dgm:presLayoutVars>
      </dgm:prSet>
      <dgm:spPr/>
    </dgm:pt>
    <dgm:pt modelId="{2471BBFC-1CC5-47DB-8321-2E8F0AD5D771}" type="pres">
      <dgm:prSet presAssocID="{DA7AEEB5-C68C-47DC-9F4B-B647F51592AC}" presName="spacer" presStyleCnt="0"/>
      <dgm:spPr/>
    </dgm:pt>
    <dgm:pt modelId="{D787B82A-D7FF-4DEB-BA4D-047390EFAD09}" type="pres">
      <dgm:prSet presAssocID="{B0036C22-1AE5-4B80-B60B-D2943A2E2D29}" presName="parentText" presStyleLbl="node1" presStyleIdx="4" presStyleCnt="6">
        <dgm:presLayoutVars>
          <dgm:chMax val="0"/>
          <dgm:bulletEnabled val="1"/>
        </dgm:presLayoutVars>
      </dgm:prSet>
      <dgm:spPr/>
    </dgm:pt>
    <dgm:pt modelId="{43B20358-A0B5-4B6D-8275-C80ACFE38EAE}" type="pres">
      <dgm:prSet presAssocID="{2C6EBA6F-5CDD-46BE-BDC6-E652F0081C98}" presName="spacer" presStyleCnt="0"/>
      <dgm:spPr/>
    </dgm:pt>
    <dgm:pt modelId="{958E337F-9F46-4E8A-AAF5-404C4AA61836}" type="pres">
      <dgm:prSet presAssocID="{A4CE0DFC-15E8-4250-A459-E32BA420B7DF}" presName="parentText" presStyleLbl="node1" presStyleIdx="5" presStyleCnt="6">
        <dgm:presLayoutVars>
          <dgm:chMax val="0"/>
          <dgm:bulletEnabled val="1"/>
        </dgm:presLayoutVars>
      </dgm:prSet>
      <dgm:spPr/>
    </dgm:pt>
  </dgm:ptLst>
  <dgm:cxnLst>
    <dgm:cxn modelId="{5AF46103-0570-4AD4-A36E-C75D0E366A4B}" type="presOf" srcId="{90FFE70D-1BB5-4603-A8C0-58EA1DE4D229}" destId="{7E8CDFB2-FBB5-4486-8EC6-9B7E0932C536}" srcOrd="0" destOrd="0" presId="urn:microsoft.com/office/officeart/2005/8/layout/vList2"/>
    <dgm:cxn modelId="{11B03E05-A349-49E1-BCA6-454625296AAA}" type="presOf" srcId="{62AA0B76-6091-44C1-85B7-42B43F0D869D}" destId="{A5E32E37-F526-4FFD-902B-1C6D5C2551ED}" srcOrd="0" destOrd="0" presId="urn:microsoft.com/office/officeart/2005/8/layout/vList2"/>
    <dgm:cxn modelId="{8240020F-83E3-4760-B7E6-567520A4A8E8}" srcId="{90FFE70D-1BB5-4603-A8C0-58EA1DE4D229}" destId="{27CFB34C-8CEB-4A32-9071-95D453E9D58C}" srcOrd="2" destOrd="0" parTransId="{4901241B-24B1-46B9-BBD5-0A7B327BC912}" sibTransId="{C829AF68-BA8D-4952-A19C-B88458115118}"/>
    <dgm:cxn modelId="{8C416F3C-FA22-4539-B029-12B342DEF607}" type="presOf" srcId="{27CFB34C-8CEB-4A32-9071-95D453E9D58C}" destId="{DB98E205-E012-420E-910B-45C4A8590034}" srcOrd="0" destOrd="0" presId="urn:microsoft.com/office/officeart/2005/8/layout/vList2"/>
    <dgm:cxn modelId="{AAF03A4A-9F1D-47DF-A584-1890635C5F1B}" srcId="{90FFE70D-1BB5-4603-A8C0-58EA1DE4D229}" destId="{E59D9F91-F62F-441D-8463-E41D315F1D01}" srcOrd="1" destOrd="0" parTransId="{9B0E395F-61E7-4CC7-A94B-17E11F6D84FF}" sibTransId="{EA51F996-23B7-4C34-97A0-C192B65CFA13}"/>
    <dgm:cxn modelId="{0C95AA8D-0E11-4C89-80C1-6DAF04FA5FF5}" srcId="{90FFE70D-1BB5-4603-A8C0-58EA1DE4D229}" destId="{BC963E87-4F77-402E-939C-514B47D25E39}" srcOrd="0" destOrd="0" parTransId="{1E2EDBA2-D337-488D-9EA2-8E655958C86C}" sibTransId="{6185B784-5722-4D37-B3EA-35F6B82BFBD1}"/>
    <dgm:cxn modelId="{6E70FC94-D3EF-4255-9546-1E7FE5AD71CD}" type="presOf" srcId="{A4CE0DFC-15E8-4250-A459-E32BA420B7DF}" destId="{958E337F-9F46-4E8A-AAF5-404C4AA61836}" srcOrd="0" destOrd="0" presId="urn:microsoft.com/office/officeart/2005/8/layout/vList2"/>
    <dgm:cxn modelId="{A64F8D9D-D709-4786-A60D-346533F6B492}" type="presOf" srcId="{B0036C22-1AE5-4B80-B60B-D2943A2E2D29}" destId="{D787B82A-D7FF-4DEB-BA4D-047390EFAD09}" srcOrd="0" destOrd="0" presId="urn:microsoft.com/office/officeart/2005/8/layout/vList2"/>
    <dgm:cxn modelId="{2D7FD3A5-9D70-42E6-9B62-E780A5D56397}" type="presOf" srcId="{E59D9F91-F62F-441D-8463-E41D315F1D01}" destId="{E1EB1724-2B58-4947-A5B5-1D8ECD043685}" srcOrd="0" destOrd="0" presId="urn:microsoft.com/office/officeart/2005/8/layout/vList2"/>
    <dgm:cxn modelId="{D53F07BA-44DD-4989-B7BA-9FA8495C165C}" type="presOf" srcId="{BC963E87-4F77-402E-939C-514B47D25E39}" destId="{CBA19249-E6BC-4587-9899-51444035C7F9}" srcOrd="0" destOrd="0" presId="urn:microsoft.com/office/officeart/2005/8/layout/vList2"/>
    <dgm:cxn modelId="{D00C64C1-74E9-4FB7-817B-2DFD53AACAD4}" srcId="{90FFE70D-1BB5-4603-A8C0-58EA1DE4D229}" destId="{62AA0B76-6091-44C1-85B7-42B43F0D869D}" srcOrd="3" destOrd="0" parTransId="{B3549F17-EF56-4011-822A-1850DD959D72}" sibTransId="{DA7AEEB5-C68C-47DC-9F4B-B647F51592AC}"/>
    <dgm:cxn modelId="{E925C9D9-8914-474C-92B2-1C8466295D1E}" srcId="{90FFE70D-1BB5-4603-A8C0-58EA1DE4D229}" destId="{B0036C22-1AE5-4B80-B60B-D2943A2E2D29}" srcOrd="4" destOrd="0" parTransId="{F8E45350-1A6C-4A8E-BE3B-D7177A341B79}" sibTransId="{2C6EBA6F-5CDD-46BE-BDC6-E652F0081C98}"/>
    <dgm:cxn modelId="{FE6261DD-542B-4EAD-B458-264D66059E80}" srcId="{90FFE70D-1BB5-4603-A8C0-58EA1DE4D229}" destId="{A4CE0DFC-15E8-4250-A459-E32BA420B7DF}" srcOrd="5" destOrd="0" parTransId="{340F1059-07D2-46A1-A485-4B75912357A6}" sibTransId="{56666139-DA7A-476C-9D91-7692029B16F3}"/>
    <dgm:cxn modelId="{853EF3B6-E9FE-4F9D-9968-9E9B58B37A22}" type="presParOf" srcId="{7E8CDFB2-FBB5-4486-8EC6-9B7E0932C536}" destId="{CBA19249-E6BC-4587-9899-51444035C7F9}" srcOrd="0" destOrd="0" presId="urn:microsoft.com/office/officeart/2005/8/layout/vList2"/>
    <dgm:cxn modelId="{420FDBB4-35B6-44D5-9CC9-62198ACC20D9}" type="presParOf" srcId="{7E8CDFB2-FBB5-4486-8EC6-9B7E0932C536}" destId="{A5DCC2DF-9571-4930-ABEF-36D74B9899AB}" srcOrd="1" destOrd="0" presId="urn:microsoft.com/office/officeart/2005/8/layout/vList2"/>
    <dgm:cxn modelId="{020CD2BF-FEB2-411B-B2DE-A8C218CAD284}" type="presParOf" srcId="{7E8CDFB2-FBB5-4486-8EC6-9B7E0932C536}" destId="{E1EB1724-2B58-4947-A5B5-1D8ECD043685}" srcOrd="2" destOrd="0" presId="urn:microsoft.com/office/officeart/2005/8/layout/vList2"/>
    <dgm:cxn modelId="{B6BCCECF-828F-42C8-A3F0-85BE80F4D1C7}" type="presParOf" srcId="{7E8CDFB2-FBB5-4486-8EC6-9B7E0932C536}" destId="{AA0E50E5-C45E-4F21-BFE6-1B06BE61AE2C}" srcOrd="3" destOrd="0" presId="urn:microsoft.com/office/officeart/2005/8/layout/vList2"/>
    <dgm:cxn modelId="{89F66775-9A98-46FA-AA10-F054FFE74748}" type="presParOf" srcId="{7E8CDFB2-FBB5-4486-8EC6-9B7E0932C536}" destId="{DB98E205-E012-420E-910B-45C4A8590034}" srcOrd="4" destOrd="0" presId="urn:microsoft.com/office/officeart/2005/8/layout/vList2"/>
    <dgm:cxn modelId="{F1A99C0F-E0E7-4F53-A631-BEEE246EC2CA}" type="presParOf" srcId="{7E8CDFB2-FBB5-4486-8EC6-9B7E0932C536}" destId="{9338EC5E-BFFC-4605-BD63-B6A22E500EF8}" srcOrd="5" destOrd="0" presId="urn:microsoft.com/office/officeart/2005/8/layout/vList2"/>
    <dgm:cxn modelId="{16E44246-A096-49EB-91D1-6EA55FC7CA92}" type="presParOf" srcId="{7E8CDFB2-FBB5-4486-8EC6-9B7E0932C536}" destId="{A5E32E37-F526-4FFD-902B-1C6D5C2551ED}" srcOrd="6" destOrd="0" presId="urn:microsoft.com/office/officeart/2005/8/layout/vList2"/>
    <dgm:cxn modelId="{C9050633-4FB5-4CFE-8CBF-9A69A6B8845F}" type="presParOf" srcId="{7E8CDFB2-FBB5-4486-8EC6-9B7E0932C536}" destId="{2471BBFC-1CC5-47DB-8321-2E8F0AD5D771}" srcOrd="7" destOrd="0" presId="urn:microsoft.com/office/officeart/2005/8/layout/vList2"/>
    <dgm:cxn modelId="{B99F4C0B-37CB-4270-9DDC-7F7F734B40EC}" type="presParOf" srcId="{7E8CDFB2-FBB5-4486-8EC6-9B7E0932C536}" destId="{D787B82A-D7FF-4DEB-BA4D-047390EFAD09}" srcOrd="8" destOrd="0" presId="urn:microsoft.com/office/officeart/2005/8/layout/vList2"/>
    <dgm:cxn modelId="{0CCE836B-F455-4106-9CA8-D45B687EA485}" type="presParOf" srcId="{7E8CDFB2-FBB5-4486-8EC6-9B7E0932C536}" destId="{43B20358-A0B5-4B6D-8275-C80ACFE38EAE}" srcOrd="9" destOrd="0" presId="urn:microsoft.com/office/officeart/2005/8/layout/vList2"/>
    <dgm:cxn modelId="{2F61178A-56BD-454E-A84B-2EAB514BDD86}" type="presParOf" srcId="{7E8CDFB2-FBB5-4486-8EC6-9B7E0932C536}" destId="{958E337F-9F46-4E8A-AAF5-404C4AA61836}"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2821479-78BF-400C-B29F-4A447A1A5548}"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3E6D53F0-39C6-4481-BF98-DD43519BFB1E}">
      <dgm:prSet custT="1"/>
      <dgm:spPr/>
      <dgm:t>
        <a:bodyPr/>
        <a:lstStyle/>
        <a:p>
          <a:r>
            <a:rPr lang="en-US" sz="2800" b="0" i="0" dirty="0">
              <a:latin typeface="Times New Roman" panose="02020603050405020304" pitchFamily="18" charset="0"/>
              <a:cs typeface="Times New Roman" panose="02020603050405020304" pitchFamily="18" charset="0"/>
            </a:rPr>
            <a:t>Documentation and standardized care to improve the care of veterans​.</a:t>
          </a:r>
          <a:endParaRPr lang="en-US" sz="2800" dirty="0">
            <a:latin typeface="Times New Roman" panose="02020603050405020304" pitchFamily="18" charset="0"/>
            <a:cs typeface="Times New Roman" panose="02020603050405020304" pitchFamily="18" charset="0"/>
          </a:endParaRPr>
        </a:p>
      </dgm:t>
    </dgm:pt>
    <dgm:pt modelId="{174FB770-7B65-4BAD-A7AE-D6E6C5545516}" type="parTrans" cxnId="{A4FF2D50-88ED-4789-B051-E101E3CB2090}">
      <dgm:prSet/>
      <dgm:spPr/>
      <dgm:t>
        <a:bodyPr/>
        <a:lstStyle/>
        <a:p>
          <a:endParaRPr lang="en-US" sz="2800">
            <a:latin typeface="Times New Roman" panose="02020603050405020304" pitchFamily="18" charset="0"/>
            <a:cs typeface="Times New Roman" panose="02020603050405020304" pitchFamily="18" charset="0"/>
          </a:endParaRPr>
        </a:p>
      </dgm:t>
    </dgm:pt>
    <dgm:pt modelId="{1DA293FC-A75F-4CCC-91DE-148F55D74630}" type="sibTrans" cxnId="{A4FF2D50-88ED-4789-B051-E101E3CB2090}">
      <dgm:prSet/>
      <dgm:spPr/>
      <dgm:t>
        <a:bodyPr/>
        <a:lstStyle/>
        <a:p>
          <a:endParaRPr lang="en-US" sz="2800">
            <a:latin typeface="Times New Roman" panose="02020603050405020304" pitchFamily="18" charset="0"/>
            <a:cs typeface="Times New Roman" panose="02020603050405020304" pitchFamily="18" charset="0"/>
          </a:endParaRPr>
        </a:p>
      </dgm:t>
    </dgm:pt>
    <dgm:pt modelId="{CF8E7A8F-EF66-42BB-B245-5D9657218A25}">
      <dgm:prSet custT="1"/>
      <dgm:spPr/>
      <dgm:t>
        <a:bodyPr/>
        <a:lstStyle/>
        <a:p>
          <a:r>
            <a:rPr lang="en-US" sz="2800" dirty="0">
              <a:latin typeface="Times New Roman" panose="02020603050405020304" pitchFamily="18" charset="0"/>
              <a:cs typeface="Times New Roman" panose="02020603050405020304" pitchFamily="18" charset="0"/>
            </a:rPr>
            <a:t>Prevention of readmissions.  </a:t>
          </a:r>
        </a:p>
      </dgm:t>
    </dgm:pt>
    <dgm:pt modelId="{C4BA2BAD-B79A-4A4E-9563-12FAB4438100}" type="parTrans" cxnId="{5C1ED902-F1D5-4057-84BB-9DA016D926A5}">
      <dgm:prSet/>
      <dgm:spPr/>
      <dgm:t>
        <a:bodyPr/>
        <a:lstStyle/>
        <a:p>
          <a:endParaRPr lang="en-US" sz="2800">
            <a:latin typeface="Times New Roman" panose="02020603050405020304" pitchFamily="18" charset="0"/>
            <a:cs typeface="Times New Roman" panose="02020603050405020304" pitchFamily="18" charset="0"/>
          </a:endParaRPr>
        </a:p>
      </dgm:t>
    </dgm:pt>
    <dgm:pt modelId="{9611B8FD-8F11-442C-8367-F964CF1B73B9}" type="sibTrans" cxnId="{5C1ED902-F1D5-4057-84BB-9DA016D926A5}">
      <dgm:prSet/>
      <dgm:spPr/>
      <dgm:t>
        <a:bodyPr/>
        <a:lstStyle/>
        <a:p>
          <a:endParaRPr lang="en-US" sz="2800">
            <a:latin typeface="Times New Roman" panose="02020603050405020304" pitchFamily="18" charset="0"/>
            <a:cs typeface="Times New Roman" panose="02020603050405020304" pitchFamily="18" charset="0"/>
          </a:endParaRPr>
        </a:p>
      </dgm:t>
    </dgm:pt>
    <dgm:pt modelId="{08D35D73-FD5B-448F-A6EA-3E852088FFE7}">
      <dgm:prSet custT="1"/>
      <dgm:spPr/>
      <dgm:t>
        <a:bodyPr/>
        <a:lstStyle/>
        <a:p>
          <a:r>
            <a:rPr lang="en-US" sz="2800" dirty="0">
              <a:latin typeface="Times New Roman" panose="02020603050405020304" pitchFamily="18" charset="0"/>
              <a:cs typeface="Times New Roman" panose="02020603050405020304" pitchFamily="18" charset="0"/>
            </a:rPr>
            <a:t>Team </a:t>
          </a:r>
          <a:r>
            <a:rPr lang="en-US" sz="2800" b="0" i="0" dirty="0">
              <a:latin typeface="Times New Roman" panose="02020603050405020304" pitchFamily="18" charset="0"/>
              <a:cs typeface="Times New Roman" panose="02020603050405020304" pitchFamily="18" charset="0"/>
            </a:rPr>
            <a:t> collaboration to meet our patient needs.</a:t>
          </a:r>
          <a:endParaRPr lang="en-US" sz="2800" dirty="0">
            <a:latin typeface="Times New Roman" panose="02020603050405020304" pitchFamily="18" charset="0"/>
            <a:cs typeface="Times New Roman" panose="02020603050405020304" pitchFamily="18" charset="0"/>
          </a:endParaRPr>
        </a:p>
      </dgm:t>
    </dgm:pt>
    <dgm:pt modelId="{0014202B-BCA3-41F9-88D1-CA7F994D149D}" type="parTrans" cxnId="{58519B65-970E-4D88-973C-32C125C73E40}">
      <dgm:prSet/>
      <dgm:spPr/>
      <dgm:t>
        <a:bodyPr/>
        <a:lstStyle/>
        <a:p>
          <a:endParaRPr lang="en-US" sz="2800">
            <a:latin typeface="Times New Roman" panose="02020603050405020304" pitchFamily="18" charset="0"/>
            <a:cs typeface="Times New Roman" panose="02020603050405020304" pitchFamily="18" charset="0"/>
          </a:endParaRPr>
        </a:p>
      </dgm:t>
    </dgm:pt>
    <dgm:pt modelId="{0F1154E5-A489-4CB9-838F-DACAFAEC2891}" type="sibTrans" cxnId="{58519B65-970E-4D88-973C-32C125C73E40}">
      <dgm:prSet/>
      <dgm:spPr/>
      <dgm:t>
        <a:bodyPr/>
        <a:lstStyle/>
        <a:p>
          <a:endParaRPr lang="en-US" sz="2800">
            <a:latin typeface="Times New Roman" panose="02020603050405020304" pitchFamily="18" charset="0"/>
            <a:cs typeface="Times New Roman" panose="02020603050405020304" pitchFamily="18" charset="0"/>
          </a:endParaRPr>
        </a:p>
      </dgm:t>
    </dgm:pt>
    <dgm:pt modelId="{503BD010-5193-4E56-A1A5-7AD372CD4922}">
      <dgm:prSet custT="1"/>
      <dgm:spPr/>
      <dgm:t>
        <a:bodyPr/>
        <a:lstStyle/>
        <a:p>
          <a:r>
            <a:rPr lang="en-US" sz="2800" dirty="0">
              <a:latin typeface="Times New Roman" panose="02020603050405020304" pitchFamily="18" charset="0"/>
              <a:cs typeface="Times New Roman" panose="02020603050405020304" pitchFamily="18" charset="0"/>
            </a:rPr>
            <a:t>Preventing further decline in nutritional status.</a:t>
          </a:r>
        </a:p>
      </dgm:t>
    </dgm:pt>
    <dgm:pt modelId="{A373FDD2-7651-41FC-A865-0C0F10E99DCC}" type="parTrans" cxnId="{29C4924E-62AC-49E6-B45C-23193F647094}">
      <dgm:prSet/>
      <dgm:spPr/>
      <dgm:t>
        <a:bodyPr/>
        <a:lstStyle/>
        <a:p>
          <a:endParaRPr lang="en-US" sz="2800">
            <a:latin typeface="Times New Roman" panose="02020603050405020304" pitchFamily="18" charset="0"/>
            <a:cs typeface="Times New Roman" panose="02020603050405020304" pitchFamily="18" charset="0"/>
          </a:endParaRPr>
        </a:p>
      </dgm:t>
    </dgm:pt>
    <dgm:pt modelId="{1CCA2A03-C1BA-44D2-B0AF-76274511A8EE}" type="sibTrans" cxnId="{29C4924E-62AC-49E6-B45C-23193F647094}">
      <dgm:prSet/>
      <dgm:spPr/>
      <dgm:t>
        <a:bodyPr/>
        <a:lstStyle/>
        <a:p>
          <a:endParaRPr lang="en-US" sz="2800">
            <a:latin typeface="Times New Roman" panose="02020603050405020304" pitchFamily="18" charset="0"/>
            <a:cs typeface="Times New Roman" panose="02020603050405020304" pitchFamily="18" charset="0"/>
          </a:endParaRPr>
        </a:p>
      </dgm:t>
    </dgm:pt>
    <dgm:pt modelId="{1D463F40-E345-462B-B224-7AB82EF9F3B6}" type="pres">
      <dgm:prSet presAssocID="{92821479-78BF-400C-B29F-4A447A1A5548}" presName="linear" presStyleCnt="0">
        <dgm:presLayoutVars>
          <dgm:animLvl val="lvl"/>
          <dgm:resizeHandles val="exact"/>
        </dgm:presLayoutVars>
      </dgm:prSet>
      <dgm:spPr/>
    </dgm:pt>
    <dgm:pt modelId="{A8F20054-4CAF-461C-B1A2-FB8D7D79ACF3}" type="pres">
      <dgm:prSet presAssocID="{3E6D53F0-39C6-4481-BF98-DD43519BFB1E}" presName="parentText" presStyleLbl="node1" presStyleIdx="0" presStyleCnt="4" custLinFactNeighborX="-88">
        <dgm:presLayoutVars>
          <dgm:chMax val="0"/>
          <dgm:bulletEnabled val="1"/>
        </dgm:presLayoutVars>
      </dgm:prSet>
      <dgm:spPr/>
    </dgm:pt>
    <dgm:pt modelId="{33A1918A-C06E-4964-8C74-A28FC727A67E}" type="pres">
      <dgm:prSet presAssocID="{1DA293FC-A75F-4CCC-91DE-148F55D74630}" presName="spacer" presStyleCnt="0"/>
      <dgm:spPr/>
    </dgm:pt>
    <dgm:pt modelId="{E9DF7034-0182-4026-8C8F-D78D0CB4489E}" type="pres">
      <dgm:prSet presAssocID="{CF8E7A8F-EF66-42BB-B245-5D9657218A25}" presName="parentText" presStyleLbl="node1" presStyleIdx="1" presStyleCnt="4">
        <dgm:presLayoutVars>
          <dgm:chMax val="0"/>
          <dgm:bulletEnabled val="1"/>
        </dgm:presLayoutVars>
      </dgm:prSet>
      <dgm:spPr/>
    </dgm:pt>
    <dgm:pt modelId="{4A0EE654-7B8B-4248-8AD6-5DD4946F2B99}" type="pres">
      <dgm:prSet presAssocID="{9611B8FD-8F11-442C-8367-F964CF1B73B9}" presName="spacer" presStyleCnt="0"/>
      <dgm:spPr/>
    </dgm:pt>
    <dgm:pt modelId="{DE0413C9-1A02-4A7C-85FB-5B47C5DC2EEA}" type="pres">
      <dgm:prSet presAssocID="{503BD010-5193-4E56-A1A5-7AD372CD4922}" presName="parentText" presStyleLbl="node1" presStyleIdx="2" presStyleCnt="4">
        <dgm:presLayoutVars>
          <dgm:chMax val="0"/>
          <dgm:bulletEnabled val="1"/>
        </dgm:presLayoutVars>
      </dgm:prSet>
      <dgm:spPr/>
    </dgm:pt>
    <dgm:pt modelId="{616247B4-4A51-4B9F-951C-310BD00ACFDC}" type="pres">
      <dgm:prSet presAssocID="{1CCA2A03-C1BA-44D2-B0AF-76274511A8EE}" presName="spacer" presStyleCnt="0"/>
      <dgm:spPr/>
    </dgm:pt>
    <dgm:pt modelId="{B49D468C-25A0-4636-98AE-8033AFD905EF}" type="pres">
      <dgm:prSet presAssocID="{08D35D73-FD5B-448F-A6EA-3E852088FFE7}" presName="parentText" presStyleLbl="node1" presStyleIdx="3" presStyleCnt="4">
        <dgm:presLayoutVars>
          <dgm:chMax val="0"/>
          <dgm:bulletEnabled val="1"/>
        </dgm:presLayoutVars>
      </dgm:prSet>
      <dgm:spPr/>
    </dgm:pt>
  </dgm:ptLst>
  <dgm:cxnLst>
    <dgm:cxn modelId="{5C1ED902-F1D5-4057-84BB-9DA016D926A5}" srcId="{92821479-78BF-400C-B29F-4A447A1A5548}" destId="{CF8E7A8F-EF66-42BB-B245-5D9657218A25}" srcOrd="1" destOrd="0" parTransId="{C4BA2BAD-B79A-4A4E-9563-12FAB4438100}" sibTransId="{9611B8FD-8F11-442C-8367-F964CF1B73B9}"/>
    <dgm:cxn modelId="{82001539-AA0E-4BBD-869F-A8DC99519D7C}" type="presOf" srcId="{CF8E7A8F-EF66-42BB-B245-5D9657218A25}" destId="{E9DF7034-0182-4026-8C8F-D78D0CB4489E}" srcOrd="0" destOrd="0" presId="urn:microsoft.com/office/officeart/2005/8/layout/vList2"/>
    <dgm:cxn modelId="{58519B65-970E-4D88-973C-32C125C73E40}" srcId="{92821479-78BF-400C-B29F-4A447A1A5548}" destId="{08D35D73-FD5B-448F-A6EA-3E852088FFE7}" srcOrd="3" destOrd="0" parTransId="{0014202B-BCA3-41F9-88D1-CA7F994D149D}" sibTransId="{0F1154E5-A489-4CB9-838F-DACAFAEC2891}"/>
    <dgm:cxn modelId="{809BDC46-CCEA-42EF-829D-DC56E62BB973}" type="presOf" srcId="{92821479-78BF-400C-B29F-4A447A1A5548}" destId="{1D463F40-E345-462B-B224-7AB82EF9F3B6}" srcOrd="0" destOrd="0" presId="urn:microsoft.com/office/officeart/2005/8/layout/vList2"/>
    <dgm:cxn modelId="{29C4924E-62AC-49E6-B45C-23193F647094}" srcId="{92821479-78BF-400C-B29F-4A447A1A5548}" destId="{503BD010-5193-4E56-A1A5-7AD372CD4922}" srcOrd="2" destOrd="0" parTransId="{A373FDD2-7651-41FC-A865-0C0F10E99DCC}" sibTransId="{1CCA2A03-C1BA-44D2-B0AF-76274511A8EE}"/>
    <dgm:cxn modelId="{A4FF2D50-88ED-4789-B051-E101E3CB2090}" srcId="{92821479-78BF-400C-B29F-4A447A1A5548}" destId="{3E6D53F0-39C6-4481-BF98-DD43519BFB1E}" srcOrd="0" destOrd="0" parTransId="{174FB770-7B65-4BAD-A7AE-D6E6C5545516}" sibTransId="{1DA293FC-A75F-4CCC-91DE-148F55D74630}"/>
    <dgm:cxn modelId="{144743BE-3754-4164-93A4-4FF056498486}" type="presOf" srcId="{3E6D53F0-39C6-4481-BF98-DD43519BFB1E}" destId="{A8F20054-4CAF-461C-B1A2-FB8D7D79ACF3}" srcOrd="0" destOrd="0" presId="urn:microsoft.com/office/officeart/2005/8/layout/vList2"/>
    <dgm:cxn modelId="{FFE8E3C2-61B7-44E7-A563-1D67B629B8D9}" type="presOf" srcId="{503BD010-5193-4E56-A1A5-7AD372CD4922}" destId="{DE0413C9-1A02-4A7C-85FB-5B47C5DC2EEA}" srcOrd="0" destOrd="0" presId="urn:microsoft.com/office/officeart/2005/8/layout/vList2"/>
    <dgm:cxn modelId="{3599FEC8-A65F-4980-9192-600672903269}" type="presOf" srcId="{08D35D73-FD5B-448F-A6EA-3E852088FFE7}" destId="{B49D468C-25A0-4636-98AE-8033AFD905EF}" srcOrd="0" destOrd="0" presId="urn:microsoft.com/office/officeart/2005/8/layout/vList2"/>
    <dgm:cxn modelId="{EF7D04AB-345D-40E6-BDCF-8A5175BA6F65}" type="presParOf" srcId="{1D463F40-E345-462B-B224-7AB82EF9F3B6}" destId="{A8F20054-4CAF-461C-B1A2-FB8D7D79ACF3}" srcOrd="0" destOrd="0" presId="urn:microsoft.com/office/officeart/2005/8/layout/vList2"/>
    <dgm:cxn modelId="{881B8B72-28CA-40EF-B813-AD0350067549}" type="presParOf" srcId="{1D463F40-E345-462B-B224-7AB82EF9F3B6}" destId="{33A1918A-C06E-4964-8C74-A28FC727A67E}" srcOrd="1" destOrd="0" presId="urn:microsoft.com/office/officeart/2005/8/layout/vList2"/>
    <dgm:cxn modelId="{BB53297C-8F98-4F33-90CF-3BC156C2E9FF}" type="presParOf" srcId="{1D463F40-E345-462B-B224-7AB82EF9F3B6}" destId="{E9DF7034-0182-4026-8C8F-D78D0CB4489E}" srcOrd="2" destOrd="0" presId="urn:microsoft.com/office/officeart/2005/8/layout/vList2"/>
    <dgm:cxn modelId="{63217F7A-8BEC-4F4A-82A9-CA4997A3DB05}" type="presParOf" srcId="{1D463F40-E345-462B-B224-7AB82EF9F3B6}" destId="{4A0EE654-7B8B-4248-8AD6-5DD4946F2B99}" srcOrd="3" destOrd="0" presId="urn:microsoft.com/office/officeart/2005/8/layout/vList2"/>
    <dgm:cxn modelId="{C33333AC-5D3C-4524-A77E-6E34EAEB5466}" type="presParOf" srcId="{1D463F40-E345-462B-B224-7AB82EF9F3B6}" destId="{DE0413C9-1A02-4A7C-85FB-5B47C5DC2EEA}" srcOrd="4" destOrd="0" presId="urn:microsoft.com/office/officeart/2005/8/layout/vList2"/>
    <dgm:cxn modelId="{BEC89CCE-E961-4092-B78C-EA7AE7AB59A5}" type="presParOf" srcId="{1D463F40-E345-462B-B224-7AB82EF9F3B6}" destId="{616247B4-4A51-4B9F-951C-310BD00ACFDC}" srcOrd="5" destOrd="0" presId="urn:microsoft.com/office/officeart/2005/8/layout/vList2"/>
    <dgm:cxn modelId="{CD909A0E-6C38-4C6D-A4AE-2097F9A74372}" type="presParOf" srcId="{1D463F40-E345-462B-B224-7AB82EF9F3B6}" destId="{B49D468C-25A0-4636-98AE-8033AFD905E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D5D113-14DC-4C80-AC69-EC859914D33C}" type="doc">
      <dgm:prSet loTypeId="urn:microsoft.com/office/officeart/2005/8/layout/radial1" loCatId="relationship" qsTypeId="urn:microsoft.com/office/officeart/2005/8/quickstyle/simple1" qsCatId="simple" csTypeId="urn:microsoft.com/office/officeart/2005/8/colors/colorful5" csCatId="colorful" phldr="1"/>
      <dgm:spPr/>
      <dgm:t>
        <a:bodyPr/>
        <a:lstStyle/>
        <a:p>
          <a:endParaRPr lang="en-US"/>
        </a:p>
      </dgm:t>
    </dgm:pt>
    <dgm:pt modelId="{86F38650-4AEB-4989-A467-8F90666BFDE8}">
      <dgm:prSet phldrT="[Text]"/>
      <dgm:spPr/>
      <dgm:t>
        <a:bodyPr/>
        <a:lstStyle/>
        <a:p>
          <a:r>
            <a:rPr lang="en-US" dirty="0"/>
            <a:t>2/6= Malnutrition</a:t>
          </a:r>
        </a:p>
      </dgm:t>
    </dgm:pt>
    <dgm:pt modelId="{2E4261D5-B666-4829-91FF-E7944A394743}" type="parTrans" cxnId="{4B5C1A82-9CF3-4776-9B8B-DFFBD887941B}">
      <dgm:prSet/>
      <dgm:spPr/>
      <dgm:t>
        <a:bodyPr/>
        <a:lstStyle/>
        <a:p>
          <a:endParaRPr lang="en-US"/>
        </a:p>
      </dgm:t>
    </dgm:pt>
    <dgm:pt modelId="{439AD71C-1DA5-4BD8-BE76-D4DC5FB2A91E}" type="sibTrans" cxnId="{4B5C1A82-9CF3-4776-9B8B-DFFBD887941B}">
      <dgm:prSet/>
      <dgm:spPr/>
      <dgm:t>
        <a:bodyPr/>
        <a:lstStyle/>
        <a:p>
          <a:endParaRPr lang="en-US"/>
        </a:p>
      </dgm:t>
    </dgm:pt>
    <dgm:pt modelId="{4C18295A-BEA8-45AE-9A4A-013527D83573}">
      <dgm:prSet phldrT="[Text]"/>
      <dgm:spPr/>
      <dgm:t>
        <a:bodyPr/>
        <a:lstStyle/>
        <a:p>
          <a:r>
            <a:rPr lang="en-US" dirty="0"/>
            <a:t>Inadequate Energy Intake</a:t>
          </a:r>
        </a:p>
      </dgm:t>
    </dgm:pt>
    <dgm:pt modelId="{3C01637B-38D5-4A4C-AB9B-35EF2E37B56E}" type="parTrans" cxnId="{A06EB4EA-5E3F-45A1-8568-28596D7320A9}">
      <dgm:prSet/>
      <dgm:spPr/>
      <dgm:t>
        <a:bodyPr/>
        <a:lstStyle/>
        <a:p>
          <a:endParaRPr lang="en-US" dirty="0"/>
        </a:p>
      </dgm:t>
    </dgm:pt>
    <dgm:pt modelId="{64D12845-265F-4110-A3BB-8F91420C0780}" type="sibTrans" cxnId="{A06EB4EA-5E3F-45A1-8568-28596D7320A9}">
      <dgm:prSet/>
      <dgm:spPr/>
      <dgm:t>
        <a:bodyPr/>
        <a:lstStyle/>
        <a:p>
          <a:endParaRPr lang="en-US"/>
        </a:p>
      </dgm:t>
    </dgm:pt>
    <dgm:pt modelId="{9857AFA2-894D-420D-9C55-AE3911C10142}">
      <dgm:prSet phldrT="[Text]"/>
      <dgm:spPr/>
      <dgm:t>
        <a:bodyPr/>
        <a:lstStyle/>
        <a:p>
          <a:r>
            <a:rPr lang="en-US" dirty="0"/>
            <a:t>Significant Weight Loss</a:t>
          </a:r>
        </a:p>
      </dgm:t>
    </dgm:pt>
    <dgm:pt modelId="{4446D186-D4B2-48B0-A36E-91C3BE649EE5}" type="parTrans" cxnId="{A46E03CE-BBC5-4740-A828-AB4D5F0B371B}">
      <dgm:prSet/>
      <dgm:spPr/>
      <dgm:t>
        <a:bodyPr/>
        <a:lstStyle/>
        <a:p>
          <a:endParaRPr lang="en-US" dirty="0"/>
        </a:p>
      </dgm:t>
    </dgm:pt>
    <dgm:pt modelId="{5FCE8542-42A5-42C4-B58F-50DC727DC910}" type="sibTrans" cxnId="{A46E03CE-BBC5-4740-A828-AB4D5F0B371B}">
      <dgm:prSet/>
      <dgm:spPr/>
      <dgm:t>
        <a:bodyPr/>
        <a:lstStyle/>
        <a:p>
          <a:endParaRPr lang="en-US"/>
        </a:p>
      </dgm:t>
    </dgm:pt>
    <dgm:pt modelId="{6BD89B0C-7AD9-4AED-9690-7B50C7629C3A}">
      <dgm:prSet phldrT="[Text]"/>
      <dgm:spPr/>
      <dgm:t>
        <a:bodyPr/>
        <a:lstStyle/>
        <a:p>
          <a:r>
            <a:rPr lang="en-US" dirty="0"/>
            <a:t>Loss of Muscle Mass</a:t>
          </a:r>
        </a:p>
      </dgm:t>
    </dgm:pt>
    <dgm:pt modelId="{D01B5961-0DDF-480B-99F2-F057A45A9439}" type="parTrans" cxnId="{11C0D9CC-BC35-41A8-9996-2989B055777B}">
      <dgm:prSet/>
      <dgm:spPr/>
      <dgm:t>
        <a:bodyPr/>
        <a:lstStyle/>
        <a:p>
          <a:endParaRPr lang="en-US" dirty="0"/>
        </a:p>
      </dgm:t>
    </dgm:pt>
    <dgm:pt modelId="{C9417812-CC92-45C6-9E5E-461643961760}" type="sibTrans" cxnId="{11C0D9CC-BC35-41A8-9996-2989B055777B}">
      <dgm:prSet/>
      <dgm:spPr/>
      <dgm:t>
        <a:bodyPr/>
        <a:lstStyle/>
        <a:p>
          <a:endParaRPr lang="en-US"/>
        </a:p>
      </dgm:t>
    </dgm:pt>
    <dgm:pt modelId="{9CAD6BF1-5B32-4D64-9408-144E47B3948C}">
      <dgm:prSet phldrT="[Text]"/>
      <dgm:spPr/>
      <dgm:t>
        <a:bodyPr/>
        <a:lstStyle/>
        <a:p>
          <a:r>
            <a:rPr lang="en-US" dirty="0"/>
            <a:t>Loss of Subcutaneous Fat</a:t>
          </a:r>
        </a:p>
      </dgm:t>
    </dgm:pt>
    <dgm:pt modelId="{58B84502-CE91-4A69-B17D-84DB73300DAC}" type="parTrans" cxnId="{CC01DC6A-EAC9-4BB7-8039-0271980C104E}">
      <dgm:prSet/>
      <dgm:spPr/>
      <dgm:t>
        <a:bodyPr/>
        <a:lstStyle/>
        <a:p>
          <a:endParaRPr lang="en-US" dirty="0"/>
        </a:p>
      </dgm:t>
    </dgm:pt>
    <dgm:pt modelId="{A84CD767-D9E8-422C-B186-5854BB83119F}" type="sibTrans" cxnId="{CC01DC6A-EAC9-4BB7-8039-0271980C104E}">
      <dgm:prSet/>
      <dgm:spPr/>
      <dgm:t>
        <a:bodyPr/>
        <a:lstStyle/>
        <a:p>
          <a:endParaRPr lang="en-US"/>
        </a:p>
      </dgm:t>
    </dgm:pt>
    <dgm:pt modelId="{4221544A-FDE0-44C6-A496-C4A2F9979D75}">
      <dgm:prSet phldrT="[Text]"/>
      <dgm:spPr/>
      <dgm:t>
        <a:bodyPr/>
        <a:lstStyle/>
        <a:p>
          <a:r>
            <a:rPr lang="en-US" dirty="0"/>
            <a:t>Diminished Functional Status Measured by Hand Grip Strength </a:t>
          </a:r>
        </a:p>
      </dgm:t>
    </dgm:pt>
    <dgm:pt modelId="{D0697E9C-CAB9-4188-84A0-321DBC21401A}" type="parTrans" cxnId="{DFB64C02-E05C-4930-A605-411FF6A34746}">
      <dgm:prSet/>
      <dgm:spPr/>
      <dgm:t>
        <a:bodyPr/>
        <a:lstStyle/>
        <a:p>
          <a:endParaRPr lang="en-US" dirty="0"/>
        </a:p>
      </dgm:t>
    </dgm:pt>
    <dgm:pt modelId="{C59DA2AE-F6CB-4FDD-B3BA-34C17DCB88A3}" type="sibTrans" cxnId="{DFB64C02-E05C-4930-A605-411FF6A34746}">
      <dgm:prSet/>
      <dgm:spPr/>
      <dgm:t>
        <a:bodyPr/>
        <a:lstStyle/>
        <a:p>
          <a:endParaRPr lang="en-US"/>
        </a:p>
      </dgm:t>
    </dgm:pt>
    <dgm:pt modelId="{AAB173A3-7CF2-4F19-90BB-BF4F65230F45}">
      <dgm:prSet phldrT="[Text]"/>
      <dgm:spPr/>
      <dgm:t>
        <a:bodyPr/>
        <a:lstStyle/>
        <a:p>
          <a:r>
            <a:rPr lang="en-US" dirty="0"/>
            <a:t>Fluid Accumulation Masking Weight Loss</a:t>
          </a:r>
        </a:p>
      </dgm:t>
    </dgm:pt>
    <dgm:pt modelId="{64D113AC-5BA4-441D-8DFA-0E0B54C80221}" type="parTrans" cxnId="{38C99A1B-18A9-4975-9A37-2D1D7C84271E}">
      <dgm:prSet/>
      <dgm:spPr/>
      <dgm:t>
        <a:bodyPr/>
        <a:lstStyle/>
        <a:p>
          <a:endParaRPr lang="en-US" dirty="0"/>
        </a:p>
      </dgm:t>
    </dgm:pt>
    <dgm:pt modelId="{FECBCA4E-40A3-4A85-A150-2E801EEFD2C9}" type="sibTrans" cxnId="{38C99A1B-18A9-4975-9A37-2D1D7C84271E}">
      <dgm:prSet/>
      <dgm:spPr/>
      <dgm:t>
        <a:bodyPr/>
        <a:lstStyle/>
        <a:p>
          <a:endParaRPr lang="en-US"/>
        </a:p>
      </dgm:t>
    </dgm:pt>
    <dgm:pt modelId="{8399CE5A-9BA0-421E-A30D-667A21C4B459}" type="pres">
      <dgm:prSet presAssocID="{5AD5D113-14DC-4C80-AC69-EC859914D33C}" presName="cycle" presStyleCnt="0">
        <dgm:presLayoutVars>
          <dgm:chMax val="1"/>
          <dgm:dir/>
          <dgm:animLvl val="ctr"/>
          <dgm:resizeHandles val="exact"/>
        </dgm:presLayoutVars>
      </dgm:prSet>
      <dgm:spPr/>
    </dgm:pt>
    <dgm:pt modelId="{FA30C955-B311-4581-AF16-EC68A887B12D}" type="pres">
      <dgm:prSet presAssocID="{86F38650-4AEB-4989-A467-8F90666BFDE8}" presName="centerShape" presStyleLbl="node0" presStyleIdx="0" presStyleCnt="1" custLinFactNeighborX="978" custLinFactNeighborY="-1299"/>
      <dgm:spPr/>
    </dgm:pt>
    <dgm:pt modelId="{3FD343D9-BDD5-410F-BF69-65128F439A80}" type="pres">
      <dgm:prSet presAssocID="{3C01637B-38D5-4A4C-AB9B-35EF2E37B56E}" presName="Name9" presStyleLbl="parChTrans1D2" presStyleIdx="0" presStyleCnt="6"/>
      <dgm:spPr/>
    </dgm:pt>
    <dgm:pt modelId="{857AE3B6-456E-4F92-92F3-654C8A6D6863}" type="pres">
      <dgm:prSet presAssocID="{3C01637B-38D5-4A4C-AB9B-35EF2E37B56E}" presName="connTx" presStyleLbl="parChTrans1D2" presStyleIdx="0" presStyleCnt="6"/>
      <dgm:spPr/>
    </dgm:pt>
    <dgm:pt modelId="{02E6366E-58EE-4B68-B7B7-7CE4368C2EF7}" type="pres">
      <dgm:prSet presAssocID="{4C18295A-BEA8-45AE-9A4A-013527D83573}" presName="node" presStyleLbl="node1" presStyleIdx="0" presStyleCnt="6">
        <dgm:presLayoutVars>
          <dgm:bulletEnabled val="1"/>
        </dgm:presLayoutVars>
      </dgm:prSet>
      <dgm:spPr/>
    </dgm:pt>
    <dgm:pt modelId="{BC997524-618A-4FDF-BE2F-7EA340FFCBC8}" type="pres">
      <dgm:prSet presAssocID="{4446D186-D4B2-48B0-A36E-91C3BE649EE5}" presName="Name9" presStyleLbl="parChTrans1D2" presStyleIdx="1" presStyleCnt="6"/>
      <dgm:spPr/>
    </dgm:pt>
    <dgm:pt modelId="{EC92DA39-8D39-41E9-B892-437A7FBE0846}" type="pres">
      <dgm:prSet presAssocID="{4446D186-D4B2-48B0-A36E-91C3BE649EE5}" presName="connTx" presStyleLbl="parChTrans1D2" presStyleIdx="1" presStyleCnt="6"/>
      <dgm:spPr/>
    </dgm:pt>
    <dgm:pt modelId="{D6714C35-6EB6-4D20-ACBC-300BD45DC83E}" type="pres">
      <dgm:prSet presAssocID="{9857AFA2-894D-420D-9C55-AE3911C10142}" presName="node" presStyleLbl="node1" presStyleIdx="1" presStyleCnt="6">
        <dgm:presLayoutVars>
          <dgm:bulletEnabled val="1"/>
        </dgm:presLayoutVars>
      </dgm:prSet>
      <dgm:spPr/>
    </dgm:pt>
    <dgm:pt modelId="{3BCC80F4-266A-48AA-B081-264C77908276}" type="pres">
      <dgm:prSet presAssocID="{D01B5961-0DDF-480B-99F2-F057A45A9439}" presName="Name9" presStyleLbl="parChTrans1D2" presStyleIdx="2" presStyleCnt="6"/>
      <dgm:spPr/>
    </dgm:pt>
    <dgm:pt modelId="{79172160-29D0-411A-B571-E71D8E347B99}" type="pres">
      <dgm:prSet presAssocID="{D01B5961-0DDF-480B-99F2-F057A45A9439}" presName="connTx" presStyleLbl="parChTrans1D2" presStyleIdx="2" presStyleCnt="6"/>
      <dgm:spPr/>
    </dgm:pt>
    <dgm:pt modelId="{0C891988-78AB-4FD8-BE0C-F075F64D862E}" type="pres">
      <dgm:prSet presAssocID="{6BD89B0C-7AD9-4AED-9690-7B50C7629C3A}" presName="node" presStyleLbl="node1" presStyleIdx="2" presStyleCnt="6">
        <dgm:presLayoutVars>
          <dgm:bulletEnabled val="1"/>
        </dgm:presLayoutVars>
      </dgm:prSet>
      <dgm:spPr/>
    </dgm:pt>
    <dgm:pt modelId="{639DD8E5-FEA8-4E76-B5C3-E0ECAE110B2D}" type="pres">
      <dgm:prSet presAssocID="{58B84502-CE91-4A69-B17D-84DB73300DAC}" presName="Name9" presStyleLbl="parChTrans1D2" presStyleIdx="3" presStyleCnt="6"/>
      <dgm:spPr/>
    </dgm:pt>
    <dgm:pt modelId="{17F27726-63F8-4D0A-8552-F38FC3EABDAC}" type="pres">
      <dgm:prSet presAssocID="{58B84502-CE91-4A69-B17D-84DB73300DAC}" presName="connTx" presStyleLbl="parChTrans1D2" presStyleIdx="3" presStyleCnt="6"/>
      <dgm:spPr/>
    </dgm:pt>
    <dgm:pt modelId="{579526B9-9D62-4F7C-B61A-874F855198B1}" type="pres">
      <dgm:prSet presAssocID="{9CAD6BF1-5B32-4D64-9408-144E47B3948C}" presName="node" presStyleLbl="node1" presStyleIdx="3" presStyleCnt="6">
        <dgm:presLayoutVars>
          <dgm:bulletEnabled val="1"/>
        </dgm:presLayoutVars>
      </dgm:prSet>
      <dgm:spPr/>
    </dgm:pt>
    <dgm:pt modelId="{F36F2266-4407-4708-96F0-0CB788CB3F44}" type="pres">
      <dgm:prSet presAssocID="{D0697E9C-CAB9-4188-84A0-321DBC21401A}" presName="Name9" presStyleLbl="parChTrans1D2" presStyleIdx="4" presStyleCnt="6"/>
      <dgm:spPr/>
    </dgm:pt>
    <dgm:pt modelId="{8994C5A8-34AC-4288-9F8E-86ADA503A325}" type="pres">
      <dgm:prSet presAssocID="{D0697E9C-CAB9-4188-84A0-321DBC21401A}" presName="connTx" presStyleLbl="parChTrans1D2" presStyleIdx="4" presStyleCnt="6"/>
      <dgm:spPr/>
    </dgm:pt>
    <dgm:pt modelId="{BF7E1713-F6A7-4FCC-8D4A-F2027A991B72}" type="pres">
      <dgm:prSet presAssocID="{4221544A-FDE0-44C6-A496-C4A2F9979D75}" presName="node" presStyleLbl="node1" presStyleIdx="4" presStyleCnt="6">
        <dgm:presLayoutVars>
          <dgm:bulletEnabled val="1"/>
        </dgm:presLayoutVars>
      </dgm:prSet>
      <dgm:spPr/>
    </dgm:pt>
    <dgm:pt modelId="{BEB01446-8CCF-4E45-B7DB-90F67065A278}" type="pres">
      <dgm:prSet presAssocID="{64D113AC-5BA4-441D-8DFA-0E0B54C80221}" presName="Name9" presStyleLbl="parChTrans1D2" presStyleIdx="5" presStyleCnt="6"/>
      <dgm:spPr/>
    </dgm:pt>
    <dgm:pt modelId="{9573B0F7-390F-400E-A701-7B182DE35CD8}" type="pres">
      <dgm:prSet presAssocID="{64D113AC-5BA4-441D-8DFA-0E0B54C80221}" presName="connTx" presStyleLbl="parChTrans1D2" presStyleIdx="5" presStyleCnt="6"/>
      <dgm:spPr/>
    </dgm:pt>
    <dgm:pt modelId="{19B5203B-4F6B-45A1-B1C1-6335CA637825}" type="pres">
      <dgm:prSet presAssocID="{AAB173A3-7CF2-4F19-90BB-BF4F65230F45}" presName="node" presStyleLbl="node1" presStyleIdx="5" presStyleCnt="6">
        <dgm:presLayoutVars>
          <dgm:bulletEnabled val="1"/>
        </dgm:presLayoutVars>
      </dgm:prSet>
      <dgm:spPr/>
    </dgm:pt>
  </dgm:ptLst>
  <dgm:cxnLst>
    <dgm:cxn modelId="{BE2B9B01-DCE4-4CFB-AE94-D7D3BF2B7182}" type="presOf" srcId="{4221544A-FDE0-44C6-A496-C4A2F9979D75}" destId="{BF7E1713-F6A7-4FCC-8D4A-F2027A991B72}" srcOrd="0" destOrd="0" presId="urn:microsoft.com/office/officeart/2005/8/layout/radial1"/>
    <dgm:cxn modelId="{DFB64C02-E05C-4930-A605-411FF6A34746}" srcId="{86F38650-4AEB-4989-A467-8F90666BFDE8}" destId="{4221544A-FDE0-44C6-A496-C4A2F9979D75}" srcOrd="4" destOrd="0" parTransId="{D0697E9C-CAB9-4188-84A0-321DBC21401A}" sibTransId="{C59DA2AE-F6CB-4FDD-B3BA-34C17DCB88A3}"/>
    <dgm:cxn modelId="{5A8F4F02-5A98-45A9-98A1-4286492974F4}" type="presOf" srcId="{4446D186-D4B2-48B0-A36E-91C3BE649EE5}" destId="{BC997524-618A-4FDF-BE2F-7EA340FFCBC8}" srcOrd="0" destOrd="0" presId="urn:microsoft.com/office/officeart/2005/8/layout/radial1"/>
    <dgm:cxn modelId="{D3BD5E03-C228-49F1-A89F-E8EBD56DF5AF}" type="presOf" srcId="{6BD89B0C-7AD9-4AED-9690-7B50C7629C3A}" destId="{0C891988-78AB-4FD8-BE0C-F075F64D862E}" srcOrd="0" destOrd="0" presId="urn:microsoft.com/office/officeart/2005/8/layout/radial1"/>
    <dgm:cxn modelId="{38C99A1B-18A9-4975-9A37-2D1D7C84271E}" srcId="{86F38650-4AEB-4989-A467-8F90666BFDE8}" destId="{AAB173A3-7CF2-4F19-90BB-BF4F65230F45}" srcOrd="5" destOrd="0" parTransId="{64D113AC-5BA4-441D-8DFA-0E0B54C80221}" sibTransId="{FECBCA4E-40A3-4A85-A150-2E801EEFD2C9}"/>
    <dgm:cxn modelId="{6E1B5F1F-3D8A-4B45-AB7B-99F15ECA5D67}" type="presOf" srcId="{4446D186-D4B2-48B0-A36E-91C3BE649EE5}" destId="{EC92DA39-8D39-41E9-B892-437A7FBE0846}" srcOrd="1" destOrd="0" presId="urn:microsoft.com/office/officeart/2005/8/layout/radial1"/>
    <dgm:cxn modelId="{048BDD26-F63B-4F43-892A-227F9177FD47}" type="presOf" srcId="{86F38650-4AEB-4989-A467-8F90666BFDE8}" destId="{FA30C955-B311-4581-AF16-EC68A887B12D}" srcOrd="0" destOrd="0" presId="urn:microsoft.com/office/officeart/2005/8/layout/radial1"/>
    <dgm:cxn modelId="{68702528-BCC1-440F-9C52-D9710028DE3B}" type="presOf" srcId="{9CAD6BF1-5B32-4D64-9408-144E47B3948C}" destId="{579526B9-9D62-4F7C-B61A-874F855198B1}" srcOrd="0" destOrd="0" presId="urn:microsoft.com/office/officeart/2005/8/layout/radial1"/>
    <dgm:cxn modelId="{158E7B31-0A50-4D84-AAFB-950675985FD4}" type="presOf" srcId="{58B84502-CE91-4A69-B17D-84DB73300DAC}" destId="{639DD8E5-FEA8-4E76-B5C3-E0ECAE110B2D}" srcOrd="0" destOrd="0" presId="urn:microsoft.com/office/officeart/2005/8/layout/radial1"/>
    <dgm:cxn modelId="{7B1BDD3E-EEB1-4AB3-A41A-95BF11795068}" type="presOf" srcId="{64D113AC-5BA4-441D-8DFA-0E0B54C80221}" destId="{BEB01446-8CCF-4E45-B7DB-90F67065A278}" srcOrd="0" destOrd="0" presId="urn:microsoft.com/office/officeart/2005/8/layout/radial1"/>
    <dgm:cxn modelId="{49BA1D64-E20A-4840-9E47-89A86E9391A6}" type="presOf" srcId="{D01B5961-0DDF-480B-99F2-F057A45A9439}" destId="{79172160-29D0-411A-B571-E71D8E347B99}" srcOrd="1" destOrd="0" presId="urn:microsoft.com/office/officeart/2005/8/layout/radial1"/>
    <dgm:cxn modelId="{CC01DC6A-EAC9-4BB7-8039-0271980C104E}" srcId="{86F38650-4AEB-4989-A467-8F90666BFDE8}" destId="{9CAD6BF1-5B32-4D64-9408-144E47B3948C}" srcOrd="3" destOrd="0" parTransId="{58B84502-CE91-4A69-B17D-84DB73300DAC}" sibTransId="{A84CD767-D9E8-422C-B186-5854BB83119F}"/>
    <dgm:cxn modelId="{6571C070-B27B-44F5-AF8B-5F3D5F59299C}" type="presOf" srcId="{4C18295A-BEA8-45AE-9A4A-013527D83573}" destId="{02E6366E-58EE-4B68-B7B7-7CE4368C2EF7}" srcOrd="0" destOrd="0" presId="urn:microsoft.com/office/officeart/2005/8/layout/radial1"/>
    <dgm:cxn modelId="{96688177-A7F9-4E27-B676-548501472BC6}" type="presOf" srcId="{58B84502-CE91-4A69-B17D-84DB73300DAC}" destId="{17F27726-63F8-4D0A-8552-F38FC3EABDAC}" srcOrd="1" destOrd="0" presId="urn:microsoft.com/office/officeart/2005/8/layout/radial1"/>
    <dgm:cxn modelId="{4B5C1A82-9CF3-4776-9B8B-DFFBD887941B}" srcId="{5AD5D113-14DC-4C80-AC69-EC859914D33C}" destId="{86F38650-4AEB-4989-A467-8F90666BFDE8}" srcOrd="0" destOrd="0" parTransId="{2E4261D5-B666-4829-91FF-E7944A394743}" sibTransId="{439AD71C-1DA5-4BD8-BE76-D4DC5FB2A91E}"/>
    <dgm:cxn modelId="{7FAED587-6A88-4A64-9D3C-E493A4635C65}" type="presOf" srcId="{D01B5961-0DDF-480B-99F2-F057A45A9439}" destId="{3BCC80F4-266A-48AA-B081-264C77908276}" srcOrd="0" destOrd="0" presId="urn:microsoft.com/office/officeart/2005/8/layout/radial1"/>
    <dgm:cxn modelId="{7895ED88-0BC1-41B6-BFA1-AA26AAC5753B}" type="presOf" srcId="{5AD5D113-14DC-4C80-AC69-EC859914D33C}" destId="{8399CE5A-9BA0-421E-A30D-667A21C4B459}" srcOrd="0" destOrd="0" presId="urn:microsoft.com/office/officeart/2005/8/layout/radial1"/>
    <dgm:cxn modelId="{6C8FD3A3-29E3-42C7-A193-7190C5B85172}" type="presOf" srcId="{9857AFA2-894D-420D-9C55-AE3911C10142}" destId="{D6714C35-6EB6-4D20-ACBC-300BD45DC83E}" srcOrd="0" destOrd="0" presId="urn:microsoft.com/office/officeart/2005/8/layout/radial1"/>
    <dgm:cxn modelId="{687942A8-A3C0-42F7-A3CA-E7E37F91A8A9}" type="presOf" srcId="{64D113AC-5BA4-441D-8DFA-0E0B54C80221}" destId="{9573B0F7-390F-400E-A701-7B182DE35CD8}" srcOrd="1" destOrd="0" presId="urn:microsoft.com/office/officeart/2005/8/layout/radial1"/>
    <dgm:cxn modelId="{8942C1B4-9B4A-4208-90F7-38056799978B}" type="presOf" srcId="{3C01637B-38D5-4A4C-AB9B-35EF2E37B56E}" destId="{3FD343D9-BDD5-410F-BF69-65128F439A80}" srcOrd="0" destOrd="0" presId="urn:microsoft.com/office/officeart/2005/8/layout/radial1"/>
    <dgm:cxn modelId="{750C72BD-AB4E-458B-A017-EAF87E8B3555}" type="presOf" srcId="{3C01637B-38D5-4A4C-AB9B-35EF2E37B56E}" destId="{857AE3B6-456E-4F92-92F3-654C8A6D6863}" srcOrd="1" destOrd="0" presId="urn:microsoft.com/office/officeart/2005/8/layout/radial1"/>
    <dgm:cxn modelId="{11C0D9CC-BC35-41A8-9996-2989B055777B}" srcId="{86F38650-4AEB-4989-A467-8F90666BFDE8}" destId="{6BD89B0C-7AD9-4AED-9690-7B50C7629C3A}" srcOrd="2" destOrd="0" parTransId="{D01B5961-0DDF-480B-99F2-F057A45A9439}" sibTransId="{C9417812-CC92-45C6-9E5E-461643961760}"/>
    <dgm:cxn modelId="{A46E03CE-BBC5-4740-A828-AB4D5F0B371B}" srcId="{86F38650-4AEB-4989-A467-8F90666BFDE8}" destId="{9857AFA2-894D-420D-9C55-AE3911C10142}" srcOrd="1" destOrd="0" parTransId="{4446D186-D4B2-48B0-A36E-91C3BE649EE5}" sibTransId="{5FCE8542-42A5-42C4-B58F-50DC727DC910}"/>
    <dgm:cxn modelId="{59FEE4D3-FF0F-4E65-A161-24F7283DC89B}" type="presOf" srcId="{D0697E9C-CAB9-4188-84A0-321DBC21401A}" destId="{8994C5A8-34AC-4288-9F8E-86ADA503A325}" srcOrd="1" destOrd="0" presId="urn:microsoft.com/office/officeart/2005/8/layout/radial1"/>
    <dgm:cxn modelId="{A06EB4EA-5E3F-45A1-8568-28596D7320A9}" srcId="{86F38650-4AEB-4989-A467-8F90666BFDE8}" destId="{4C18295A-BEA8-45AE-9A4A-013527D83573}" srcOrd="0" destOrd="0" parTransId="{3C01637B-38D5-4A4C-AB9B-35EF2E37B56E}" sibTransId="{64D12845-265F-4110-A3BB-8F91420C0780}"/>
    <dgm:cxn modelId="{EF7B47F3-0457-45B8-BC9F-A47FD7794772}" type="presOf" srcId="{AAB173A3-7CF2-4F19-90BB-BF4F65230F45}" destId="{19B5203B-4F6B-45A1-B1C1-6335CA637825}" srcOrd="0" destOrd="0" presId="urn:microsoft.com/office/officeart/2005/8/layout/radial1"/>
    <dgm:cxn modelId="{70633CF9-A246-4E49-88D5-F1E4E2D8BECD}" type="presOf" srcId="{D0697E9C-CAB9-4188-84A0-321DBC21401A}" destId="{F36F2266-4407-4708-96F0-0CB788CB3F44}" srcOrd="0" destOrd="0" presId="urn:microsoft.com/office/officeart/2005/8/layout/radial1"/>
    <dgm:cxn modelId="{50E6961B-E5EF-4D37-A5A5-2AF1C19134DE}" type="presParOf" srcId="{8399CE5A-9BA0-421E-A30D-667A21C4B459}" destId="{FA30C955-B311-4581-AF16-EC68A887B12D}" srcOrd="0" destOrd="0" presId="urn:microsoft.com/office/officeart/2005/8/layout/radial1"/>
    <dgm:cxn modelId="{82C38EBA-3567-4705-A745-653ABEE8EFA8}" type="presParOf" srcId="{8399CE5A-9BA0-421E-A30D-667A21C4B459}" destId="{3FD343D9-BDD5-410F-BF69-65128F439A80}" srcOrd="1" destOrd="0" presId="urn:microsoft.com/office/officeart/2005/8/layout/radial1"/>
    <dgm:cxn modelId="{E419CF45-CE46-4F4D-B248-0ACE2AB71FE2}" type="presParOf" srcId="{3FD343D9-BDD5-410F-BF69-65128F439A80}" destId="{857AE3B6-456E-4F92-92F3-654C8A6D6863}" srcOrd="0" destOrd="0" presId="urn:microsoft.com/office/officeart/2005/8/layout/radial1"/>
    <dgm:cxn modelId="{30462293-F4F4-471A-8AF0-9FB34CF12C18}" type="presParOf" srcId="{8399CE5A-9BA0-421E-A30D-667A21C4B459}" destId="{02E6366E-58EE-4B68-B7B7-7CE4368C2EF7}" srcOrd="2" destOrd="0" presId="urn:microsoft.com/office/officeart/2005/8/layout/radial1"/>
    <dgm:cxn modelId="{F43041D0-18BB-42F0-816A-A4D0077F74A3}" type="presParOf" srcId="{8399CE5A-9BA0-421E-A30D-667A21C4B459}" destId="{BC997524-618A-4FDF-BE2F-7EA340FFCBC8}" srcOrd="3" destOrd="0" presId="urn:microsoft.com/office/officeart/2005/8/layout/radial1"/>
    <dgm:cxn modelId="{97C8947E-F33C-4F17-AAF8-16ED6E2CE72B}" type="presParOf" srcId="{BC997524-618A-4FDF-BE2F-7EA340FFCBC8}" destId="{EC92DA39-8D39-41E9-B892-437A7FBE0846}" srcOrd="0" destOrd="0" presId="urn:microsoft.com/office/officeart/2005/8/layout/radial1"/>
    <dgm:cxn modelId="{9C63F923-BE60-41E6-9FC8-F415FF2336A1}" type="presParOf" srcId="{8399CE5A-9BA0-421E-A30D-667A21C4B459}" destId="{D6714C35-6EB6-4D20-ACBC-300BD45DC83E}" srcOrd="4" destOrd="0" presId="urn:microsoft.com/office/officeart/2005/8/layout/radial1"/>
    <dgm:cxn modelId="{D40C6EB0-CFD7-4E91-AE64-D701D5871D72}" type="presParOf" srcId="{8399CE5A-9BA0-421E-A30D-667A21C4B459}" destId="{3BCC80F4-266A-48AA-B081-264C77908276}" srcOrd="5" destOrd="0" presId="urn:microsoft.com/office/officeart/2005/8/layout/radial1"/>
    <dgm:cxn modelId="{E62DE05A-097A-4322-9C02-A5DBACDC1201}" type="presParOf" srcId="{3BCC80F4-266A-48AA-B081-264C77908276}" destId="{79172160-29D0-411A-B571-E71D8E347B99}" srcOrd="0" destOrd="0" presId="urn:microsoft.com/office/officeart/2005/8/layout/radial1"/>
    <dgm:cxn modelId="{032E2A07-8F94-4DF6-A890-0BD6D6EF5F51}" type="presParOf" srcId="{8399CE5A-9BA0-421E-A30D-667A21C4B459}" destId="{0C891988-78AB-4FD8-BE0C-F075F64D862E}" srcOrd="6" destOrd="0" presId="urn:microsoft.com/office/officeart/2005/8/layout/radial1"/>
    <dgm:cxn modelId="{51AE4331-D9AC-44C6-B1A3-F5ECBAB12105}" type="presParOf" srcId="{8399CE5A-9BA0-421E-A30D-667A21C4B459}" destId="{639DD8E5-FEA8-4E76-B5C3-E0ECAE110B2D}" srcOrd="7" destOrd="0" presId="urn:microsoft.com/office/officeart/2005/8/layout/radial1"/>
    <dgm:cxn modelId="{3C250CE8-4727-42E6-823E-26CCC7BF3448}" type="presParOf" srcId="{639DD8E5-FEA8-4E76-B5C3-E0ECAE110B2D}" destId="{17F27726-63F8-4D0A-8552-F38FC3EABDAC}" srcOrd="0" destOrd="0" presId="urn:microsoft.com/office/officeart/2005/8/layout/radial1"/>
    <dgm:cxn modelId="{EE0D8998-B642-41E5-974D-96FC9162DA50}" type="presParOf" srcId="{8399CE5A-9BA0-421E-A30D-667A21C4B459}" destId="{579526B9-9D62-4F7C-B61A-874F855198B1}" srcOrd="8" destOrd="0" presId="urn:microsoft.com/office/officeart/2005/8/layout/radial1"/>
    <dgm:cxn modelId="{4ED2AB15-0598-4620-8A56-5326F9F3D4C0}" type="presParOf" srcId="{8399CE5A-9BA0-421E-A30D-667A21C4B459}" destId="{F36F2266-4407-4708-96F0-0CB788CB3F44}" srcOrd="9" destOrd="0" presId="urn:microsoft.com/office/officeart/2005/8/layout/radial1"/>
    <dgm:cxn modelId="{55A6C8CF-B031-421F-A6B0-CB826C60F01C}" type="presParOf" srcId="{F36F2266-4407-4708-96F0-0CB788CB3F44}" destId="{8994C5A8-34AC-4288-9F8E-86ADA503A325}" srcOrd="0" destOrd="0" presId="urn:microsoft.com/office/officeart/2005/8/layout/radial1"/>
    <dgm:cxn modelId="{DF47EAC5-5CE4-4485-BFAC-53A4C3442410}" type="presParOf" srcId="{8399CE5A-9BA0-421E-A30D-667A21C4B459}" destId="{BF7E1713-F6A7-4FCC-8D4A-F2027A991B72}" srcOrd="10" destOrd="0" presId="urn:microsoft.com/office/officeart/2005/8/layout/radial1"/>
    <dgm:cxn modelId="{E5D9A4DA-86BD-4B67-B4DC-A8F1C32B65D1}" type="presParOf" srcId="{8399CE5A-9BA0-421E-A30D-667A21C4B459}" destId="{BEB01446-8CCF-4E45-B7DB-90F67065A278}" srcOrd="11" destOrd="0" presId="urn:microsoft.com/office/officeart/2005/8/layout/radial1"/>
    <dgm:cxn modelId="{545D4F9E-72F3-4972-B678-AFD079B8758F}" type="presParOf" srcId="{BEB01446-8CCF-4E45-B7DB-90F67065A278}" destId="{9573B0F7-390F-400E-A701-7B182DE35CD8}" srcOrd="0" destOrd="0" presId="urn:microsoft.com/office/officeart/2005/8/layout/radial1"/>
    <dgm:cxn modelId="{F0C57B87-1FAF-4921-A130-3653FA7B5D10}" type="presParOf" srcId="{8399CE5A-9BA0-421E-A30D-667A21C4B459}" destId="{19B5203B-4F6B-45A1-B1C1-6335CA637825}"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BBD8F3-0003-4836-9031-D5BA5183AA70}"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8A3D7F8F-14BF-45FA-B73B-1394A952BF2E}">
      <dgm:prSet/>
      <dgm:spPr/>
      <dgm:t>
        <a:bodyPr/>
        <a:lstStyle/>
        <a:p>
          <a:r>
            <a:rPr lang="en-US" dirty="0">
              <a:latin typeface="Times New Roman" panose="02020603050405020304" pitchFamily="18" charset="0"/>
              <a:cs typeface="Times New Roman" panose="02020603050405020304" pitchFamily="18" charset="0"/>
            </a:rPr>
            <a:t>In addition to loss of fat, about half of any involuntary weight loss is muscle loss.</a:t>
          </a:r>
          <a:r>
            <a:rPr lang="en-US" baseline="300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dgm:t>
    </dgm:pt>
    <dgm:pt modelId="{46BF345A-06BA-42DE-8AEB-820B3B20AE7F}" type="parTrans" cxnId="{D463825D-3A83-48AD-8E75-E0E91459D051}">
      <dgm:prSet/>
      <dgm:spPr/>
      <dgm:t>
        <a:bodyPr/>
        <a:lstStyle/>
        <a:p>
          <a:endParaRPr lang="en-US"/>
        </a:p>
      </dgm:t>
    </dgm:pt>
    <dgm:pt modelId="{812A6E92-5CC0-4EED-83A2-24AD11715929}" type="sibTrans" cxnId="{D463825D-3A83-48AD-8E75-E0E91459D051}">
      <dgm:prSet/>
      <dgm:spPr/>
      <dgm:t>
        <a:bodyPr/>
        <a:lstStyle/>
        <a:p>
          <a:endParaRPr lang="en-US"/>
        </a:p>
      </dgm:t>
    </dgm:pt>
    <dgm:pt modelId="{B45628A8-A3D0-468C-8429-A80C9CEA4968}">
      <dgm:prSet/>
      <dgm:spPr/>
      <dgm:t>
        <a:bodyPr/>
        <a:lstStyle/>
        <a:p>
          <a:r>
            <a:rPr lang="en-US" dirty="0"/>
            <a:t>With any weight loss comes muscle loss. </a:t>
          </a:r>
        </a:p>
      </dgm:t>
    </dgm:pt>
    <dgm:pt modelId="{8FED2275-2EB1-4DD5-B6AF-E109EF4F1945}" type="parTrans" cxnId="{001E8244-293D-4705-8352-869E86ACA12C}">
      <dgm:prSet/>
      <dgm:spPr/>
      <dgm:t>
        <a:bodyPr/>
        <a:lstStyle/>
        <a:p>
          <a:endParaRPr lang="en-US"/>
        </a:p>
      </dgm:t>
    </dgm:pt>
    <dgm:pt modelId="{68DC195E-F718-45DE-B1AF-16AAEA1C58BF}" type="sibTrans" cxnId="{001E8244-293D-4705-8352-869E86ACA12C}">
      <dgm:prSet/>
      <dgm:spPr/>
      <dgm:t>
        <a:bodyPr/>
        <a:lstStyle/>
        <a:p>
          <a:endParaRPr lang="en-US"/>
        </a:p>
      </dgm:t>
    </dgm:pt>
    <dgm:pt modelId="{9F49999A-CEDF-4CE3-8158-BD3F113DBF12}" type="pres">
      <dgm:prSet presAssocID="{BFBBD8F3-0003-4836-9031-D5BA5183AA70}" presName="hierChild1" presStyleCnt="0">
        <dgm:presLayoutVars>
          <dgm:chPref val="1"/>
          <dgm:dir/>
          <dgm:animOne val="branch"/>
          <dgm:animLvl val="lvl"/>
          <dgm:resizeHandles/>
        </dgm:presLayoutVars>
      </dgm:prSet>
      <dgm:spPr/>
    </dgm:pt>
    <dgm:pt modelId="{7CCBBF9D-9091-4943-9C30-A82D5DD27D5F}" type="pres">
      <dgm:prSet presAssocID="{8A3D7F8F-14BF-45FA-B73B-1394A952BF2E}" presName="hierRoot1" presStyleCnt="0"/>
      <dgm:spPr/>
    </dgm:pt>
    <dgm:pt modelId="{405BCE69-4578-460C-8643-5E9F7A8FF634}" type="pres">
      <dgm:prSet presAssocID="{8A3D7F8F-14BF-45FA-B73B-1394A952BF2E}" presName="composite" presStyleCnt="0"/>
      <dgm:spPr/>
    </dgm:pt>
    <dgm:pt modelId="{586D7333-C674-413E-AF4E-E881263554BF}" type="pres">
      <dgm:prSet presAssocID="{8A3D7F8F-14BF-45FA-B73B-1394A952BF2E}" presName="background" presStyleLbl="node0" presStyleIdx="0" presStyleCnt="2"/>
      <dgm:spPr/>
    </dgm:pt>
    <dgm:pt modelId="{C86CF7C6-1EF8-4887-9EF3-4E3DE7DE323A}" type="pres">
      <dgm:prSet presAssocID="{8A3D7F8F-14BF-45FA-B73B-1394A952BF2E}" presName="text" presStyleLbl="fgAcc0" presStyleIdx="0" presStyleCnt="2">
        <dgm:presLayoutVars>
          <dgm:chPref val="3"/>
        </dgm:presLayoutVars>
      </dgm:prSet>
      <dgm:spPr/>
    </dgm:pt>
    <dgm:pt modelId="{6CDCE99C-674E-4235-A8E9-D430B88DE4FD}" type="pres">
      <dgm:prSet presAssocID="{8A3D7F8F-14BF-45FA-B73B-1394A952BF2E}" presName="hierChild2" presStyleCnt="0"/>
      <dgm:spPr/>
    </dgm:pt>
    <dgm:pt modelId="{7977CE84-96F0-460B-A479-9C7740F7A319}" type="pres">
      <dgm:prSet presAssocID="{B45628A8-A3D0-468C-8429-A80C9CEA4968}" presName="hierRoot1" presStyleCnt="0"/>
      <dgm:spPr/>
    </dgm:pt>
    <dgm:pt modelId="{99019073-69B2-432B-8477-9A99D1452E26}" type="pres">
      <dgm:prSet presAssocID="{B45628A8-A3D0-468C-8429-A80C9CEA4968}" presName="composite" presStyleCnt="0"/>
      <dgm:spPr/>
    </dgm:pt>
    <dgm:pt modelId="{651522BB-4C72-4B8D-B8B1-4D98B929519A}" type="pres">
      <dgm:prSet presAssocID="{B45628A8-A3D0-468C-8429-A80C9CEA4968}" presName="background" presStyleLbl="node0" presStyleIdx="1" presStyleCnt="2"/>
      <dgm:spPr/>
    </dgm:pt>
    <dgm:pt modelId="{989B9E32-1ABB-4376-8A59-9C10555F2476}" type="pres">
      <dgm:prSet presAssocID="{B45628A8-A3D0-468C-8429-A80C9CEA4968}" presName="text" presStyleLbl="fgAcc0" presStyleIdx="1" presStyleCnt="2">
        <dgm:presLayoutVars>
          <dgm:chPref val="3"/>
        </dgm:presLayoutVars>
      </dgm:prSet>
      <dgm:spPr/>
    </dgm:pt>
    <dgm:pt modelId="{E67D3E89-1F71-4DB0-8EB9-F25A3F73D88E}" type="pres">
      <dgm:prSet presAssocID="{B45628A8-A3D0-468C-8429-A80C9CEA4968}" presName="hierChild2" presStyleCnt="0"/>
      <dgm:spPr/>
    </dgm:pt>
  </dgm:ptLst>
  <dgm:cxnLst>
    <dgm:cxn modelId="{C0754601-3889-4615-86EA-0CE340938CAD}" type="presOf" srcId="{8A3D7F8F-14BF-45FA-B73B-1394A952BF2E}" destId="{C86CF7C6-1EF8-4887-9EF3-4E3DE7DE323A}" srcOrd="0" destOrd="0" presId="urn:microsoft.com/office/officeart/2005/8/layout/hierarchy1"/>
    <dgm:cxn modelId="{D463825D-3A83-48AD-8E75-E0E91459D051}" srcId="{BFBBD8F3-0003-4836-9031-D5BA5183AA70}" destId="{8A3D7F8F-14BF-45FA-B73B-1394A952BF2E}" srcOrd="0" destOrd="0" parTransId="{46BF345A-06BA-42DE-8AEB-820B3B20AE7F}" sibTransId="{812A6E92-5CC0-4EED-83A2-24AD11715929}"/>
    <dgm:cxn modelId="{001E8244-293D-4705-8352-869E86ACA12C}" srcId="{BFBBD8F3-0003-4836-9031-D5BA5183AA70}" destId="{B45628A8-A3D0-468C-8429-A80C9CEA4968}" srcOrd="1" destOrd="0" parTransId="{8FED2275-2EB1-4DD5-B6AF-E109EF4F1945}" sibTransId="{68DC195E-F718-45DE-B1AF-16AAEA1C58BF}"/>
    <dgm:cxn modelId="{B9331BA1-000A-45DE-A75D-572D886D476B}" type="presOf" srcId="{BFBBD8F3-0003-4836-9031-D5BA5183AA70}" destId="{9F49999A-CEDF-4CE3-8158-BD3F113DBF12}" srcOrd="0" destOrd="0" presId="urn:microsoft.com/office/officeart/2005/8/layout/hierarchy1"/>
    <dgm:cxn modelId="{EC4E84AF-5422-48D9-BE0D-655FC2E23BCD}" type="presOf" srcId="{B45628A8-A3D0-468C-8429-A80C9CEA4968}" destId="{989B9E32-1ABB-4376-8A59-9C10555F2476}" srcOrd="0" destOrd="0" presId="urn:microsoft.com/office/officeart/2005/8/layout/hierarchy1"/>
    <dgm:cxn modelId="{BBF013CC-FA96-40A2-BE2F-448B7F1022EC}" type="presParOf" srcId="{9F49999A-CEDF-4CE3-8158-BD3F113DBF12}" destId="{7CCBBF9D-9091-4943-9C30-A82D5DD27D5F}" srcOrd="0" destOrd="0" presId="urn:microsoft.com/office/officeart/2005/8/layout/hierarchy1"/>
    <dgm:cxn modelId="{4C73774E-DEBA-4938-A096-FF83E142E73E}" type="presParOf" srcId="{7CCBBF9D-9091-4943-9C30-A82D5DD27D5F}" destId="{405BCE69-4578-460C-8643-5E9F7A8FF634}" srcOrd="0" destOrd="0" presId="urn:microsoft.com/office/officeart/2005/8/layout/hierarchy1"/>
    <dgm:cxn modelId="{7B3C8587-C351-4D86-B05C-E6429F5A82F1}" type="presParOf" srcId="{405BCE69-4578-460C-8643-5E9F7A8FF634}" destId="{586D7333-C674-413E-AF4E-E881263554BF}" srcOrd="0" destOrd="0" presId="urn:microsoft.com/office/officeart/2005/8/layout/hierarchy1"/>
    <dgm:cxn modelId="{B4CB0AA6-A242-4002-9480-F1146F651243}" type="presParOf" srcId="{405BCE69-4578-460C-8643-5E9F7A8FF634}" destId="{C86CF7C6-1EF8-4887-9EF3-4E3DE7DE323A}" srcOrd="1" destOrd="0" presId="urn:microsoft.com/office/officeart/2005/8/layout/hierarchy1"/>
    <dgm:cxn modelId="{2146E108-B4CA-44FE-A342-8E6DAB0AE237}" type="presParOf" srcId="{7CCBBF9D-9091-4943-9C30-A82D5DD27D5F}" destId="{6CDCE99C-674E-4235-A8E9-D430B88DE4FD}" srcOrd="1" destOrd="0" presId="urn:microsoft.com/office/officeart/2005/8/layout/hierarchy1"/>
    <dgm:cxn modelId="{DDEABD8F-64FE-4A48-8FFC-B3C3644DEE75}" type="presParOf" srcId="{9F49999A-CEDF-4CE3-8158-BD3F113DBF12}" destId="{7977CE84-96F0-460B-A479-9C7740F7A319}" srcOrd="1" destOrd="0" presId="urn:microsoft.com/office/officeart/2005/8/layout/hierarchy1"/>
    <dgm:cxn modelId="{80A0DF63-1C87-44B1-BBB8-469A5152EF1C}" type="presParOf" srcId="{7977CE84-96F0-460B-A479-9C7740F7A319}" destId="{99019073-69B2-432B-8477-9A99D1452E26}" srcOrd="0" destOrd="0" presId="urn:microsoft.com/office/officeart/2005/8/layout/hierarchy1"/>
    <dgm:cxn modelId="{278A552E-7F31-448B-949C-1A2DBF83EF0D}" type="presParOf" srcId="{99019073-69B2-432B-8477-9A99D1452E26}" destId="{651522BB-4C72-4B8D-B8B1-4D98B929519A}" srcOrd="0" destOrd="0" presId="urn:microsoft.com/office/officeart/2005/8/layout/hierarchy1"/>
    <dgm:cxn modelId="{3CD59AAE-E1AC-4024-B51F-8D39ED4380C8}" type="presParOf" srcId="{99019073-69B2-432B-8477-9A99D1452E26}" destId="{989B9E32-1ABB-4376-8A59-9C10555F2476}" srcOrd="1" destOrd="0" presId="urn:microsoft.com/office/officeart/2005/8/layout/hierarchy1"/>
    <dgm:cxn modelId="{FBC58C93-4822-46FB-8E73-631C2DB24742}" type="presParOf" srcId="{7977CE84-96F0-460B-A479-9C7740F7A319}" destId="{E67D3E89-1F71-4DB0-8EB9-F25A3F73D88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838900-FC6D-43AC-9911-DD5755492EDF}"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04EF5F9E-0A1C-4DF1-AD8E-932A3CD94BEC}">
      <dgm:prSet/>
      <dgm:spPr/>
      <dgm:t>
        <a:bodyPr/>
        <a:lstStyle/>
        <a:p>
          <a:pPr>
            <a:lnSpc>
              <a:spcPct val="100000"/>
            </a:lnSpc>
          </a:pPr>
          <a:r>
            <a:rPr lang="en-US" dirty="0">
              <a:latin typeface="Times New Roman" panose="02020603050405020304" pitchFamily="18" charset="0"/>
              <a:cs typeface="Times New Roman" panose="02020603050405020304" pitchFamily="18" charset="0"/>
            </a:rPr>
            <a:t>Lack of hunger and satiety cues</a:t>
          </a:r>
        </a:p>
      </dgm:t>
    </dgm:pt>
    <dgm:pt modelId="{41D93F1D-05C2-423A-80EF-270840753727}" type="parTrans" cxnId="{670C3AC6-BA4D-46EC-954A-9E8F8689832C}">
      <dgm:prSet/>
      <dgm:spPr/>
      <dgm:t>
        <a:bodyPr/>
        <a:lstStyle/>
        <a:p>
          <a:endParaRPr lang="en-US">
            <a:latin typeface="Times New Roman" panose="02020603050405020304" pitchFamily="18" charset="0"/>
            <a:cs typeface="Times New Roman" panose="02020603050405020304" pitchFamily="18" charset="0"/>
          </a:endParaRPr>
        </a:p>
      </dgm:t>
    </dgm:pt>
    <dgm:pt modelId="{6FF7B4E9-619D-4733-9060-0CB8355E3529}" type="sibTrans" cxnId="{670C3AC6-BA4D-46EC-954A-9E8F8689832C}">
      <dgm:prSet/>
      <dgm:spPr/>
      <dgm:t>
        <a:bodyPr/>
        <a:lstStyle/>
        <a:p>
          <a:pPr>
            <a:lnSpc>
              <a:spcPct val="100000"/>
            </a:lnSpc>
          </a:pPr>
          <a:endParaRPr lang="en-US">
            <a:latin typeface="Times New Roman" panose="02020603050405020304" pitchFamily="18" charset="0"/>
            <a:cs typeface="Times New Roman" panose="02020603050405020304" pitchFamily="18" charset="0"/>
          </a:endParaRPr>
        </a:p>
      </dgm:t>
    </dgm:pt>
    <dgm:pt modelId="{192D9149-86E9-40DA-BD1C-C4B33543E408}">
      <dgm:prSet/>
      <dgm:spPr/>
      <dgm:t>
        <a:bodyPr/>
        <a:lstStyle/>
        <a:p>
          <a:pPr>
            <a:lnSpc>
              <a:spcPct val="100000"/>
            </a:lnSpc>
          </a:pPr>
          <a:r>
            <a:rPr lang="en-US" dirty="0">
              <a:latin typeface="Times New Roman" panose="02020603050405020304" pitchFamily="18" charset="0"/>
              <a:cs typeface="Times New Roman" panose="02020603050405020304" pitchFamily="18" charset="0"/>
            </a:rPr>
            <a:t>Changes in taste and texture preferences</a:t>
          </a:r>
        </a:p>
      </dgm:t>
    </dgm:pt>
    <dgm:pt modelId="{432F7291-9969-4283-A655-0509CD342A7B}" type="parTrans" cxnId="{6D648D67-AAAC-43AE-AD00-D7B381DDB1F4}">
      <dgm:prSet/>
      <dgm:spPr/>
      <dgm:t>
        <a:bodyPr/>
        <a:lstStyle/>
        <a:p>
          <a:endParaRPr lang="en-US">
            <a:latin typeface="Times New Roman" panose="02020603050405020304" pitchFamily="18" charset="0"/>
            <a:cs typeface="Times New Roman" panose="02020603050405020304" pitchFamily="18" charset="0"/>
          </a:endParaRPr>
        </a:p>
      </dgm:t>
    </dgm:pt>
    <dgm:pt modelId="{678B5114-D5FB-4647-A063-48BC3F169F09}" type="sibTrans" cxnId="{6D648D67-AAAC-43AE-AD00-D7B381DDB1F4}">
      <dgm:prSet/>
      <dgm:spPr/>
      <dgm:t>
        <a:bodyPr/>
        <a:lstStyle/>
        <a:p>
          <a:pPr>
            <a:lnSpc>
              <a:spcPct val="100000"/>
            </a:lnSpc>
          </a:pPr>
          <a:endParaRPr lang="en-US">
            <a:latin typeface="Times New Roman" panose="02020603050405020304" pitchFamily="18" charset="0"/>
            <a:cs typeface="Times New Roman" panose="02020603050405020304" pitchFamily="18" charset="0"/>
          </a:endParaRPr>
        </a:p>
      </dgm:t>
    </dgm:pt>
    <dgm:pt modelId="{0AD541FC-5265-45C9-821F-834201892D6A}">
      <dgm:prSet/>
      <dgm:spPr/>
      <dgm:t>
        <a:bodyPr/>
        <a:lstStyle/>
        <a:p>
          <a:pPr>
            <a:lnSpc>
              <a:spcPct val="100000"/>
            </a:lnSpc>
          </a:pPr>
          <a:r>
            <a:rPr lang="en-US" dirty="0">
              <a:latin typeface="Times New Roman" panose="02020603050405020304" pitchFamily="18" charset="0"/>
              <a:cs typeface="Times New Roman" panose="02020603050405020304" pitchFamily="18" charset="0"/>
            </a:rPr>
            <a:t>Consistent routine and schedule</a:t>
          </a:r>
        </a:p>
      </dgm:t>
    </dgm:pt>
    <dgm:pt modelId="{F3DD0238-8D0E-4647-A61C-108EF2AC422B}" type="parTrans" cxnId="{4DB2FADC-8072-41E4-A578-556AD319B8E9}">
      <dgm:prSet/>
      <dgm:spPr/>
      <dgm:t>
        <a:bodyPr/>
        <a:lstStyle/>
        <a:p>
          <a:endParaRPr lang="en-US">
            <a:latin typeface="Times New Roman" panose="02020603050405020304" pitchFamily="18" charset="0"/>
            <a:cs typeface="Times New Roman" panose="02020603050405020304" pitchFamily="18" charset="0"/>
          </a:endParaRPr>
        </a:p>
      </dgm:t>
    </dgm:pt>
    <dgm:pt modelId="{7CA6FDD3-FC58-436C-8C08-14FE56FDB61D}" type="sibTrans" cxnId="{4DB2FADC-8072-41E4-A578-556AD319B8E9}">
      <dgm:prSet/>
      <dgm:spPr/>
      <dgm:t>
        <a:bodyPr/>
        <a:lstStyle/>
        <a:p>
          <a:pPr>
            <a:lnSpc>
              <a:spcPct val="100000"/>
            </a:lnSpc>
          </a:pPr>
          <a:endParaRPr lang="en-US">
            <a:latin typeface="Times New Roman" panose="02020603050405020304" pitchFamily="18" charset="0"/>
            <a:cs typeface="Times New Roman" panose="02020603050405020304" pitchFamily="18" charset="0"/>
          </a:endParaRPr>
        </a:p>
      </dgm:t>
    </dgm:pt>
    <dgm:pt modelId="{163D19B0-015F-41D1-B7C2-518ADA83E2A2}">
      <dgm:prSet/>
      <dgm:spPr/>
      <dgm:t>
        <a:bodyPr/>
        <a:lstStyle/>
        <a:p>
          <a:pPr>
            <a:lnSpc>
              <a:spcPct val="100000"/>
            </a:lnSpc>
          </a:pPr>
          <a:r>
            <a:rPr lang="en-US" dirty="0">
              <a:latin typeface="Times New Roman" panose="02020603050405020304" pitchFamily="18" charset="0"/>
              <a:cs typeface="Times New Roman" panose="02020603050405020304" pitchFamily="18" charset="0"/>
            </a:rPr>
            <a:t>Community dining, socialization</a:t>
          </a:r>
        </a:p>
      </dgm:t>
    </dgm:pt>
    <dgm:pt modelId="{93AA9020-954A-4BEC-BA0A-9139D1ABE6CD}" type="parTrans" cxnId="{0785AD7E-BA87-446A-AF3E-455D955C1CAD}">
      <dgm:prSet/>
      <dgm:spPr/>
      <dgm:t>
        <a:bodyPr/>
        <a:lstStyle/>
        <a:p>
          <a:endParaRPr lang="en-US">
            <a:latin typeface="Times New Roman" panose="02020603050405020304" pitchFamily="18" charset="0"/>
            <a:cs typeface="Times New Roman" panose="02020603050405020304" pitchFamily="18" charset="0"/>
          </a:endParaRPr>
        </a:p>
      </dgm:t>
    </dgm:pt>
    <dgm:pt modelId="{AE8C107E-44DD-429C-B368-DDC91465A767}" type="sibTrans" cxnId="{0785AD7E-BA87-446A-AF3E-455D955C1CAD}">
      <dgm:prSet/>
      <dgm:spPr/>
      <dgm:t>
        <a:bodyPr/>
        <a:lstStyle/>
        <a:p>
          <a:pPr>
            <a:lnSpc>
              <a:spcPct val="100000"/>
            </a:lnSpc>
          </a:pPr>
          <a:endParaRPr lang="en-US">
            <a:latin typeface="Times New Roman" panose="02020603050405020304" pitchFamily="18" charset="0"/>
            <a:cs typeface="Times New Roman" panose="02020603050405020304" pitchFamily="18" charset="0"/>
          </a:endParaRPr>
        </a:p>
      </dgm:t>
    </dgm:pt>
    <dgm:pt modelId="{7F98E51A-6BD7-4671-A0BB-59F6DC39AB27}">
      <dgm:prSet/>
      <dgm:spPr/>
      <dgm:t>
        <a:bodyPr/>
        <a:lstStyle/>
        <a:p>
          <a:pPr>
            <a:lnSpc>
              <a:spcPct val="100000"/>
            </a:lnSpc>
          </a:pPr>
          <a:r>
            <a:rPr lang="en-US" dirty="0">
              <a:latin typeface="Times New Roman" panose="02020603050405020304" pitchFamily="18" charset="0"/>
              <a:cs typeface="Times New Roman" panose="02020603050405020304" pitchFamily="18" charset="0"/>
            </a:rPr>
            <a:t>Honor changes in taste preferences</a:t>
          </a:r>
        </a:p>
      </dgm:t>
    </dgm:pt>
    <dgm:pt modelId="{5F403D52-7792-482C-8078-CAEA06DF87D2}" type="parTrans" cxnId="{97400A7F-2E65-4587-A791-27F25B7500A6}">
      <dgm:prSet/>
      <dgm:spPr/>
      <dgm:t>
        <a:bodyPr/>
        <a:lstStyle/>
        <a:p>
          <a:endParaRPr lang="en-US">
            <a:latin typeface="Times New Roman" panose="02020603050405020304" pitchFamily="18" charset="0"/>
            <a:cs typeface="Times New Roman" panose="02020603050405020304" pitchFamily="18" charset="0"/>
          </a:endParaRPr>
        </a:p>
      </dgm:t>
    </dgm:pt>
    <dgm:pt modelId="{C084E960-76F8-4A58-BABB-768BB2669CAC}" type="sibTrans" cxnId="{97400A7F-2E65-4587-A791-27F25B7500A6}">
      <dgm:prSet/>
      <dgm:spPr/>
      <dgm:t>
        <a:bodyPr/>
        <a:lstStyle/>
        <a:p>
          <a:pPr>
            <a:lnSpc>
              <a:spcPct val="100000"/>
            </a:lnSpc>
          </a:pPr>
          <a:endParaRPr lang="en-US">
            <a:latin typeface="Times New Roman" panose="02020603050405020304" pitchFamily="18" charset="0"/>
            <a:cs typeface="Times New Roman" panose="02020603050405020304" pitchFamily="18" charset="0"/>
          </a:endParaRPr>
        </a:p>
      </dgm:t>
    </dgm:pt>
    <dgm:pt modelId="{7B228214-1BA8-40AF-A255-C9199453483B}">
      <dgm:prSet/>
      <dgm:spPr/>
      <dgm:t>
        <a:bodyPr/>
        <a:lstStyle/>
        <a:p>
          <a:pPr>
            <a:lnSpc>
              <a:spcPct val="100000"/>
            </a:lnSpc>
          </a:pPr>
          <a:r>
            <a:rPr lang="en-US" dirty="0">
              <a:latin typeface="Times New Roman" panose="02020603050405020304" pitchFamily="18" charset="0"/>
              <a:cs typeface="Times New Roman" panose="02020603050405020304" pitchFamily="18" charset="0"/>
            </a:rPr>
            <a:t>Explore new foods</a:t>
          </a:r>
        </a:p>
      </dgm:t>
    </dgm:pt>
    <dgm:pt modelId="{B6B66587-2B23-4008-8318-CDE03F9A8393}" type="parTrans" cxnId="{D0E9B029-B3AF-45FD-9C27-EA3186876F69}">
      <dgm:prSet/>
      <dgm:spPr/>
      <dgm:t>
        <a:bodyPr/>
        <a:lstStyle/>
        <a:p>
          <a:endParaRPr lang="en-US">
            <a:latin typeface="Times New Roman" panose="02020603050405020304" pitchFamily="18" charset="0"/>
            <a:cs typeface="Times New Roman" panose="02020603050405020304" pitchFamily="18" charset="0"/>
          </a:endParaRPr>
        </a:p>
      </dgm:t>
    </dgm:pt>
    <dgm:pt modelId="{2293CDB7-7BA7-488C-B339-BEB80A4CBEC0}" type="sibTrans" cxnId="{D0E9B029-B3AF-45FD-9C27-EA3186876F69}">
      <dgm:prSet/>
      <dgm:spPr/>
      <dgm:t>
        <a:bodyPr/>
        <a:lstStyle/>
        <a:p>
          <a:endParaRPr lang="en-US">
            <a:latin typeface="Times New Roman" panose="02020603050405020304" pitchFamily="18" charset="0"/>
            <a:cs typeface="Times New Roman" panose="02020603050405020304" pitchFamily="18" charset="0"/>
          </a:endParaRPr>
        </a:p>
      </dgm:t>
    </dgm:pt>
    <dgm:pt modelId="{98E26ACD-BFA0-46DA-97C0-AA791FAD3B0D}" type="pres">
      <dgm:prSet presAssocID="{3F838900-FC6D-43AC-9911-DD5755492EDF}" presName="linear" presStyleCnt="0">
        <dgm:presLayoutVars>
          <dgm:dir/>
          <dgm:animLvl val="lvl"/>
          <dgm:resizeHandles val="exact"/>
        </dgm:presLayoutVars>
      </dgm:prSet>
      <dgm:spPr/>
    </dgm:pt>
    <dgm:pt modelId="{B5110683-DF49-46A4-BEFD-8B7826BC8C27}" type="pres">
      <dgm:prSet presAssocID="{04EF5F9E-0A1C-4DF1-AD8E-932A3CD94BEC}" presName="parentLin" presStyleCnt="0"/>
      <dgm:spPr/>
    </dgm:pt>
    <dgm:pt modelId="{65D9CF29-A859-4D3E-883B-CB06B98794B3}" type="pres">
      <dgm:prSet presAssocID="{04EF5F9E-0A1C-4DF1-AD8E-932A3CD94BEC}" presName="parentLeftMargin" presStyleLbl="node1" presStyleIdx="0" presStyleCnt="6"/>
      <dgm:spPr/>
    </dgm:pt>
    <dgm:pt modelId="{9F1A5454-1EC1-441A-88A1-59EF1B0A4717}" type="pres">
      <dgm:prSet presAssocID="{04EF5F9E-0A1C-4DF1-AD8E-932A3CD94BEC}" presName="parentText" presStyleLbl="node1" presStyleIdx="0" presStyleCnt="6">
        <dgm:presLayoutVars>
          <dgm:chMax val="0"/>
          <dgm:bulletEnabled val="1"/>
        </dgm:presLayoutVars>
      </dgm:prSet>
      <dgm:spPr/>
    </dgm:pt>
    <dgm:pt modelId="{BB5F7216-CA74-4401-BCCD-1C29E84049A0}" type="pres">
      <dgm:prSet presAssocID="{04EF5F9E-0A1C-4DF1-AD8E-932A3CD94BEC}" presName="negativeSpace" presStyleCnt="0"/>
      <dgm:spPr/>
    </dgm:pt>
    <dgm:pt modelId="{7A53174D-90C8-445C-8835-6DF9664D8169}" type="pres">
      <dgm:prSet presAssocID="{04EF5F9E-0A1C-4DF1-AD8E-932A3CD94BEC}" presName="childText" presStyleLbl="conFgAcc1" presStyleIdx="0" presStyleCnt="6">
        <dgm:presLayoutVars>
          <dgm:bulletEnabled val="1"/>
        </dgm:presLayoutVars>
      </dgm:prSet>
      <dgm:spPr/>
    </dgm:pt>
    <dgm:pt modelId="{CAC42F54-9B6F-41AB-B7D3-03C74B138B9E}" type="pres">
      <dgm:prSet presAssocID="{6FF7B4E9-619D-4733-9060-0CB8355E3529}" presName="spaceBetweenRectangles" presStyleCnt="0"/>
      <dgm:spPr/>
    </dgm:pt>
    <dgm:pt modelId="{98DD06AD-248C-4BE2-B29B-935F904C183C}" type="pres">
      <dgm:prSet presAssocID="{192D9149-86E9-40DA-BD1C-C4B33543E408}" presName="parentLin" presStyleCnt="0"/>
      <dgm:spPr/>
    </dgm:pt>
    <dgm:pt modelId="{E5EF7827-56EE-499A-94CA-622BDA7173A9}" type="pres">
      <dgm:prSet presAssocID="{192D9149-86E9-40DA-BD1C-C4B33543E408}" presName="parentLeftMargin" presStyleLbl="node1" presStyleIdx="0" presStyleCnt="6"/>
      <dgm:spPr/>
    </dgm:pt>
    <dgm:pt modelId="{D2CA87AF-22CB-44FD-A3D1-69EF16665DC7}" type="pres">
      <dgm:prSet presAssocID="{192D9149-86E9-40DA-BD1C-C4B33543E408}" presName="parentText" presStyleLbl="node1" presStyleIdx="1" presStyleCnt="6">
        <dgm:presLayoutVars>
          <dgm:chMax val="0"/>
          <dgm:bulletEnabled val="1"/>
        </dgm:presLayoutVars>
      </dgm:prSet>
      <dgm:spPr/>
    </dgm:pt>
    <dgm:pt modelId="{B36E2E64-9305-4582-A7D5-CB0EC2CA2869}" type="pres">
      <dgm:prSet presAssocID="{192D9149-86E9-40DA-BD1C-C4B33543E408}" presName="negativeSpace" presStyleCnt="0"/>
      <dgm:spPr/>
    </dgm:pt>
    <dgm:pt modelId="{6E0C3053-B6EA-455E-9116-B314E81968BA}" type="pres">
      <dgm:prSet presAssocID="{192D9149-86E9-40DA-BD1C-C4B33543E408}" presName="childText" presStyleLbl="conFgAcc1" presStyleIdx="1" presStyleCnt="6">
        <dgm:presLayoutVars>
          <dgm:bulletEnabled val="1"/>
        </dgm:presLayoutVars>
      </dgm:prSet>
      <dgm:spPr/>
    </dgm:pt>
    <dgm:pt modelId="{8B24BDF8-56CE-478F-BBEA-C17B06E4105A}" type="pres">
      <dgm:prSet presAssocID="{678B5114-D5FB-4647-A063-48BC3F169F09}" presName="spaceBetweenRectangles" presStyleCnt="0"/>
      <dgm:spPr/>
    </dgm:pt>
    <dgm:pt modelId="{3CCEA28F-60E5-429A-A4B4-D88B49A7794C}" type="pres">
      <dgm:prSet presAssocID="{0AD541FC-5265-45C9-821F-834201892D6A}" presName="parentLin" presStyleCnt="0"/>
      <dgm:spPr/>
    </dgm:pt>
    <dgm:pt modelId="{8CFC85B2-5598-49E8-893A-9C98D17B8F3E}" type="pres">
      <dgm:prSet presAssocID="{0AD541FC-5265-45C9-821F-834201892D6A}" presName="parentLeftMargin" presStyleLbl="node1" presStyleIdx="1" presStyleCnt="6"/>
      <dgm:spPr/>
    </dgm:pt>
    <dgm:pt modelId="{19058455-314F-452E-B5E2-9A59272651F2}" type="pres">
      <dgm:prSet presAssocID="{0AD541FC-5265-45C9-821F-834201892D6A}" presName="parentText" presStyleLbl="node1" presStyleIdx="2" presStyleCnt="6">
        <dgm:presLayoutVars>
          <dgm:chMax val="0"/>
          <dgm:bulletEnabled val="1"/>
        </dgm:presLayoutVars>
      </dgm:prSet>
      <dgm:spPr/>
    </dgm:pt>
    <dgm:pt modelId="{DBEF8D1F-4BE6-4874-9AFF-45D7961DB2B9}" type="pres">
      <dgm:prSet presAssocID="{0AD541FC-5265-45C9-821F-834201892D6A}" presName="negativeSpace" presStyleCnt="0"/>
      <dgm:spPr/>
    </dgm:pt>
    <dgm:pt modelId="{839C040A-DAC1-402D-B046-70D4C2AA1FFB}" type="pres">
      <dgm:prSet presAssocID="{0AD541FC-5265-45C9-821F-834201892D6A}" presName="childText" presStyleLbl="conFgAcc1" presStyleIdx="2" presStyleCnt="6">
        <dgm:presLayoutVars>
          <dgm:bulletEnabled val="1"/>
        </dgm:presLayoutVars>
      </dgm:prSet>
      <dgm:spPr/>
    </dgm:pt>
    <dgm:pt modelId="{9B427CAE-33C0-4DF2-BF8D-90EE78587E0F}" type="pres">
      <dgm:prSet presAssocID="{7CA6FDD3-FC58-436C-8C08-14FE56FDB61D}" presName="spaceBetweenRectangles" presStyleCnt="0"/>
      <dgm:spPr/>
    </dgm:pt>
    <dgm:pt modelId="{0A650AC7-ED6C-46BA-AFDD-2C9B9A774795}" type="pres">
      <dgm:prSet presAssocID="{163D19B0-015F-41D1-B7C2-518ADA83E2A2}" presName="parentLin" presStyleCnt="0"/>
      <dgm:spPr/>
    </dgm:pt>
    <dgm:pt modelId="{D6B6903A-C567-4B63-8B7B-6ADA39C58F2C}" type="pres">
      <dgm:prSet presAssocID="{163D19B0-015F-41D1-B7C2-518ADA83E2A2}" presName="parentLeftMargin" presStyleLbl="node1" presStyleIdx="2" presStyleCnt="6"/>
      <dgm:spPr/>
    </dgm:pt>
    <dgm:pt modelId="{77911858-BEB8-42F6-B776-961FD3D39349}" type="pres">
      <dgm:prSet presAssocID="{163D19B0-015F-41D1-B7C2-518ADA83E2A2}" presName="parentText" presStyleLbl="node1" presStyleIdx="3" presStyleCnt="6">
        <dgm:presLayoutVars>
          <dgm:chMax val="0"/>
          <dgm:bulletEnabled val="1"/>
        </dgm:presLayoutVars>
      </dgm:prSet>
      <dgm:spPr/>
    </dgm:pt>
    <dgm:pt modelId="{D3A01DEC-550D-4480-8999-2832279A0100}" type="pres">
      <dgm:prSet presAssocID="{163D19B0-015F-41D1-B7C2-518ADA83E2A2}" presName="negativeSpace" presStyleCnt="0"/>
      <dgm:spPr/>
    </dgm:pt>
    <dgm:pt modelId="{3E7E59CF-DCCF-4A60-AFAA-0BB597861280}" type="pres">
      <dgm:prSet presAssocID="{163D19B0-015F-41D1-B7C2-518ADA83E2A2}" presName="childText" presStyleLbl="conFgAcc1" presStyleIdx="3" presStyleCnt="6">
        <dgm:presLayoutVars>
          <dgm:bulletEnabled val="1"/>
        </dgm:presLayoutVars>
      </dgm:prSet>
      <dgm:spPr/>
    </dgm:pt>
    <dgm:pt modelId="{868D9E36-5826-4FA5-A20A-352D9B129EF8}" type="pres">
      <dgm:prSet presAssocID="{AE8C107E-44DD-429C-B368-DDC91465A767}" presName="spaceBetweenRectangles" presStyleCnt="0"/>
      <dgm:spPr/>
    </dgm:pt>
    <dgm:pt modelId="{30A636A4-08F3-478A-BC47-118820C772F2}" type="pres">
      <dgm:prSet presAssocID="{7F98E51A-6BD7-4671-A0BB-59F6DC39AB27}" presName="parentLin" presStyleCnt="0"/>
      <dgm:spPr/>
    </dgm:pt>
    <dgm:pt modelId="{48A888A1-F1F2-4455-9DD4-9C0479E2565C}" type="pres">
      <dgm:prSet presAssocID="{7F98E51A-6BD7-4671-A0BB-59F6DC39AB27}" presName="parentLeftMargin" presStyleLbl="node1" presStyleIdx="3" presStyleCnt="6"/>
      <dgm:spPr/>
    </dgm:pt>
    <dgm:pt modelId="{B201782B-4568-47EF-BB3D-269DBF4DE301}" type="pres">
      <dgm:prSet presAssocID="{7F98E51A-6BD7-4671-A0BB-59F6DC39AB27}" presName="parentText" presStyleLbl="node1" presStyleIdx="4" presStyleCnt="6">
        <dgm:presLayoutVars>
          <dgm:chMax val="0"/>
          <dgm:bulletEnabled val="1"/>
        </dgm:presLayoutVars>
      </dgm:prSet>
      <dgm:spPr/>
    </dgm:pt>
    <dgm:pt modelId="{E4282A56-211B-42AB-8334-A2A89555D8C9}" type="pres">
      <dgm:prSet presAssocID="{7F98E51A-6BD7-4671-A0BB-59F6DC39AB27}" presName="negativeSpace" presStyleCnt="0"/>
      <dgm:spPr/>
    </dgm:pt>
    <dgm:pt modelId="{CBF3BD57-D0E8-4924-81A8-580AAD66136E}" type="pres">
      <dgm:prSet presAssocID="{7F98E51A-6BD7-4671-A0BB-59F6DC39AB27}" presName="childText" presStyleLbl="conFgAcc1" presStyleIdx="4" presStyleCnt="6">
        <dgm:presLayoutVars>
          <dgm:bulletEnabled val="1"/>
        </dgm:presLayoutVars>
      </dgm:prSet>
      <dgm:spPr/>
    </dgm:pt>
    <dgm:pt modelId="{3EF667F9-B56B-436C-B29F-EC20F1BCB4CE}" type="pres">
      <dgm:prSet presAssocID="{C084E960-76F8-4A58-BABB-768BB2669CAC}" presName="spaceBetweenRectangles" presStyleCnt="0"/>
      <dgm:spPr/>
    </dgm:pt>
    <dgm:pt modelId="{D6507572-3128-45D5-A630-8AD5F9BDDB2B}" type="pres">
      <dgm:prSet presAssocID="{7B228214-1BA8-40AF-A255-C9199453483B}" presName="parentLin" presStyleCnt="0"/>
      <dgm:spPr/>
    </dgm:pt>
    <dgm:pt modelId="{75A4E34F-EB67-41F9-B6DE-7A0CE15C1461}" type="pres">
      <dgm:prSet presAssocID="{7B228214-1BA8-40AF-A255-C9199453483B}" presName="parentLeftMargin" presStyleLbl="node1" presStyleIdx="4" presStyleCnt="6"/>
      <dgm:spPr/>
    </dgm:pt>
    <dgm:pt modelId="{8B1298C4-9251-4310-9FBA-CD083ACF73AE}" type="pres">
      <dgm:prSet presAssocID="{7B228214-1BA8-40AF-A255-C9199453483B}" presName="parentText" presStyleLbl="node1" presStyleIdx="5" presStyleCnt="6">
        <dgm:presLayoutVars>
          <dgm:chMax val="0"/>
          <dgm:bulletEnabled val="1"/>
        </dgm:presLayoutVars>
      </dgm:prSet>
      <dgm:spPr/>
    </dgm:pt>
    <dgm:pt modelId="{3E08BA65-3F11-49B3-9739-6DEDE1919D7B}" type="pres">
      <dgm:prSet presAssocID="{7B228214-1BA8-40AF-A255-C9199453483B}" presName="negativeSpace" presStyleCnt="0"/>
      <dgm:spPr/>
    </dgm:pt>
    <dgm:pt modelId="{380C431A-DE7D-47A7-8DCD-5902DB08CF0D}" type="pres">
      <dgm:prSet presAssocID="{7B228214-1BA8-40AF-A255-C9199453483B}" presName="childText" presStyleLbl="conFgAcc1" presStyleIdx="5" presStyleCnt="6">
        <dgm:presLayoutVars>
          <dgm:bulletEnabled val="1"/>
        </dgm:presLayoutVars>
      </dgm:prSet>
      <dgm:spPr/>
    </dgm:pt>
  </dgm:ptLst>
  <dgm:cxnLst>
    <dgm:cxn modelId="{7A64BA13-69DE-4D36-8705-BF0318AB9053}" type="presOf" srcId="{0AD541FC-5265-45C9-821F-834201892D6A}" destId="{8CFC85B2-5598-49E8-893A-9C98D17B8F3E}" srcOrd="0" destOrd="0" presId="urn:microsoft.com/office/officeart/2005/8/layout/list1"/>
    <dgm:cxn modelId="{41ED711A-1B74-4105-B517-363CBC786991}" type="presOf" srcId="{163D19B0-015F-41D1-B7C2-518ADA83E2A2}" destId="{D6B6903A-C567-4B63-8B7B-6ADA39C58F2C}" srcOrd="0" destOrd="0" presId="urn:microsoft.com/office/officeart/2005/8/layout/list1"/>
    <dgm:cxn modelId="{D0E9B029-B3AF-45FD-9C27-EA3186876F69}" srcId="{3F838900-FC6D-43AC-9911-DD5755492EDF}" destId="{7B228214-1BA8-40AF-A255-C9199453483B}" srcOrd="5" destOrd="0" parTransId="{B6B66587-2B23-4008-8318-CDE03F9A8393}" sibTransId="{2293CDB7-7BA7-488C-B339-BEB80A4CBEC0}"/>
    <dgm:cxn modelId="{C3837B2D-0757-4EED-811B-3349EBD94927}" type="presOf" srcId="{7B228214-1BA8-40AF-A255-C9199453483B}" destId="{8B1298C4-9251-4310-9FBA-CD083ACF73AE}" srcOrd="1" destOrd="0" presId="urn:microsoft.com/office/officeart/2005/8/layout/list1"/>
    <dgm:cxn modelId="{97B5AB5F-6B53-4027-888B-0ABD6C2E1F08}" type="presOf" srcId="{04EF5F9E-0A1C-4DF1-AD8E-932A3CD94BEC}" destId="{9F1A5454-1EC1-441A-88A1-59EF1B0A4717}" srcOrd="1" destOrd="0" presId="urn:microsoft.com/office/officeart/2005/8/layout/list1"/>
    <dgm:cxn modelId="{6D648D67-AAAC-43AE-AD00-D7B381DDB1F4}" srcId="{3F838900-FC6D-43AC-9911-DD5755492EDF}" destId="{192D9149-86E9-40DA-BD1C-C4B33543E408}" srcOrd="1" destOrd="0" parTransId="{432F7291-9969-4283-A655-0509CD342A7B}" sibTransId="{678B5114-D5FB-4647-A063-48BC3F169F09}"/>
    <dgm:cxn modelId="{4AD0DD73-F44D-43E2-AEA0-AD28BB1160D4}" type="presOf" srcId="{7F98E51A-6BD7-4671-A0BB-59F6DC39AB27}" destId="{B201782B-4568-47EF-BB3D-269DBF4DE301}" srcOrd="1" destOrd="0" presId="urn:microsoft.com/office/officeart/2005/8/layout/list1"/>
    <dgm:cxn modelId="{0785AD7E-BA87-446A-AF3E-455D955C1CAD}" srcId="{3F838900-FC6D-43AC-9911-DD5755492EDF}" destId="{163D19B0-015F-41D1-B7C2-518ADA83E2A2}" srcOrd="3" destOrd="0" parTransId="{93AA9020-954A-4BEC-BA0A-9139D1ABE6CD}" sibTransId="{AE8C107E-44DD-429C-B368-DDC91465A767}"/>
    <dgm:cxn modelId="{97400A7F-2E65-4587-A791-27F25B7500A6}" srcId="{3F838900-FC6D-43AC-9911-DD5755492EDF}" destId="{7F98E51A-6BD7-4671-A0BB-59F6DC39AB27}" srcOrd="4" destOrd="0" parTransId="{5F403D52-7792-482C-8078-CAEA06DF87D2}" sibTransId="{C084E960-76F8-4A58-BABB-768BB2669CAC}"/>
    <dgm:cxn modelId="{50459886-0DE4-4E96-BAF1-630502CDAA6A}" type="presOf" srcId="{3F838900-FC6D-43AC-9911-DD5755492EDF}" destId="{98E26ACD-BFA0-46DA-97C0-AA791FAD3B0D}" srcOrd="0" destOrd="0" presId="urn:microsoft.com/office/officeart/2005/8/layout/list1"/>
    <dgm:cxn modelId="{BB79838D-9EE5-4ABF-ADFB-CC738EC5D2AC}" type="presOf" srcId="{192D9149-86E9-40DA-BD1C-C4B33543E408}" destId="{E5EF7827-56EE-499A-94CA-622BDA7173A9}" srcOrd="0" destOrd="0" presId="urn:microsoft.com/office/officeart/2005/8/layout/list1"/>
    <dgm:cxn modelId="{86853D9F-4159-4AEB-926D-1C918DBEEAF4}" type="presOf" srcId="{04EF5F9E-0A1C-4DF1-AD8E-932A3CD94BEC}" destId="{65D9CF29-A859-4D3E-883B-CB06B98794B3}" srcOrd="0" destOrd="0" presId="urn:microsoft.com/office/officeart/2005/8/layout/list1"/>
    <dgm:cxn modelId="{5D2F26AD-9801-4C94-84B3-3C9E0BB6A457}" type="presOf" srcId="{163D19B0-015F-41D1-B7C2-518ADA83E2A2}" destId="{77911858-BEB8-42F6-B776-961FD3D39349}" srcOrd="1" destOrd="0" presId="urn:microsoft.com/office/officeart/2005/8/layout/list1"/>
    <dgm:cxn modelId="{4B2712C3-6940-419F-9939-9EB9C2428128}" type="presOf" srcId="{192D9149-86E9-40DA-BD1C-C4B33543E408}" destId="{D2CA87AF-22CB-44FD-A3D1-69EF16665DC7}" srcOrd="1" destOrd="0" presId="urn:microsoft.com/office/officeart/2005/8/layout/list1"/>
    <dgm:cxn modelId="{670C3AC6-BA4D-46EC-954A-9E8F8689832C}" srcId="{3F838900-FC6D-43AC-9911-DD5755492EDF}" destId="{04EF5F9E-0A1C-4DF1-AD8E-932A3CD94BEC}" srcOrd="0" destOrd="0" parTransId="{41D93F1D-05C2-423A-80EF-270840753727}" sibTransId="{6FF7B4E9-619D-4733-9060-0CB8355E3529}"/>
    <dgm:cxn modelId="{3F8ACFD2-079C-4728-9BDB-AD1FF0144A43}" type="presOf" srcId="{0AD541FC-5265-45C9-821F-834201892D6A}" destId="{19058455-314F-452E-B5E2-9A59272651F2}" srcOrd="1" destOrd="0" presId="urn:microsoft.com/office/officeart/2005/8/layout/list1"/>
    <dgm:cxn modelId="{AAB87FD5-E3F4-4F06-AE87-41AFF0D3EC35}" type="presOf" srcId="{7F98E51A-6BD7-4671-A0BB-59F6DC39AB27}" destId="{48A888A1-F1F2-4455-9DD4-9C0479E2565C}" srcOrd="0" destOrd="0" presId="urn:microsoft.com/office/officeart/2005/8/layout/list1"/>
    <dgm:cxn modelId="{4DB2FADC-8072-41E4-A578-556AD319B8E9}" srcId="{3F838900-FC6D-43AC-9911-DD5755492EDF}" destId="{0AD541FC-5265-45C9-821F-834201892D6A}" srcOrd="2" destOrd="0" parTransId="{F3DD0238-8D0E-4647-A61C-108EF2AC422B}" sibTransId="{7CA6FDD3-FC58-436C-8C08-14FE56FDB61D}"/>
    <dgm:cxn modelId="{8BD9F9F0-C1EE-4ED5-A27E-6C97B3485280}" type="presOf" srcId="{7B228214-1BA8-40AF-A255-C9199453483B}" destId="{75A4E34F-EB67-41F9-B6DE-7A0CE15C1461}" srcOrd="0" destOrd="0" presId="urn:microsoft.com/office/officeart/2005/8/layout/list1"/>
    <dgm:cxn modelId="{E294FA91-9FA5-42D2-8907-3D4A249A63EA}" type="presParOf" srcId="{98E26ACD-BFA0-46DA-97C0-AA791FAD3B0D}" destId="{B5110683-DF49-46A4-BEFD-8B7826BC8C27}" srcOrd="0" destOrd="0" presId="urn:microsoft.com/office/officeart/2005/8/layout/list1"/>
    <dgm:cxn modelId="{C7E36D66-C370-421B-9DE6-B67B67EE1FE6}" type="presParOf" srcId="{B5110683-DF49-46A4-BEFD-8B7826BC8C27}" destId="{65D9CF29-A859-4D3E-883B-CB06B98794B3}" srcOrd="0" destOrd="0" presId="urn:microsoft.com/office/officeart/2005/8/layout/list1"/>
    <dgm:cxn modelId="{0B345F48-4469-4369-A53B-1418AAFE43C9}" type="presParOf" srcId="{B5110683-DF49-46A4-BEFD-8B7826BC8C27}" destId="{9F1A5454-1EC1-441A-88A1-59EF1B0A4717}" srcOrd="1" destOrd="0" presId="urn:microsoft.com/office/officeart/2005/8/layout/list1"/>
    <dgm:cxn modelId="{3F6E5249-D070-406E-8EB1-DB0EFF9A55D3}" type="presParOf" srcId="{98E26ACD-BFA0-46DA-97C0-AA791FAD3B0D}" destId="{BB5F7216-CA74-4401-BCCD-1C29E84049A0}" srcOrd="1" destOrd="0" presId="urn:microsoft.com/office/officeart/2005/8/layout/list1"/>
    <dgm:cxn modelId="{2B2C9CD3-42E2-460A-8616-469F1638282E}" type="presParOf" srcId="{98E26ACD-BFA0-46DA-97C0-AA791FAD3B0D}" destId="{7A53174D-90C8-445C-8835-6DF9664D8169}" srcOrd="2" destOrd="0" presId="urn:microsoft.com/office/officeart/2005/8/layout/list1"/>
    <dgm:cxn modelId="{E19BE4C1-E2A2-4D46-9BBF-45769A182CD3}" type="presParOf" srcId="{98E26ACD-BFA0-46DA-97C0-AA791FAD3B0D}" destId="{CAC42F54-9B6F-41AB-B7D3-03C74B138B9E}" srcOrd="3" destOrd="0" presId="urn:microsoft.com/office/officeart/2005/8/layout/list1"/>
    <dgm:cxn modelId="{A7E03B8D-636E-4AE9-8D2D-71F50A6161B3}" type="presParOf" srcId="{98E26ACD-BFA0-46DA-97C0-AA791FAD3B0D}" destId="{98DD06AD-248C-4BE2-B29B-935F904C183C}" srcOrd="4" destOrd="0" presId="urn:microsoft.com/office/officeart/2005/8/layout/list1"/>
    <dgm:cxn modelId="{3CF5AAFC-31A6-40B1-B23F-E4C6DAB14067}" type="presParOf" srcId="{98DD06AD-248C-4BE2-B29B-935F904C183C}" destId="{E5EF7827-56EE-499A-94CA-622BDA7173A9}" srcOrd="0" destOrd="0" presId="urn:microsoft.com/office/officeart/2005/8/layout/list1"/>
    <dgm:cxn modelId="{9780D1EE-EDA0-4006-B747-7B1AA5207A59}" type="presParOf" srcId="{98DD06AD-248C-4BE2-B29B-935F904C183C}" destId="{D2CA87AF-22CB-44FD-A3D1-69EF16665DC7}" srcOrd="1" destOrd="0" presId="urn:microsoft.com/office/officeart/2005/8/layout/list1"/>
    <dgm:cxn modelId="{29D7A5F0-F76F-405D-A649-052DDAB3CE24}" type="presParOf" srcId="{98E26ACD-BFA0-46DA-97C0-AA791FAD3B0D}" destId="{B36E2E64-9305-4582-A7D5-CB0EC2CA2869}" srcOrd="5" destOrd="0" presId="urn:microsoft.com/office/officeart/2005/8/layout/list1"/>
    <dgm:cxn modelId="{D1101A9B-00D5-4874-A834-1F7BA4A6B636}" type="presParOf" srcId="{98E26ACD-BFA0-46DA-97C0-AA791FAD3B0D}" destId="{6E0C3053-B6EA-455E-9116-B314E81968BA}" srcOrd="6" destOrd="0" presId="urn:microsoft.com/office/officeart/2005/8/layout/list1"/>
    <dgm:cxn modelId="{DFBB5898-B86D-48E9-9A21-DF62603DDDBD}" type="presParOf" srcId="{98E26ACD-BFA0-46DA-97C0-AA791FAD3B0D}" destId="{8B24BDF8-56CE-478F-BBEA-C17B06E4105A}" srcOrd="7" destOrd="0" presId="urn:microsoft.com/office/officeart/2005/8/layout/list1"/>
    <dgm:cxn modelId="{B5C01A97-BFF3-4FFA-BD03-977604A30FB5}" type="presParOf" srcId="{98E26ACD-BFA0-46DA-97C0-AA791FAD3B0D}" destId="{3CCEA28F-60E5-429A-A4B4-D88B49A7794C}" srcOrd="8" destOrd="0" presId="urn:microsoft.com/office/officeart/2005/8/layout/list1"/>
    <dgm:cxn modelId="{6852DA14-12B8-4ABB-BFF0-F8394A7DDEBE}" type="presParOf" srcId="{3CCEA28F-60E5-429A-A4B4-D88B49A7794C}" destId="{8CFC85B2-5598-49E8-893A-9C98D17B8F3E}" srcOrd="0" destOrd="0" presId="urn:microsoft.com/office/officeart/2005/8/layout/list1"/>
    <dgm:cxn modelId="{AAB6F755-9F7B-49F1-8C04-B4026E8FB459}" type="presParOf" srcId="{3CCEA28F-60E5-429A-A4B4-D88B49A7794C}" destId="{19058455-314F-452E-B5E2-9A59272651F2}" srcOrd="1" destOrd="0" presId="urn:microsoft.com/office/officeart/2005/8/layout/list1"/>
    <dgm:cxn modelId="{CCE9B7F8-418C-4E3B-B84D-56170B56C28B}" type="presParOf" srcId="{98E26ACD-BFA0-46DA-97C0-AA791FAD3B0D}" destId="{DBEF8D1F-4BE6-4874-9AFF-45D7961DB2B9}" srcOrd="9" destOrd="0" presId="urn:microsoft.com/office/officeart/2005/8/layout/list1"/>
    <dgm:cxn modelId="{2F67F1DB-0698-40A8-BB15-1FA8476B21F0}" type="presParOf" srcId="{98E26ACD-BFA0-46DA-97C0-AA791FAD3B0D}" destId="{839C040A-DAC1-402D-B046-70D4C2AA1FFB}" srcOrd="10" destOrd="0" presId="urn:microsoft.com/office/officeart/2005/8/layout/list1"/>
    <dgm:cxn modelId="{A0BE6FB1-42E6-4303-9CCE-1568A3A290E7}" type="presParOf" srcId="{98E26ACD-BFA0-46DA-97C0-AA791FAD3B0D}" destId="{9B427CAE-33C0-4DF2-BF8D-90EE78587E0F}" srcOrd="11" destOrd="0" presId="urn:microsoft.com/office/officeart/2005/8/layout/list1"/>
    <dgm:cxn modelId="{0FF5967A-8E5B-4D47-B12B-4F46D7D6E537}" type="presParOf" srcId="{98E26ACD-BFA0-46DA-97C0-AA791FAD3B0D}" destId="{0A650AC7-ED6C-46BA-AFDD-2C9B9A774795}" srcOrd="12" destOrd="0" presId="urn:microsoft.com/office/officeart/2005/8/layout/list1"/>
    <dgm:cxn modelId="{E9E18DCF-6A1A-4529-9424-65BC7F69838C}" type="presParOf" srcId="{0A650AC7-ED6C-46BA-AFDD-2C9B9A774795}" destId="{D6B6903A-C567-4B63-8B7B-6ADA39C58F2C}" srcOrd="0" destOrd="0" presId="urn:microsoft.com/office/officeart/2005/8/layout/list1"/>
    <dgm:cxn modelId="{DDA2DB09-1AB7-4CE2-B7A9-FC8BFDB70E5B}" type="presParOf" srcId="{0A650AC7-ED6C-46BA-AFDD-2C9B9A774795}" destId="{77911858-BEB8-42F6-B776-961FD3D39349}" srcOrd="1" destOrd="0" presId="urn:microsoft.com/office/officeart/2005/8/layout/list1"/>
    <dgm:cxn modelId="{D2293413-1AA5-4E6B-B2FE-11AD79575E38}" type="presParOf" srcId="{98E26ACD-BFA0-46DA-97C0-AA791FAD3B0D}" destId="{D3A01DEC-550D-4480-8999-2832279A0100}" srcOrd="13" destOrd="0" presId="urn:microsoft.com/office/officeart/2005/8/layout/list1"/>
    <dgm:cxn modelId="{526EDD21-20D1-44D6-8EE9-39743C79803C}" type="presParOf" srcId="{98E26ACD-BFA0-46DA-97C0-AA791FAD3B0D}" destId="{3E7E59CF-DCCF-4A60-AFAA-0BB597861280}" srcOrd="14" destOrd="0" presId="urn:microsoft.com/office/officeart/2005/8/layout/list1"/>
    <dgm:cxn modelId="{D890E04C-7BF1-4A7A-B49F-B91946AE694C}" type="presParOf" srcId="{98E26ACD-BFA0-46DA-97C0-AA791FAD3B0D}" destId="{868D9E36-5826-4FA5-A20A-352D9B129EF8}" srcOrd="15" destOrd="0" presId="urn:microsoft.com/office/officeart/2005/8/layout/list1"/>
    <dgm:cxn modelId="{A945896F-169C-4E9B-B45C-2153023C4AC9}" type="presParOf" srcId="{98E26ACD-BFA0-46DA-97C0-AA791FAD3B0D}" destId="{30A636A4-08F3-478A-BC47-118820C772F2}" srcOrd="16" destOrd="0" presId="urn:microsoft.com/office/officeart/2005/8/layout/list1"/>
    <dgm:cxn modelId="{9907B350-9B6F-4A8C-AE04-8C5BBC15D29E}" type="presParOf" srcId="{30A636A4-08F3-478A-BC47-118820C772F2}" destId="{48A888A1-F1F2-4455-9DD4-9C0479E2565C}" srcOrd="0" destOrd="0" presId="urn:microsoft.com/office/officeart/2005/8/layout/list1"/>
    <dgm:cxn modelId="{CD450F1A-FB4B-4087-B300-21340B69A555}" type="presParOf" srcId="{30A636A4-08F3-478A-BC47-118820C772F2}" destId="{B201782B-4568-47EF-BB3D-269DBF4DE301}" srcOrd="1" destOrd="0" presId="urn:microsoft.com/office/officeart/2005/8/layout/list1"/>
    <dgm:cxn modelId="{1275BB85-D63D-4AC4-8906-9B706543293A}" type="presParOf" srcId="{98E26ACD-BFA0-46DA-97C0-AA791FAD3B0D}" destId="{E4282A56-211B-42AB-8334-A2A89555D8C9}" srcOrd="17" destOrd="0" presId="urn:microsoft.com/office/officeart/2005/8/layout/list1"/>
    <dgm:cxn modelId="{563DA1CE-1C9B-45CB-82A8-194A7FCF1D6F}" type="presParOf" srcId="{98E26ACD-BFA0-46DA-97C0-AA791FAD3B0D}" destId="{CBF3BD57-D0E8-4924-81A8-580AAD66136E}" srcOrd="18" destOrd="0" presId="urn:microsoft.com/office/officeart/2005/8/layout/list1"/>
    <dgm:cxn modelId="{3E644228-C813-4951-A212-9768A18D5417}" type="presParOf" srcId="{98E26ACD-BFA0-46DA-97C0-AA791FAD3B0D}" destId="{3EF667F9-B56B-436C-B29F-EC20F1BCB4CE}" srcOrd="19" destOrd="0" presId="urn:microsoft.com/office/officeart/2005/8/layout/list1"/>
    <dgm:cxn modelId="{12494CA1-E6D4-4A0A-BFD3-C90EC008CC13}" type="presParOf" srcId="{98E26ACD-BFA0-46DA-97C0-AA791FAD3B0D}" destId="{D6507572-3128-45D5-A630-8AD5F9BDDB2B}" srcOrd="20" destOrd="0" presId="urn:microsoft.com/office/officeart/2005/8/layout/list1"/>
    <dgm:cxn modelId="{6A9B3230-253F-4EC9-9094-FC1346A0DD3D}" type="presParOf" srcId="{D6507572-3128-45D5-A630-8AD5F9BDDB2B}" destId="{75A4E34F-EB67-41F9-B6DE-7A0CE15C1461}" srcOrd="0" destOrd="0" presId="urn:microsoft.com/office/officeart/2005/8/layout/list1"/>
    <dgm:cxn modelId="{06A7FDFB-BFFA-4D44-9431-A7076335D652}" type="presParOf" srcId="{D6507572-3128-45D5-A630-8AD5F9BDDB2B}" destId="{8B1298C4-9251-4310-9FBA-CD083ACF73AE}" srcOrd="1" destOrd="0" presId="urn:microsoft.com/office/officeart/2005/8/layout/list1"/>
    <dgm:cxn modelId="{A5624B4D-49A5-46C5-A3F9-D01FC858E913}" type="presParOf" srcId="{98E26ACD-BFA0-46DA-97C0-AA791FAD3B0D}" destId="{3E08BA65-3F11-49B3-9739-6DEDE1919D7B}" srcOrd="21" destOrd="0" presId="urn:microsoft.com/office/officeart/2005/8/layout/list1"/>
    <dgm:cxn modelId="{D0028FA9-F0C1-411A-A70C-80C09AB57C42}" type="presParOf" srcId="{98E26ACD-BFA0-46DA-97C0-AA791FAD3B0D}" destId="{380C431A-DE7D-47A7-8DCD-5902DB08CF0D}"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5C68E0-CDC4-4421-B803-A11443AB53FE}"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31914661-676F-4F6E-8CC9-F8FF226709F2}">
      <dgm:prSet/>
      <dgm:spPr/>
      <dgm:t>
        <a:bodyPr/>
        <a:lstStyle/>
        <a:p>
          <a:r>
            <a:rPr lang="en-US" dirty="0">
              <a:latin typeface="Times New Roman" panose="02020603050405020304" pitchFamily="18" charset="0"/>
              <a:cs typeface="Times New Roman" panose="02020603050405020304" pitchFamily="18" charset="0"/>
            </a:rPr>
            <a:t>Enteral Nutrition  does not improve nutritional status in advanced dementia</a:t>
          </a:r>
        </a:p>
      </dgm:t>
    </dgm:pt>
    <dgm:pt modelId="{41C61EE2-13E7-4796-8B1F-7C3251F259A4}" type="parTrans" cxnId="{FFED178E-87F7-41C4-8D11-16E9D91DA6A6}">
      <dgm:prSet/>
      <dgm:spPr/>
      <dgm:t>
        <a:bodyPr/>
        <a:lstStyle/>
        <a:p>
          <a:endParaRPr lang="en-US">
            <a:latin typeface="Times New Roman" panose="02020603050405020304" pitchFamily="18" charset="0"/>
            <a:cs typeface="Times New Roman" panose="02020603050405020304" pitchFamily="18" charset="0"/>
          </a:endParaRPr>
        </a:p>
      </dgm:t>
    </dgm:pt>
    <dgm:pt modelId="{132C34BD-3A5B-490A-82C2-B84E55C88F18}" type="sibTrans" cxnId="{FFED178E-87F7-41C4-8D11-16E9D91DA6A6}">
      <dgm:prSet/>
      <dgm:spPr/>
      <dgm:t>
        <a:bodyPr/>
        <a:lstStyle/>
        <a:p>
          <a:endParaRPr lang="en-US">
            <a:latin typeface="Times New Roman" panose="02020603050405020304" pitchFamily="18" charset="0"/>
            <a:cs typeface="Times New Roman" panose="02020603050405020304" pitchFamily="18" charset="0"/>
          </a:endParaRPr>
        </a:p>
      </dgm:t>
    </dgm:pt>
    <dgm:pt modelId="{01B5C3B8-1047-4D72-9386-AD2622270F1E}">
      <dgm:prSet/>
      <dgm:spPr/>
      <dgm:t>
        <a:bodyPr/>
        <a:lstStyle/>
        <a:p>
          <a:r>
            <a:rPr lang="en-US" dirty="0">
              <a:latin typeface="Times New Roman" panose="02020603050405020304" pitchFamily="18" charset="0"/>
              <a:cs typeface="Times New Roman" panose="02020603050405020304" pitchFamily="18" charset="0"/>
            </a:rPr>
            <a:t>Study of patients with advanced dementia receiving enteral feeding</a:t>
          </a:r>
        </a:p>
      </dgm:t>
    </dgm:pt>
    <dgm:pt modelId="{CD52F394-A40A-4A74-8104-8D53F7CB4547}" type="parTrans" cxnId="{E243386D-11D1-42CB-A681-FC173DA1A8EC}">
      <dgm:prSet/>
      <dgm:spPr/>
      <dgm:t>
        <a:bodyPr/>
        <a:lstStyle/>
        <a:p>
          <a:endParaRPr lang="en-US">
            <a:latin typeface="Times New Roman" panose="02020603050405020304" pitchFamily="18" charset="0"/>
            <a:cs typeface="Times New Roman" panose="02020603050405020304" pitchFamily="18" charset="0"/>
          </a:endParaRPr>
        </a:p>
      </dgm:t>
    </dgm:pt>
    <dgm:pt modelId="{C7866D92-9991-4BC3-B9CC-C74B7BDC3A6E}" type="sibTrans" cxnId="{E243386D-11D1-42CB-A681-FC173DA1A8EC}">
      <dgm:prSet/>
      <dgm:spPr/>
      <dgm:t>
        <a:bodyPr/>
        <a:lstStyle/>
        <a:p>
          <a:endParaRPr lang="en-US">
            <a:latin typeface="Times New Roman" panose="02020603050405020304" pitchFamily="18" charset="0"/>
            <a:cs typeface="Times New Roman" panose="02020603050405020304" pitchFamily="18" charset="0"/>
          </a:endParaRPr>
        </a:p>
      </dgm:t>
    </dgm:pt>
    <dgm:pt modelId="{7721BB27-E6CA-4ABE-8C0D-B7D0E92C39B6}">
      <dgm:prSet/>
      <dgm:spPr/>
      <dgm:t>
        <a:bodyPr/>
        <a:lstStyle/>
        <a:p>
          <a:r>
            <a:rPr lang="en-US" dirty="0">
              <a:latin typeface="Times New Roman" panose="02020603050405020304" pitchFamily="18" charset="0"/>
              <a:cs typeface="Times New Roman" panose="02020603050405020304" pitchFamily="18" charset="0"/>
            </a:rPr>
            <a:t>Continued weight loss</a:t>
          </a:r>
        </a:p>
      </dgm:t>
    </dgm:pt>
    <dgm:pt modelId="{4DD70D39-FF09-4670-8DA3-743D7189DA20}" type="parTrans" cxnId="{BA085A9D-67D6-4D4B-B967-231A09E14138}">
      <dgm:prSet/>
      <dgm:spPr/>
      <dgm:t>
        <a:bodyPr/>
        <a:lstStyle/>
        <a:p>
          <a:endParaRPr lang="en-US">
            <a:latin typeface="Times New Roman" panose="02020603050405020304" pitchFamily="18" charset="0"/>
            <a:cs typeface="Times New Roman" panose="02020603050405020304" pitchFamily="18" charset="0"/>
          </a:endParaRPr>
        </a:p>
      </dgm:t>
    </dgm:pt>
    <dgm:pt modelId="{8FBF19B9-5433-4B02-B9A8-8202D92F0D5C}" type="sibTrans" cxnId="{BA085A9D-67D6-4D4B-B967-231A09E14138}">
      <dgm:prSet/>
      <dgm:spPr/>
      <dgm:t>
        <a:bodyPr/>
        <a:lstStyle/>
        <a:p>
          <a:endParaRPr lang="en-US">
            <a:latin typeface="Times New Roman" panose="02020603050405020304" pitchFamily="18" charset="0"/>
            <a:cs typeface="Times New Roman" panose="02020603050405020304" pitchFamily="18" charset="0"/>
          </a:endParaRPr>
        </a:p>
      </dgm:t>
    </dgm:pt>
    <dgm:pt modelId="{71270375-FBD5-4954-978B-0B1F838051C0}">
      <dgm:prSet/>
      <dgm:spPr/>
      <dgm:t>
        <a:bodyPr/>
        <a:lstStyle/>
        <a:p>
          <a:r>
            <a:rPr lang="en-US" dirty="0">
              <a:latin typeface="Times New Roman" panose="02020603050405020304" pitchFamily="18" charset="0"/>
              <a:cs typeface="Times New Roman" panose="02020603050405020304" pitchFamily="18" charset="0"/>
            </a:rPr>
            <a:t>Continued malnutrition</a:t>
          </a:r>
        </a:p>
      </dgm:t>
    </dgm:pt>
    <dgm:pt modelId="{574FE8AA-8710-420A-BECF-DE70A8BA13B4}" type="parTrans" cxnId="{C75896AE-19AB-4226-BE54-F73F3622593B}">
      <dgm:prSet/>
      <dgm:spPr/>
      <dgm:t>
        <a:bodyPr/>
        <a:lstStyle/>
        <a:p>
          <a:endParaRPr lang="en-US">
            <a:latin typeface="Times New Roman" panose="02020603050405020304" pitchFamily="18" charset="0"/>
            <a:cs typeface="Times New Roman" panose="02020603050405020304" pitchFamily="18" charset="0"/>
          </a:endParaRPr>
        </a:p>
      </dgm:t>
    </dgm:pt>
    <dgm:pt modelId="{AAA95595-3473-46EB-844D-19C25EAB0B15}" type="sibTrans" cxnId="{C75896AE-19AB-4226-BE54-F73F3622593B}">
      <dgm:prSet/>
      <dgm:spPr/>
      <dgm:t>
        <a:bodyPr/>
        <a:lstStyle/>
        <a:p>
          <a:endParaRPr lang="en-US">
            <a:latin typeface="Times New Roman" panose="02020603050405020304" pitchFamily="18" charset="0"/>
            <a:cs typeface="Times New Roman" panose="02020603050405020304" pitchFamily="18" charset="0"/>
          </a:endParaRPr>
        </a:p>
      </dgm:t>
    </dgm:pt>
    <dgm:pt modelId="{93B93463-E470-401D-98C0-6EFBF0412E7D}">
      <dgm:prSet/>
      <dgm:spPr/>
      <dgm:t>
        <a:bodyPr/>
        <a:lstStyle/>
        <a:p>
          <a:r>
            <a:rPr lang="en-US" dirty="0">
              <a:latin typeface="Times New Roman" panose="02020603050405020304" pitchFamily="18" charset="0"/>
              <a:cs typeface="Times New Roman" panose="02020603050405020304" pitchFamily="18" charset="0"/>
            </a:rPr>
            <a:t>Complications from enteral feeding (i.e. diarrhea, electrolyte disturbances) can further worsen nutritional status</a:t>
          </a:r>
        </a:p>
      </dgm:t>
    </dgm:pt>
    <dgm:pt modelId="{16FC6C1F-B327-47CE-8B14-428E13824CA1}" type="parTrans" cxnId="{D7933006-8237-4FAD-BA96-179506CFC2B4}">
      <dgm:prSet/>
      <dgm:spPr/>
      <dgm:t>
        <a:bodyPr/>
        <a:lstStyle/>
        <a:p>
          <a:endParaRPr lang="en-US">
            <a:latin typeface="Times New Roman" panose="02020603050405020304" pitchFamily="18" charset="0"/>
            <a:cs typeface="Times New Roman" panose="02020603050405020304" pitchFamily="18" charset="0"/>
          </a:endParaRPr>
        </a:p>
      </dgm:t>
    </dgm:pt>
    <dgm:pt modelId="{0DE7B2BB-EDD8-4FB8-A579-8CAD71727D73}" type="sibTrans" cxnId="{D7933006-8237-4FAD-BA96-179506CFC2B4}">
      <dgm:prSet/>
      <dgm:spPr/>
      <dgm:t>
        <a:bodyPr/>
        <a:lstStyle/>
        <a:p>
          <a:endParaRPr lang="en-US">
            <a:latin typeface="Times New Roman" panose="02020603050405020304" pitchFamily="18" charset="0"/>
            <a:cs typeface="Times New Roman" panose="02020603050405020304" pitchFamily="18" charset="0"/>
          </a:endParaRPr>
        </a:p>
      </dgm:t>
    </dgm:pt>
    <dgm:pt modelId="{CD4C2468-CE9D-4F83-ADD2-D7CEBCC251F3}">
      <dgm:prSet custT="1"/>
      <dgm:spPr/>
      <dgm:t>
        <a:bodyPr/>
        <a:lstStyle/>
        <a:p>
          <a:r>
            <a:rPr lang="en-US" sz="800" dirty="0">
              <a:latin typeface="Times New Roman" panose="02020603050405020304" pitchFamily="18" charset="0"/>
              <a:cs typeface="Times New Roman" panose="02020603050405020304" pitchFamily="18" charset="0"/>
            </a:rPr>
            <a:t>Henderson CT, TrumboreLS, MobarhanS, et al. Prolonged tube feeding in long-term care: nutritional status and clinical outcomes. Journal of the American College of Nutrition. 1992; 11(3):309–325. Li I. Feeding tubes in patients with severe dementia. American Family Physician 2002;65(8):1605–1610.</a:t>
          </a:r>
        </a:p>
      </dgm:t>
    </dgm:pt>
    <dgm:pt modelId="{71803E3D-DE60-45E9-A52F-4EE39692D1B9}" type="parTrans" cxnId="{74BCBC02-BD44-48FF-93C1-E0874495D157}">
      <dgm:prSet/>
      <dgm:spPr/>
      <dgm:t>
        <a:bodyPr/>
        <a:lstStyle/>
        <a:p>
          <a:endParaRPr lang="en-US">
            <a:latin typeface="Times New Roman" panose="02020603050405020304" pitchFamily="18" charset="0"/>
            <a:cs typeface="Times New Roman" panose="02020603050405020304" pitchFamily="18" charset="0"/>
          </a:endParaRPr>
        </a:p>
      </dgm:t>
    </dgm:pt>
    <dgm:pt modelId="{0175A15A-E49C-463C-BC3C-EE6ECA65E936}" type="sibTrans" cxnId="{74BCBC02-BD44-48FF-93C1-E0874495D157}">
      <dgm:prSet/>
      <dgm:spPr/>
      <dgm:t>
        <a:bodyPr/>
        <a:lstStyle/>
        <a:p>
          <a:endParaRPr lang="en-US">
            <a:latin typeface="Times New Roman" panose="02020603050405020304" pitchFamily="18" charset="0"/>
            <a:cs typeface="Times New Roman" panose="02020603050405020304" pitchFamily="18" charset="0"/>
          </a:endParaRPr>
        </a:p>
      </dgm:t>
    </dgm:pt>
    <dgm:pt modelId="{E556AC05-7B7E-4FF3-A2EE-68F36F35CB8E}">
      <dgm:prSet custT="1"/>
      <dgm:spPr/>
      <dgm:t>
        <a:bodyPr/>
        <a:lstStyle/>
        <a:p>
          <a:r>
            <a:rPr lang="en-US" sz="800" dirty="0">
              <a:latin typeface="Times New Roman" panose="02020603050405020304" pitchFamily="18" charset="0"/>
              <a:cs typeface="Times New Roman" panose="02020603050405020304" pitchFamily="18" charset="0"/>
            </a:rPr>
            <a:t>Slide source: Angela Catic, MD Ask the Expert on Nutritional Issues in Advanced Dementia 3/27/2019 </a:t>
          </a:r>
        </a:p>
      </dgm:t>
    </dgm:pt>
    <dgm:pt modelId="{8F07EADC-994A-409A-B599-B5455284138B}" type="parTrans" cxnId="{D7283091-AFCC-4028-A138-7158696CCCEA}">
      <dgm:prSet/>
      <dgm:spPr/>
      <dgm:t>
        <a:bodyPr/>
        <a:lstStyle/>
        <a:p>
          <a:endParaRPr lang="en-US">
            <a:latin typeface="Times New Roman" panose="02020603050405020304" pitchFamily="18" charset="0"/>
            <a:cs typeface="Times New Roman" panose="02020603050405020304" pitchFamily="18" charset="0"/>
          </a:endParaRPr>
        </a:p>
      </dgm:t>
    </dgm:pt>
    <dgm:pt modelId="{00755A07-C60E-4633-A93A-71E8B2064058}" type="sibTrans" cxnId="{D7283091-AFCC-4028-A138-7158696CCCEA}">
      <dgm:prSet/>
      <dgm:spPr/>
      <dgm:t>
        <a:bodyPr/>
        <a:lstStyle/>
        <a:p>
          <a:endParaRPr lang="en-US">
            <a:latin typeface="Times New Roman" panose="02020603050405020304" pitchFamily="18" charset="0"/>
            <a:cs typeface="Times New Roman" panose="02020603050405020304" pitchFamily="18" charset="0"/>
          </a:endParaRPr>
        </a:p>
      </dgm:t>
    </dgm:pt>
    <dgm:pt modelId="{BCAA76DA-7B6A-4CCD-93BC-BBCF4F32DD90}" type="pres">
      <dgm:prSet presAssocID="{825C68E0-CDC4-4421-B803-A11443AB53FE}" presName="linear" presStyleCnt="0">
        <dgm:presLayoutVars>
          <dgm:animLvl val="lvl"/>
          <dgm:resizeHandles val="exact"/>
        </dgm:presLayoutVars>
      </dgm:prSet>
      <dgm:spPr/>
    </dgm:pt>
    <dgm:pt modelId="{21CB7A08-2679-477F-B669-E7446117BE95}" type="pres">
      <dgm:prSet presAssocID="{31914661-676F-4F6E-8CC9-F8FF226709F2}" presName="parentText" presStyleLbl="node1" presStyleIdx="0" presStyleCnt="5">
        <dgm:presLayoutVars>
          <dgm:chMax val="0"/>
          <dgm:bulletEnabled val="1"/>
        </dgm:presLayoutVars>
      </dgm:prSet>
      <dgm:spPr/>
    </dgm:pt>
    <dgm:pt modelId="{F243E652-2B7F-4F20-BBDA-9E4AE8F38ED2}" type="pres">
      <dgm:prSet presAssocID="{132C34BD-3A5B-490A-82C2-B84E55C88F18}" presName="spacer" presStyleCnt="0"/>
      <dgm:spPr/>
    </dgm:pt>
    <dgm:pt modelId="{A948CE0D-B563-4315-8A2B-2DD671D28322}" type="pres">
      <dgm:prSet presAssocID="{01B5C3B8-1047-4D72-9386-AD2622270F1E}" presName="parentText" presStyleLbl="node1" presStyleIdx="1" presStyleCnt="5">
        <dgm:presLayoutVars>
          <dgm:chMax val="0"/>
          <dgm:bulletEnabled val="1"/>
        </dgm:presLayoutVars>
      </dgm:prSet>
      <dgm:spPr/>
    </dgm:pt>
    <dgm:pt modelId="{7E127E2F-CC63-4BD7-9452-A32C07F35E5E}" type="pres">
      <dgm:prSet presAssocID="{C7866D92-9991-4BC3-B9CC-C74B7BDC3A6E}" presName="spacer" presStyleCnt="0"/>
      <dgm:spPr/>
    </dgm:pt>
    <dgm:pt modelId="{5170BBD7-116E-44B1-A2FE-72CB8EB51B1F}" type="pres">
      <dgm:prSet presAssocID="{7721BB27-E6CA-4ABE-8C0D-B7D0E92C39B6}" presName="parentText" presStyleLbl="node1" presStyleIdx="2" presStyleCnt="5">
        <dgm:presLayoutVars>
          <dgm:chMax val="0"/>
          <dgm:bulletEnabled val="1"/>
        </dgm:presLayoutVars>
      </dgm:prSet>
      <dgm:spPr/>
    </dgm:pt>
    <dgm:pt modelId="{31FEF6BB-9499-4EFD-BE1D-A6E0538086FB}" type="pres">
      <dgm:prSet presAssocID="{8FBF19B9-5433-4B02-B9A8-8202D92F0D5C}" presName="spacer" presStyleCnt="0"/>
      <dgm:spPr/>
    </dgm:pt>
    <dgm:pt modelId="{EA6F655B-4F9F-45E4-82F4-16A419263421}" type="pres">
      <dgm:prSet presAssocID="{71270375-FBD5-4954-978B-0B1F838051C0}" presName="parentText" presStyleLbl="node1" presStyleIdx="3" presStyleCnt="5">
        <dgm:presLayoutVars>
          <dgm:chMax val="0"/>
          <dgm:bulletEnabled val="1"/>
        </dgm:presLayoutVars>
      </dgm:prSet>
      <dgm:spPr/>
    </dgm:pt>
    <dgm:pt modelId="{AAB4FAD2-F8B4-4078-8C17-57AC3B5C65CF}" type="pres">
      <dgm:prSet presAssocID="{AAA95595-3473-46EB-844D-19C25EAB0B15}" presName="spacer" presStyleCnt="0"/>
      <dgm:spPr/>
    </dgm:pt>
    <dgm:pt modelId="{D8F06A58-FFD3-435C-91FD-64AFB7FF1735}" type="pres">
      <dgm:prSet presAssocID="{93B93463-E470-401D-98C0-6EFBF0412E7D}" presName="parentText" presStyleLbl="node1" presStyleIdx="4" presStyleCnt="5">
        <dgm:presLayoutVars>
          <dgm:chMax val="0"/>
          <dgm:bulletEnabled val="1"/>
        </dgm:presLayoutVars>
      </dgm:prSet>
      <dgm:spPr/>
    </dgm:pt>
    <dgm:pt modelId="{03D900B0-F678-4DBE-B1CB-7923DBD7BF2A}" type="pres">
      <dgm:prSet presAssocID="{93B93463-E470-401D-98C0-6EFBF0412E7D}" presName="childText" presStyleLbl="revTx" presStyleIdx="0" presStyleCnt="1">
        <dgm:presLayoutVars>
          <dgm:bulletEnabled val="1"/>
        </dgm:presLayoutVars>
      </dgm:prSet>
      <dgm:spPr/>
    </dgm:pt>
  </dgm:ptLst>
  <dgm:cxnLst>
    <dgm:cxn modelId="{74BCBC02-BD44-48FF-93C1-E0874495D157}" srcId="{93B93463-E470-401D-98C0-6EFBF0412E7D}" destId="{CD4C2468-CE9D-4F83-ADD2-D7CEBCC251F3}" srcOrd="0" destOrd="0" parTransId="{71803E3D-DE60-45E9-A52F-4EE39692D1B9}" sibTransId="{0175A15A-E49C-463C-BC3C-EE6ECA65E936}"/>
    <dgm:cxn modelId="{04E6F705-9018-47CF-9A4A-6C3751BA7617}" type="presOf" srcId="{825C68E0-CDC4-4421-B803-A11443AB53FE}" destId="{BCAA76DA-7B6A-4CCD-93BC-BBCF4F32DD90}" srcOrd="0" destOrd="0" presId="urn:microsoft.com/office/officeart/2005/8/layout/vList2"/>
    <dgm:cxn modelId="{D7933006-8237-4FAD-BA96-179506CFC2B4}" srcId="{825C68E0-CDC4-4421-B803-A11443AB53FE}" destId="{93B93463-E470-401D-98C0-6EFBF0412E7D}" srcOrd="4" destOrd="0" parTransId="{16FC6C1F-B327-47CE-8B14-428E13824CA1}" sibTransId="{0DE7B2BB-EDD8-4FB8-A579-8CAD71727D73}"/>
    <dgm:cxn modelId="{29CC081D-551E-4E36-B67D-A74CFA13A21F}" type="presOf" srcId="{31914661-676F-4F6E-8CC9-F8FF226709F2}" destId="{21CB7A08-2679-477F-B669-E7446117BE95}" srcOrd="0" destOrd="0" presId="urn:microsoft.com/office/officeart/2005/8/layout/vList2"/>
    <dgm:cxn modelId="{2ADDD51E-011B-4B14-B07F-C1DF121EA538}" type="presOf" srcId="{01B5C3B8-1047-4D72-9386-AD2622270F1E}" destId="{A948CE0D-B563-4315-8A2B-2DD671D28322}" srcOrd="0" destOrd="0" presId="urn:microsoft.com/office/officeart/2005/8/layout/vList2"/>
    <dgm:cxn modelId="{69E2C147-CB35-4DFC-8D8C-27E05A65E1B0}" type="presOf" srcId="{7721BB27-E6CA-4ABE-8C0D-B7D0E92C39B6}" destId="{5170BBD7-116E-44B1-A2FE-72CB8EB51B1F}" srcOrd="0" destOrd="0" presId="urn:microsoft.com/office/officeart/2005/8/layout/vList2"/>
    <dgm:cxn modelId="{E243386D-11D1-42CB-A681-FC173DA1A8EC}" srcId="{825C68E0-CDC4-4421-B803-A11443AB53FE}" destId="{01B5C3B8-1047-4D72-9386-AD2622270F1E}" srcOrd="1" destOrd="0" parTransId="{CD52F394-A40A-4A74-8104-8D53F7CB4547}" sibTransId="{C7866D92-9991-4BC3-B9CC-C74B7BDC3A6E}"/>
    <dgm:cxn modelId="{FFED178E-87F7-41C4-8D11-16E9D91DA6A6}" srcId="{825C68E0-CDC4-4421-B803-A11443AB53FE}" destId="{31914661-676F-4F6E-8CC9-F8FF226709F2}" srcOrd="0" destOrd="0" parTransId="{41C61EE2-13E7-4796-8B1F-7C3251F259A4}" sibTransId="{132C34BD-3A5B-490A-82C2-B84E55C88F18}"/>
    <dgm:cxn modelId="{D7283091-AFCC-4028-A138-7158696CCCEA}" srcId="{93B93463-E470-401D-98C0-6EFBF0412E7D}" destId="{E556AC05-7B7E-4FF3-A2EE-68F36F35CB8E}" srcOrd="1" destOrd="0" parTransId="{8F07EADC-994A-409A-B599-B5455284138B}" sibTransId="{00755A07-C60E-4633-A93A-71E8B2064058}"/>
    <dgm:cxn modelId="{BA085A9D-67D6-4D4B-B967-231A09E14138}" srcId="{825C68E0-CDC4-4421-B803-A11443AB53FE}" destId="{7721BB27-E6CA-4ABE-8C0D-B7D0E92C39B6}" srcOrd="2" destOrd="0" parTransId="{4DD70D39-FF09-4670-8DA3-743D7189DA20}" sibTransId="{8FBF19B9-5433-4B02-B9A8-8202D92F0D5C}"/>
    <dgm:cxn modelId="{C75896AE-19AB-4226-BE54-F73F3622593B}" srcId="{825C68E0-CDC4-4421-B803-A11443AB53FE}" destId="{71270375-FBD5-4954-978B-0B1F838051C0}" srcOrd="3" destOrd="0" parTransId="{574FE8AA-8710-420A-BECF-DE70A8BA13B4}" sibTransId="{AAA95595-3473-46EB-844D-19C25EAB0B15}"/>
    <dgm:cxn modelId="{CEC64ACA-278D-4AC2-88EE-ACDB48F5322A}" type="presOf" srcId="{71270375-FBD5-4954-978B-0B1F838051C0}" destId="{EA6F655B-4F9F-45E4-82F4-16A419263421}" srcOrd="0" destOrd="0" presId="urn:microsoft.com/office/officeart/2005/8/layout/vList2"/>
    <dgm:cxn modelId="{458054D3-87A3-40A0-B8B8-4AE2268E4A7C}" type="presOf" srcId="{E556AC05-7B7E-4FF3-A2EE-68F36F35CB8E}" destId="{03D900B0-F678-4DBE-B1CB-7923DBD7BF2A}" srcOrd="0" destOrd="1" presId="urn:microsoft.com/office/officeart/2005/8/layout/vList2"/>
    <dgm:cxn modelId="{2C45EFDC-3D8A-4CEE-B9E6-F1731804CADF}" type="presOf" srcId="{CD4C2468-CE9D-4F83-ADD2-D7CEBCC251F3}" destId="{03D900B0-F678-4DBE-B1CB-7923DBD7BF2A}" srcOrd="0" destOrd="0" presId="urn:microsoft.com/office/officeart/2005/8/layout/vList2"/>
    <dgm:cxn modelId="{657706F2-F032-4126-BF73-A84288997B61}" type="presOf" srcId="{93B93463-E470-401D-98C0-6EFBF0412E7D}" destId="{D8F06A58-FFD3-435C-91FD-64AFB7FF1735}" srcOrd="0" destOrd="0" presId="urn:microsoft.com/office/officeart/2005/8/layout/vList2"/>
    <dgm:cxn modelId="{E5FCCEAA-0BB4-44FB-A929-986FDC624B74}" type="presParOf" srcId="{BCAA76DA-7B6A-4CCD-93BC-BBCF4F32DD90}" destId="{21CB7A08-2679-477F-B669-E7446117BE95}" srcOrd="0" destOrd="0" presId="urn:microsoft.com/office/officeart/2005/8/layout/vList2"/>
    <dgm:cxn modelId="{59FB9BEA-DEFF-43FA-AD60-631901A020E7}" type="presParOf" srcId="{BCAA76DA-7B6A-4CCD-93BC-BBCF4F32DD90}" destId="{F243E652-2B7F-4F20-BBDA-9E4AE8F38ED2}" srcOrd="1" destOrd="0" presId="urn:microsoft.com/office/officeart/2005/8/layout/vList2"/>
    <dgm:cxn modelId="{C5974F8D-797B-4B4D-8693-EDF8E7E7D593}" type="presParOf" srcId="{BCAA76DA-7B6A-4CCD-93BC-BBCF4F32DD90}" destId="{A948CE0D-B563-4315-8A2B-2DD671D28322}" srcOrd="2" destOrd="0" presId="urn:microsoft.com/office/officeart/2005/8/layout/vList2"/>
    <dgm:cxn modelId="{84A63B19-FDE2-4583-8AD3-3157FF324748}" type="presParOf" srcId="{BCAA76DA-7B6A-4CCD-93BC-BBCF4F32DD90}" destId="{7E127E2F-CC63-4BD7-9452-A32C07F35E5E}" srcOrd="3" destOrd="0" presId="urn:microsoft.com/office/officeart/2005/8/layout/vList2"/>
    <dgm:cxn modelId="{DC018E24-F475-4EEC-A86A-0B82AE6DF7CC}" type="presParOf" srcId="{BCAA76DA-7B6A-4CCD-93BC-BBCF4F32DD90}" destId="{5170BBD7-116E-44B1-A2FE-72CB8EB51B1F}" srcOrd="4" destOrd="0" presId="urn:microsoft.com/office/officeart/2005/8/layout/vList2"/>
    <dgm:cxn modelId="{6B7DE2F5-0D1C-49F0-AF03-8E8E48F85EAD}" type="presParOf" srcId="{BCAA76DA-7B6A-4CCD-93BC-BBCF4F32DD90}" destId="{31FEF6BB-9499-4EFD-BE1D-A6E0538086FB}" srcOrd="5" destOrd="0" presId="urn:microsoft.com/office/officeart/2005/8/layout/vList2"/>
    <dgm:cxn modelId="{EBFC0B56-07AF-448D-9999-C7D0C80FF1D2}" type="presParOf" srcId="{BCAA76DA-7B6A-4CCD-93BC-BBCF4F32DD90}" destId="{EA6F655B-4F9F-45E4-82F4-16A419263421}" srcOrd="6" destOrd="0" presId="urn:microsoft.com/office/officeart/2005/8/layout/vList2"/>
    <dgm:cxn modelId="{751413A2-CA92-46CA-A7B1-26D68BCD6256}" type="presParOf" srcId="{BCAA76DA-7B6A-4CCD-93BC-BBCF4F32DD90}" destId="{AAB4FAD2-F8B4-4078-8C17-57AC3B5C65CF}" srcOrd="7" destOrd="0" presId="urn:microsoft.com/office/officeart/2005/8/layout/vList2"/>
    <dgm:cxn modelId="{3CBAE40D-3215-439F-9B2A-70FDE0E4EB2C}" type="presParOf" srcId="{BCAA76DA-7B6A-4CCD-93BC-BBCF4F32DD90}" destId="{D8F06A58-FFD3-435C-91FD-64AFB7FF1735}" srcOrd="8" destOrd="0" presId="urn:microsoft.com/office/officeart/2005/8/layout/vList2"/>
    <dgm:cxn modelId="{1F5D741B-D061-4737-9CF7-C2A7BF01E661}" type="presParOf" srcId="{BCAA76DA-7B6A-4CCD-93BC-BBCF4F32DD90}" destId="{03D900B0-F678-4DBE-B1CB-7923DBD7BF2A}"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158002-D14D-493E-931D-44022F8B28D0}"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0AD08C1D-B08C-45AD-8D2A-E2A462A9FD4F}">
      <dgm:prSet custT="1"/>
      <dgm:spPr/>
      <dgm:t>
        <a:bodyPr/>
        <a:lstStyle/>
        <a:p>
          <a:r>
            <a:rPr lang="en-US" sz="2800" dirty="0">
              <a:solidFill>
                <a:schemeClr val="bg1"/>
              </a:solidFill>
            </a:rPr>
            <a:t>A: Assessing  patient’s intake and food dislikes.</a:t>
          </a:r>
        </a:p>
      </dgm:t>
    </dgm:pt>
    <dgm:pt modelId="{2DC10D3F-7CE9-4D6D-9E86-EF6459A7FDBF}" type="parTrans" cxnId="{56ADEBD2-AE55-4702-BED8-80F6A7B0CA2D}">
      <dgm:prSet/>
      <dgm:spPr/>
      <dgm:t>
        <a:bodyPr/>
        <a:lstStyle/>
        <a:p>
          <a:endParaRPr lang="en-US"/>
        </a:p>
      </dgm:t>
    </dgm:pt>
    <dgm:pt modelId="{761F8B44-6231-4D7F-A73F-8B3F682D0B4A}" type="sibTrans" cxnId="{56ADEBD2-AE55-4702-BED8-80F6A7B0CA2D}">
      <dgm:prSet/>
      <dgm:spPr/>
      <dgm:t>
        <a:bodyPr/>
        <a:lstStyle/>
        <a:p>
          <a:endParaRPr lang="en-US"/>
        </a:p>
      </dgm:t>
    </dgm:pt>
    <dgm:pt modelId="{F13AE815-49C0-41D6-B7A7-C2E992D80179}">
      <dgm:prSet custT="1"/>
      <dgm:spPr/>
      <dgm:t>
        <a:bodyPr/>
        <a:lstStyle/>
        <a:p>
          <a:r>
            <a:rPr lang="en-US" sz="2800" dirty="0">
              <a:solidFill>
                <a:schemeClr val="bg1"/>
              </a:solidFill>
            </a:rPr>
            <a:t>B: Assessing patient’s  hydration status, and  NFPE.</a:t>
          </a:r>
        </a:p>
      </dgm:t>
    </dgm:pt>
    <dgm:pt modelId="{67A94824-537A-4845-811A-DAF3635E81DE}" type="parTrans" cxnId="{AA8A8CF8-9312-41C4-82C8-D7C368C49B0A}">
      <dgm:prSet/>
      <dgm:spPr/>
      <dgm:t>
        <a:bodyPr/>
        <a:lstStyle/>
        <a:p>
          <a:endParaRPr lang="en-US"/>
        </a:p>
      </dgm:t>
    </dgm:pt>
    <dgm:pt modelId="{D77BE578-BDB1-469F-AAA6-CB66713E3C79}" type="sibTrans" cxnId="{AA8A8CF8-9312-41C4-82C8-D7C368C49B0A}">
      <dgm:prSet/>
      <dgm:spPr/>
      <dgm:t>
        <a:bodyPr/>
        <a:lstStyle/>
        <a:p>
          <a:endParaRPr lang="en-US"/>
        </a:p>
      </dgm:t>
    </dgm:pt>
    <dgm:pt modelId="{895BCE62-49E6-4AE2-8F8E-2B2A718E949A}">
      <dgm:prSet custT="1"/>
      <dgm:spPr/>
      <dgm:t>
        <a:bodyPr/>
        <a:lstStyle/>
        <a:p>
          <a:r>
            <a:rPr lang="en-US" sz="2800" dirty="0">
              <a:solidFill>
                <a:schemeClr val="bg1"/>
              </a:solidFill>
            </a:rPr>
            <a:t>C Assessing patient’s medications and  Hand grip strength.</a:t>
          </a:r>
        </a:p>
      </dgm:t>
    </dgm:pt>
    <dgm:pt modelId="{6D88F24B-66A0-407C-80E8-EE7E3124BFCA}" type="parTrans" cxnId="{9F53FDDB-63C0-4670-8036-A2CABB32950C}">
      <dgm:prSet/>
      <dgm:spPr/>
      <dgm:t>
        <a:bodyPr/>
        <a:lstStyle/>
        <a:p>
          <a:endParaRPr lang="en-US"/>
        </a:p>
      </dgm:t>
    </dgm:pt>
    <dgm:pt modelId="{1F4B7279-D79B-4BA0-9478-9FE4C17F9A98}" type="sibTrans" cxnId="{9F53FDDB-63C0-4670-8036-A2CABB32950C}">
      <dgm:prSet/>
      <dgm:spPr/>
      <dgm:t>
        <a:bodyPr/>
        <a:lstStyle/>
        <a:p>
          <a:endParaRPr lang="en-US"/>
        </a:p>
      </dgm:t>
    </dgm:pt>
    <dgm:pt modelId="{2CD974F6-F02E-4732-8855-011E34C0AB58}">
      <dgm:prSet custT="1"/>
      <dgm:spPr/>
      <dgm:t>
        <a:bodyPr/>
        <a:lstStyle/>
        <a:p>
          <a:r>
            <a:rPr lang="en-US" sz="2800" dirty="0">
              <a:solidFill>
                <a:schemeClr val="bg1"/>
              </a:solidFill>
            </a:rPr>
            <a:t>D: Assessing patient’s intake, weight, weight history, NFPE and Hand grip strength. </a:t>
          </a:r>
        </a:p>
      </dgm:t>
    </dgm:pt>
    <dgm:pt modelId="{BE40AF34-4343-442B-BB02-83D967F31012}" type="parTrans" cxnId="{C2E96C84-44D7-421B-986A-CBC561B54F25}">
      <dgm:prSet/>
      <dgm:spPr/>
      <dgm:t>
        <a:bodyPr/>
        <a:lstStyle/>
        <a:p>
          <a:endParaRPr lang="en-US"/>
        </a:p>
      </dgm:t>
    </dgm:pt>
    <dgm:pt modelId="{E7A63D69-275C-49F8-824A-1543899169AB}" type="sibTrans" cxnId="{C2E96C84-44D7-421B-986A-CBC561B54F25}">
      <dgm:prSet/>
      <dgm:spPr/>
      <dgm:t>
        <a:bodyPr/>
        <a:lstStyle/>
        <a:p>
          <a:endParaRPr lang="en-US"/>
        </a:p>
      </dgm:t>
    </dgm:pt>
    <dgm:pt modelId="{9CD299C2-5956-43AE-843D-1DFBA9BC0231}">
      <dgm:prSet/>
      <dgm:spPr/>
      <dgm:t>
        <a:bodyPr/>
        <a:lstStyle/>
        <a:p>
          <a:endParaRPr lang="en-US" dirty="0"/>
        </a:p>
      </dgm:t>
    </dgm:pt>
    <dgm:pt modelId="{830F4D81-5848-464C-887B-42B3ADEF2AB2}" type="parTrans" cxnId="{C1096F1E-1EF7-4866-B711-F23D6D2F37EB}">
      <dgm:prSet/>
      <dgm:spPr/>
      <dgm:t>
        <a:bodyPr/>
        <a:lstStyle/>
        <a:p>
          <a:endParaRPr lang="en-US"/>
        </a:p>
      </dgm:t>
    </dgm:pt>
    <dgm:pt modelId="{81D89748-CB82-4EC8-90F3-39AC4A688AD2}" type="sibTrans" cxnId="{C1096F1E-1EF7-4866-B711-F23D6D2F37EB}">
      <dgm:prSet/>
      <dgm:spPr/>
      <dgm:t>
        <a:bodyPr/>
        <a:lstStyle/>
        <a:p>
          <a:endParaRPr lang="en-US"/>
        </a:p>
      </dgm:t>
    </dgm:pt>
    <dgm:pt modelId="{1DF76E2D-A830-42D7-A17B-8781F7C29AE1}" type="pres">
      <dgm:prSet presAssocID="{0F158002-D14D-493E-931D-44022F8B28D0}" presName="vert0" presStyleCnt="0">
        <dgm:presLayoutVars>
          <dgm:dir/>
          <dgm:animOne val="branch"/>
          <dgm:animLvl val="lvl"/>
        </dgm:presLayoutVars>
      </dgm:prSet>
      <dgm:spPr/>
    </dgm:pt>
    <dgm:pt modelId="{D27A6EF5-7164-4644-8E8B-81C0E7302115}" type="pres">
      <dgm:prSet presAssocID="{0AD08C1D-B08C-45AD-8D2A-E2A462A9FD4F}" presName="thickLine" presStyleLbl="alignNode1" presStyleIdx="0" presStyleCnt="5"/>
      <dgm:spPr/>
    </dgm:pt>
    <dgm:pt modelId="{EE7BE6C5-5962-465B-A1BE-5A25581DA412}" type="pres">
      <dgm:prSet presAssocID="{0AD08C1D-B08C-45AD-8D2A-E2A462A9FD4F}" presName="horz1" presStyleCnt="0"/>
      <dgm:spPr/>
    </dgm:pt>
    <dgm:pt modelId="{9C230688-6F66-4C97-89A2-771FB1364547}" type="pres">
      <dgm:prSet presAssocID="{0AD08C1D-B08C-45AD-8D2A-E2A462A9FD4F}" presName="tx1" presStyleLbl="revTx" presStyleIdx="0" presStyleCnt="5"/>
      <dgm:spPr/>
    </dgm:pt>
    <dgm:pt modelId="{F1E4EF9A-216A-459A-A300-77CFDB8C9646}" type="pres">
      <dgm:prSet presAssocID="{0AD08C1D-B08C-45AD-8D2A-E2A462A9FD4F}" presName="vert1" presStyleCnt="0"/>
      <dgm:spPr/>
    </dgm:pt>
    <dgm:pt modelId="{6CC4C9C5-578D-45F0-9C57-3B0F6D6A33C8}" type="pres">
      <dgm:prSet presAssocID="{F13AE815-49C0-41D6-B7A7-C2E992D80179}" presName="thickLine" presStyleLbl="alignNode1" presStyleIdx="1" presStyleCnt="5"/>
      <dgm:spPr/>
    </dgm:pt>
    <dgm:pt modelId="{2C725132-5AF9-4494-B6BB-E4B831F612F9}" type="pres">
      <dgm:prSet presAssocID="{F13AE815-49C0-41D6-B7A7-C2E992D80179}" presName="horz1" presStyleCnt="0"/>
      <dgm:spPr/>
    </dgm:pt>
    <dgm:pt modelId="{50D039D6-10D1-42D7-966A-2609A4F874B9}" type="pres">
      <dgm:prSet presAssocID="{F13AE815-49C0-41D6-B7A7-C2E992D80179}" presName="tx1" presStyleLbl="revTx" presStyleIdx="1" presStyleCnt="5"/>
      <dgm:spPr/>
    </dgm:pt>
    <dgm:pt modelId="{4A9394DC-F908-4060-B9D3-8945B66E5263}" type="pres">
      <dgm:prSet presAssocID="{F13AE815-49C0-41D6-B7A7-C2E992D80179}" presName="vert1" presStyleCnt="0"/>
      <dgm:spPr/>
    </dgm:pt>
    <dgm:pt modelId="{73A7B567-FA31-459D-80C4-EAE9F22FF523}" type="pres">
      <dgm:prSet presAssocID="{895BCE62-49E6-4AE2-8F8E-2B2A718E949A}" presName="thickLine" presStyleLbl="alignNode1" presStyleIdx="2" presStyleCnt="5"/>
      <dgm:spPr/>
    </dgm:pt>
    <dgm:pt modelId="{244F7B35-C624-45E2-9CDE-952A9AB5022F}" type="pres">
      <dgm:prSet presAssocID="{895BCE62-49E6-4AE2-8F8E-2B2A718E949A}" presName="horz1" presStyleCnt="0"/>
      <dgm:spPr/>
    </dgm:pt>
    <dgm:pt modelId="{C08A0174-228B-4DF0-986D-5BFFBD8A0B5B}" type="pres">
      <dgm:prSet presAssocID="{895BCE62-49E6-4AE2-8F8E-2B2A718E949A}" presName="tx1" presStyleLbl="revTx" presStyleIdx="2" presStyleCnt="5"/>
      <dgm:spPr/>
    </dgm:pt>
    <dgm:pt modelId="{881B307A-6F11-49C1-9E7C-7CEA22A09FF5}" type="pres">
      <dgm:prSet presAssocID="{895BCE62-49E6-4AE2-8F8E-2B2A718E949A}" presName="vert1" presStyleCnt="0"/>
      <dgm:spPr/>
    </dgm:pt>
    <dgm:pt modelId="{94DA6E8D-D5AE-4796-B92D-1AAB27505E3F}" type="pres">
      <dgm:prSet presAssocID="{2CD974F6-F02E-4732-8855-011E34C0AB58}" presName="thickLine" presStyleLbl="alignNode1" presStyleIdx="3" presStyleCnt="5"/>
      <dgm:spPr/>
    </dgm:pt>
    <dgm:pt modelId="{8CD90990-43E4-460F-AB92-07CB7B24B795}" type="pres">
      <dgm:prSet presAssocID="{2CD974F6-F02E-4732-8855-011E34C0AB58}" presName="horz1" presStyleCnt="0"/>
      <dgm:spPr/>
    </dgm:pt>
    <dgm:pt modelId="{AD29517D-D724-4DD4-9A06-74EEAB46FA9D}" type="pres">
      <dgm:prSet presAssocID="{2CD974F6-F02E-4732-8855-011E34C0AB58}" presName="tx1" presStyleLbl="revTx" presStyleIdx="3" presStyleCnt="5"/>
      <dgm:spPr/>
    </dgm:pt>
    <dgm:pt modelId="{CFC432DF-CF9A-4D16-9856-146D1E9D863C}" type="pres">
      <dgm:prSet presAssocID="{2CD974F6-F02E-4732-8855-011E34C0AB58}" presName="vert1" presStyleCnt="0"/>
      <dgm:spPr/>
    </dgm:pt>
    <dgm:pt modelId="{F2FD1EC5-E0E6-44E1-9044-08835207ED58}" type="pres">
      <dgm:prSet presAssocID="{9CD299C2-5956-43AE-843D-1DFBA9BC0231}" presName="thickLine" presStyleLbl="alignNode1" presStyleIdx="4" presStyleCnt="5" custLinFactNeighborX="620" custLinFactNeighborY="36116"/>
      <dgm:spPr/>
    </dgm:pt>
    <dgm:pt modelId="{71E39A43-F6F4-46E4-9CF0-01660AA44EE8}" type="pres">
      <dgm:prSet presAssocID="{9CD299C2-5956-43AE-843D-1DFBA9BC0231}" presName="horz1" presStyleCnt="0"/>
      <dgm:spPr/>
    </dgm:pt>
    <dgm:pt modelId="{BBB6AEF9-12B6-4A53-834F-CC9562E18187}" type="pres">
      <dgm:prSet presAssocID="{9CD299C2-5956-43AE-843D-1DFBA9BC0231}" presName="tx1" presStyleLbl="revTx" presStyleIdx="4" presStyleCnt="5" custLinFactNeighborX="153" custLinFactNeighborY="29736"/>
      <dgm:spPr/>
    </dgm:pt>
    <dgm:pt modelId="{5A8B69FD-596D-405B-BBBA-7E5501F9E73F}" type="pres">
      <dgm:prSet presAssocID="{9CD299C2-5956-43AE-843D-1DFBA9BC0231}" presName="vert1" presStyleCnt="0"/>
      <dgm:spPr/>
    </dgm:pt>
  </dgm:ptLst>
  <dgm:cxnLst>
    <dgm:cxn modelId="{C1096F1E-1EF7-4866-B711-F23D6D2F37EB}" srcId="{0F158002-D14D-493E-931D-44022F8B28D0}" destId="{9CD299C2-5956-43AE-843D-1DFBA9BC0231}" srcOrd="4" destOrd="0" parTransId="{830F4D81-5848-464C-887B-42B3ADEF2AB2}" sibTransId="{81D89748-CB82-4EC8-90F3-39AC4A688AD2}"/>
    <dgm:cxn modelId="{0544DA3F-6478-4F26-9756-287F23A8C93F}" type="presOf" srcId="{F13AE815-49C0-41D6-B7A7-C2E992D80179}" destId="{50D039D6-10D1-42D7-966A-2609A4F874B9}" srcOrd="0" destOrd="0" presId="urn:microsoft.com/office/officeart/2008/layout/LinedList"/>
    <dgm:cxn modelId="{EA692C60-23C2-4500-9D49-5788D3838DD6}" type="presOf" srcId="{0F158002-D14D-493E-931D-44022F8B28D0}" destId="{1DF76E2D-A830-42D7-A17B-8781F7C29AE1}" srcOrd="0" destOrd="0" presId="urn:microsoft.com/office/officeart/2008/layout/LinedList"/>
    <dgm:cxn modelId="{B7F9ED7D-5089-44FC-B16D-F293C3BA9B7D}" type="presOf" srcId="{0AD08C1D-B08C-45AD-8D2A-E2A462A9FD4F}" destId="{9C230688-6F66-4C97-89A2-771FB1364547}" srcOrd="0" destOrd="0" presId="urn:microsoft.com/office/officeart/2008/layout/LinedList"/>
    <dgm:cxn modelId="{08585E7E-1AE2-4247-AEA5-E5F9AF0586E4}" type="presOf" srcId="{2CD974F6-F02E-4732-8855-011E34C0AB58}" destId="{AD29517D-D724-4DD4-9A06-74EEAB46FA9D}" srcOrd="0" destOrd="0" presId="urn:microsoft.com/office/officeart/2008/layout/LinedList"/>
    <dgm:cxn modelId="{C2E96C84-44D7-421B-986A-CBC561B54F25}" srcId="{0F158002-D14D-493E-931D-44022F8B28D0}" destId="{2CD974F6-F02E-4732-8855-011E34C0AB58}" srcOrd="3" destOrd="0" parTransId="{BE40AF34-4343-442B-BB02-83D967F31012}" sibTransId="{E7A63D69-275C-49F8-824A-1543899169AB}"/>
    <dgm:cxn modelId="{56ADEBD2-AE55-4702-BED8-80F6A7B0CA2D}" srcId="{0F158002-D14D-493E-931D-44022F8B28D0}" destId="{0AD08C1D-B08C-45AD-8D2A-E2A462A9FD4F}" srcOrd="0" destOrd="0" parTransId="{2DC10D3F-7CE9-4D6D-9E86-EF6459A7FDBF}" sibTransId="{761F8B44-6231-4D7F-A73F-8B3F682D0B4A}"/>
    <dgm:cxn modelId="{9F53FDDB-63C0-4670-8036-A2CABB32950C}" srcId="{0F158002-D14D-493E-931D-44022F8B28D0}" destId="{895BCE62-49E6-4AE2-8F8E-2B2A718E949A}" srcOrd="2" destOrd="0" parTransId="{6D88F24B-66A0-407C-80E8-EE7E3124BFCA}" sibTransId="{1F4B7279-D79B-4BA0-9478-9FE4C17F9A98}"/>
    <dgm:cxn modelId="{0D97C3E8-842A-406B-BDD5-423F6DD31AEA}" type="presOf" srcId="{9CD299C2-5956-43AE-843D-1DFBA9BC0231}" destId="{BBB6AEF9-12B6-4A53-834F-CC9562E18187}" srcOrd="0" destOrd="0" presId="urn:microsoft.com/office/officeart/2008/layout/LinedList"/>
    <dgm:cxn modelId="{BC8B60F2-0405-4AFC-A25D-43249B4B145E}" type="presOf" srcId="{895BCE62-49E6-4AE2-8F8E-2B2A718E949A}" destId="{C08A0174-228B-4DF0-986D-5BFFBD8A0B5B}" srcOrd="0" destOrd="0" presId="urn:microsoft.com/office/officeart/2008/layout/LinedList"/>
    <dgm:cxn modelId="{AA8A8CF8-9312-41C4-82C8-D7C368C49B0A}" srcId="{0F158002-D14D-493E-931D-44022F8B28D0}" destId="{F13AE815-49C0-41D6-B7A7-C2E992D80179}" srcOrd="1" destOrd="0" parTransId="{67A94824-537A-4845-811A-DAF3635E81DE}" sibTransId="{D77BE578-BDB1-469F-AAA6-CB66713E3C79}"/>
    <dgm:cxn modelId="{82891947-E047-4535-855C-C5DA6F68D6CF}" type="presParOf" srcId="{1DF76E2D-A830-42D7-A17B-8781F7C29AE1}" destId="{D27A6EF5-7164-4644-8E8B-81C0E7302115}" srcOrd="0" destOrd="0" presId="urn:microsoft.com/office/officeart/2008/layout/LinedList"/>
    <dgm:cxn modelId="{0331CE40-E894-45D0-8164-5FB9956430EA}" type="presParOf" srcId="{1DF76E2D-A830-42D7-A17B-8781F7C29AE1}" destId="{EE7BE6C5-5962-465B-A1BE-5A25581DA412}" srcOrd="1" destOrd="0" presId="urn:microsoft.com/office/officeart/2008/layout/LinedList"/>
    <dgm:cxn modelId="{4119E130-09AF-4686-9284-8C9A85342030}" type="presParOf" srcId="{EE7BE6C5-5962-465B-A1BE-5A25581DA412}" destId="{9C230688-6F66-4C97-89A2-771FB1364547}" srcOrd="0" destOrd="0" presId="urn:microsoft.com/office/officeart/2008/layout/LinedList"/>
    <dgm:cxn modelId="{2EA0C423-894C-4B15-8E83-62339E0C2550}" type="presParOf" srcId="{EE7BE6C5-5962-465B-A1BE-5A25581DA412}" destId="{F1E4EF9A-216A-459A-A300-77CFDB8C9646}" srcOrd="1" destOrd="0" presId="urn:microsoft.com/office/officeart/2008/layout/LinedList"/>
    <dgm:cxn modelId="{DD158CC0-78D8-4875-8636-D3BD3466AD7F}" type="presParOf" srcId="{1DF76E2D-A830-42D7-A17B-8781F7C29AE1}" destId="{6CC4C9C5-578D-45F0-9C57-3B0F6D6A33C8}" srcOrd="2" destOrd="0" presId="urn:microsoft.com/office/officeart/2008/layout/LinedList"/>
    <dgm:cxn modelId="{D6202DDB-5F39-449F-85C3-1C029F113FF6}" type="presParOf" srcId="{1DF76E2D-A830-42D7-A17B-8781F7C29AE1}" destId="{2C725132-5AF9-4494-B6BB-E4B831F612F9}" srcOrd="3" destOrd="0" presId="urn:microsoft.com/office/officeart/2008/layout/LinedList"/>
    <dgm:cxn modelId="{D5F512C0-3557-4C52-BF42-FC472BE1AEB9}" type="presParOf" srcId="{2C725132-5AF9-4494-B6BB-E4B831F612F9}" destId="{50D039D6-10D1-42D7-966A-2609A4F874B9}" srcOrd="0" destOrd="0" presId="urn:microsoft.com/office/officeart/2008/layout/LinedList"/>
    <dgm:cxn modelId="{2EE93B8C-8594-429E-8F0F-F0EC5D47F9AF}" type="presParOf" srcId="{2C725132-5AF9-4494-B6BB-E4B831F612F9}" destId="{4A9394DC-F908-4060-B9D3-8945B66E5263}" srcOrd="1" destOrd="0" presId="urn:microsoft.com/office/officeart/2008/layout/LinedList"/>
    <dgm:cxn modelId="{576A25B5-1815-4D54-96FD-C5CF21ABA1E1}" type="presParOf" srcId="{1DF76E2D-A830-42D7-A17B-8781F7C29AE1}" destId="{73A7B567-FA31-459D-80C4-EAE9F22FF523}" srcOrd="4" destOrd="0" presId="urn:microsoft.com/office/officeart/2008/layout/LinedList"/>
    <dgm:cxn modelId="{7F09CCCF-73FC-4D30-A9A0-B3CA47EF8929}" type="presParOf" srcId="{1DF76E2D-A830-42D7-A17B-8781F7C29AE1}" destId="{244F7B35-C624-45E2-9CDE-952A9AB5022F}" srcOrd="5" destOrd="0" presId="urn:microsoft.com/office/officeart/2008/layout/LinedList"/>
    <dgm:cxn modelId="{4FB24A80-B88B-4EA2-8F26-EC4E9AAE6EA1}" type="presParOf" srcId="{244F7B35-C624-45E2-9CDE-952A9AB5022F}" destId="{C08A0174-228B-4DF0-986D-5BFFBD8A0B5B}" srcOrd="0" destOrd="0" presId="urn:microsoft.com/office/officeart/2008/layout/LinedList"/>
    <dgm:cxn modelId="{F997B9AF-440E-445A-9494-AE5000F0106F}" type="presParOf" srcId="{244F7B35-C624-45E2-9CDE-952A9AB5022F}" destId="{881B307A-6F11-49C1-9E7C-7CEA22A09FF5}" srcOrd="1" destOrd="0" presId="urn:microsoft.com/office/officeart/2008/layout/LinedList"/>
    <dgm:cxn modelId="{C0A386CB-6158-48EC-A115-D5D1279CBE69}" type="presParOf" srcId="{1DF76E2D-A830-42D7-A17B-8781F7C29AE1}" destId="{94DA6E8D-D5AE-4796-B92D-1AAB27505E3F}" srcOrd="6" destOrd="0" presId="urn:microsoft.com/office/officeart/2008/layout/LinedList"/>
    <dgm:cxn modelId="{25E836F8-F853-4A10-BE12-567CF0285521}" type="presParOf" srcId="{1DF76E2D-A830-42D7-A17B-8781F7C29AE1}" destId="{8CD90990-43E4-460F-AB92-07CB7B24B795}" srcOrd="7" destOrd="0" presId="urn:microsoft.com/office/officeart/2008/layout/LinedList"/>
    <dgm:cxn modelId="{9102B4C1-4233-4A20-814F-3AE52DF93DC3}" type="presParOf" srcId="{8CD90990-43E4-460F-AB92-07CB7B24B795}" destId="{AD29517D-D724-4DD4-9A06-74EEAB46FA9D}" srcOrd="0" destOrd="0" presId="urn:microsoft.com/office/officeart/2008/layout/LinedList"/>
    <dgm:cxn modelId="{D59ADB53-65E1-4F37-A243-AE75471C7231}" type="presParOf" srcId="{8CD90990-43E4-460F-AB92-07CB7B24B795}" destId="{CFC432DF-CF9A-4D16-9856-146D1E9D863C}" srcOrd="1" destOrd="0" presId="urn:microsoft.com/office/officeart/2008/layout/LinedList"/>
    <dgm:cxn modelId="{B8CA07FD-67D4-4D7D-B9E6-91B433EE5E9E}" type="presParOf" srcId="{1DF76E2D-A830-42D7-A17B-8781F7C29AE1}" destId="{F2FD1EC5-E0E6-44E1-9044-08835207ED58}" srcOrd="8" destOrd="0" presId="urn:microsoft.com/office/officeart/2008/layout/LinedList"/>
    <dgm:cxn modelId="{C93DF67F-09F5-4E6E-8F71-C72AF06DC388}" type="presParOf" srcId="{1DF76E2D-A830-42D7-A17B-8781F7C29AE1}" destId="{71E39A43-F6F4-46E4-9CF0-01660AA44EE8}" srcOrd="9" destOrd="0" presId="urn:microsoft.com/office/officeart/2008/layout/LinedList"/>
    <dgm:cxn modelId="{B554E526-7673-42F8-8982-2F1DAE0282D7}" type="presParOf" srcId="{71E39A43-F6F4-46E4-9CF0-01660AA44EE8}" destId="{BBB6AEF9-12B6-4A53-834F-CC9562E18187}" srcOrd="0" destOrd="0" presId="urn:microsoft.com/office/officeart/2008/layout/LinedList"/>
    <dgm:cxn modelId="{2D682A5E-8CAA-4218-8888-7F63BAAB42C0}" type="presParOf" srcId="{71E39A43-F6F4-46E4-9CF0-01660AA44EE8}" destId="{5A8B69FD-596D-405B-BBBA-7E5501F9E73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F158002-D14D-493E-931D-44022F8B28D0}"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0AD08C1D-B08C-45AD-8D2A-E2A462A9FD4F}">
      <dgm:prSet custT="1"/>
      <dgm:spPr/>
      <dgm:t>
        <a:bodyPr/>
        <a:lstStyle/>
        <a:p>
          <a:r>
            <a:rPr lang="en-US" sz="2800" dirty="0">
              <a:solidFill>
                <a:schemeClr val="bg1"/>
              </a:solidFill>
            </a:rPr>
            <a:t>A: Assessing  patient’s intake and food dislikes.</a:t>
          </a:r>
        </a:p>
      </dgm:t>
    </dgm:pt>
    <dgm:pt modelId="{2DC10D3F-7CE9-4D6D-9E86-EF6459A7FDBF}" type="parTrans" cxnId="{56ADEBD2-AE55-4702-BED8-80F6A7B0CA2D}">
      <dgm:prSet/>
      <dgm:spPr/>
      <dgm:t>
        <a:bodyPr/>
        <a:lstStyle/>
        <a:p>
          <a:endParaRPr lang="en-US"/>
        </a:p>
      </dgm:t>
    </dgm:pt>
    <dgm:pt modelId="{761F8B44-6231-4D7F-A73F-8B3F682D0B4A}" type="sibTrans" cxnId="{56ADEBD2-AE55-4702-BED8-80F6A7B0CA2D}">
      <dgm:prSet/>
      <dgm:spPr/>
      <dgm:t>
        <a:bodyPr/>
        <a:lstStyle/>
        <a:p>
          <a:endParaRPr lang="en-US"/>
        </a:p>
      </dgm:t>
    </dgm:pt>
    <dgm:pt modelId="{F13AE815-49C0-41D6-B7A7-C2E992D80179}">
      <dgm:prSet custT="1"/>
      <dgm:spPr/>
      <dgm:t>
        <a:bodyPr/>
        <a:lstStyle/>
        <a:p>
          <a:r>
            <a:rPr lang="en-US" sz="2800" dirty="0">
              <a:solidFill>
                <a:schemeClr val="bg1"/>
              </a:solidFill>
            </a:rPr>
            <a:t>B: Assessing patient’s  hydration status, and  NFPE.</a:t>
          </a:r>
        </a:p>
      </dgm:t>
    </dgm:pt>
    <dgm:pt modelId="{67A94824-537A-4845-811A-DAF3635E81DE}" type="parTrans" cxnId="{AA8A8CF8-9312-41C4-82C8-D7C368C49B0A}">
      <dgm:prSet/>
      <dgm:spPr/>
      <dgm:t>
        <a:bodyPr/>
        <a:lstStyle/>
        <a:p>
          <a:endParaRPr lang="en-US"/>
        </a:p>
      </dgm:t>
    </dgm:pt>
    <dgm:pt modelId="{D77BE578-BDB1-469F-AAA6-CB66713E3C79}" type="sibTrans" cxnId="{AA8A8CF8-9312-41C4-82C8-D7C368C49B0A}">
      <dgm:prSet/>
      <dgm:spPr/>
      <dgm:t>
        <a:bodyPr/>
        <a:lstStyle/>
        <a:p>
          <a:endParaRPr lang="en-US"/>
        </a:p>
      </dgm:t>
    </dgm:pt>
    <dgm:pt modelId="{895BCE62-49E6-4AE2-8F8E-2B2A718E949A}">
      <dgm:prSet custT="1"/>
      <dgm:spPr/>
      <dgm:t>
        <a:bodyPr/>
        <a:lstStyle/>
        <a:p>
          <a:r>
            <a:rPr lang="en-US" sz="2800" dirty="0">
              <a:solidFill>
                <a:schemeClr val="bg1"/>
              </a:solidFill>
            </a:rPr>
            <a:t>C Assessing patient’s medications and  Hand grip strength.</a:t>
          </a:r>
        </a:p>
      </dgm:t>
    </dgm:pt>
    <dgm:pt modelId="{6D88F24B-66A0-407C-80E8-EE7E3124BFCA}" type="parTrans" cxnId="{9F53FDDB-63C0-4670-8036-A2CABB32950C}">
      <dgm:prSet/>
      <dgm:spPr/>
      <dgm:t>
        <a:bodyPr/>
        <a:lstStyle/>
        <a:p>
          <a:endParaRPr lang="en-US"/>
        </a:p>
      </dgm:t>
    </dgm:pt>
    <dgm:pt modelId="{1F4B7279-D79B-4BA0-9478-9FE4C17F9A98}" type="sibTrans" cxnId="{9F53FDDB-63C0-4670-8036-A2CABB32950C}">
      <dgm:prSet/>
      <dgm:spPr/>
      <dgm:t>
        <a:bodyPr/>
        <a:lstStyle/>
        <a:p>
          <a:endParaRPr lang="en-US"/>
        </a:p>
      </dgm:t>
    </dgm:pt>
    <dgm:pt modelId="{2CD974F6-F02E-4732-8855-011E34C0AB58}">
      <dgm:prSet custT="1"/>
      <dgm:spPr/>
      <dgm:t>
        <a:bodyPr/>
        <a:lstStyle/>
        <a:p>
          <a:r>
            <a:rPr lang="en-US" sz="2800" dirty="0">
              <a:solidFill>
                <a:schemeClr val="bg1"/>
              </a:solidFill>
              <a:highlight>
                <a:srgbClr val="00FF00"/>
              </a:highlight>
            </a:rPr>
            <a:t>D: Assessing patient’s intake, weight, weight history, NFPE and Hand grip strength</a:t>
          </a:r>
          <a:r>
            <a:rPr lang="en-US" sz="2800" dirty="0">
              <a:solidFill>
                <a:schemeClr val="bg1"/>
              </a:solidFill>
            </a:rPr>
            <a:t>. </a:t>
          </a:r>
        </a:p>
      </dgm:t>
    </dgm:pt>
    <dgm:pt modelId="{BE40AF34-4343-442B-BB02-83D967F31012}" type="parTrans" cxnId="{C2E96C84-44D7-421B-986A-CBC561B54F25}">
      <dgm:prSet/>
      <dgm:spPr/>
      <dgm:t>
        <a:bodyPr/>
        <a:lstStyle/>
        <a:p>
          <a:endParaRPr lang="en-US"/>
        </a:p>
      </dgm:t>
    </dgm:pt>
    <dgm:pt modelId="{E7A63D69-275C-49F8-824A-1543899169AB}" type="sibTrans" cxnId="{C2E96C84-44D7-421B-986A-CBC561B54F25}">
      <dgm:prSet/>
      <dgm:spPr/>
      <dgm:t>
        <a:bodyPr/>
        <a:lstStyle/>
        <a:p>
          <a:endParaRPr lang="en-US"/>
        </a:p>
      </dgm:t>
    </dgm:pt>
    <dgm:pt modelId="{9CD299C2-5956-43AE-843D-1DFBA9BC0231}">
      <dgm:prSet/>
      <dgm:spPr/>
      <dgm:t>
        <a:bodyPr/>
        <a:lstStyle/>
        <a:p>
          <a:endParaRPr lang="en-US" dirty="0"/>
        </a:p>
      </dgm:t>
    </dgm:pt>
    <dgm:pt modelId="{830F4D81-5848-464C-887B-42B3ADEF2AB2}" type="parTrans" cxnId="{C1096F1E-1EF7-4866-B711-F23D6D2F37EB}">
      <dgm:prSet/>
      <dgm:spPr/>
      <dgm:t>
        <a:bodyPr/>
        <a:lstStyle/>
        <a:p>
          <a:endParaRPr lang="en-US"/>
        </a:p>
      </dgm:t>
    </dgm:pt>
    <dgm:pt modelId="{81D89748-CB82-4EC8-90F3-39AC4A688AD2}" type="sibTrans" cxnId="{C1096F1E-1EF7-4866-B711-F23D6D2F37EB}">
      <dgm:prSet/>
      <dgm:spPr/>
      <dgm:t>
        <a:bodyPr/>
        <a:lstStyle/>
        <a:p>
          <a:endParaRPr lang="en-US"/>
        </a:p>
      </dgm:t>
    </dgm:pt>
    <dgm:pt modelId="{1DF76E2D-A830-42D7-A17B-8781F7C29AE1}" type="pres">
      <dgm:prSet presAssocID="{0F158002-D14D-493E-931D-44022F8B28D0}" presName="vert0" presStyleCnt="0">
        <dgm:presLayoutVars>
          <dgm:dir/>
          <dgm:animOne val="branch"/>
          <dgm:animLvl val="lvl"/>
        </dgm:presLayoutVars>
      </dgm:prSet>
      <dgm:spPr/>
    </dgm:pt>
    <dgm:pt modelId="{D27A6EF5-7164-4644-8E8B-81C0E7302115}" type="pres">
      <dgm:prSet presAssocID="{0AD08C1D-B08C-45AD-8D2A-E2A462A9FD4F}" presName="thickLine" presStyleLbl="alignNode1" presStyleIdx="0" presStyleCnt="5"/>
      <dgm:spPr/>
    </dgm:pt>
    <dgm:pt modelId="{EE7BE6C5-5962-465B-A1BE-5A25581DA412}" type="pres">
      <dgm:prSet presAssocID="{0AD08C1D-B08C-45AD-8D2A-E2A462A9FD4F}" presName="horz1" presStyleCnt="0"/>
      <dgm:spPr/>
    </dgm:pt>
    <dgm:pt modelId="{9C230688-6F66-4C97-89A2-771FB1364547}" type="pres">
      <dgm:prSet presAssocID="{0AD08C1D-B08C-45AD-8D2A-E2A462A9FD4F}" presName="tx1" presStyleLbl="revTx" presStyleIdx="0" presStyleCnt="5"/>
      <dgm:spPr/>
    </dgm:pt>
    <dgm:pt modelId="{F1E4EF9A-216A-459A-A300-77CFDB8C9646}" type="pres">
      <dgm:prSet presAssocID="{0AD08C1D-B08C-45AD-8D2A-E2A462A9FD4F}" presName="vert1" presStyleCnt="0"/>
      <dgm:spPr/>
    </dgm:pt>
    <dgm:pt modelId="{6CC4C9C5-578D-45F0-9C57-3B0F6D6A33C8}" type="pres">
      <dgm:prSet presAssocID="{F13AE815-49C0-41D6-B7A7-C2E992D80179}" presName="thickLine" presStyleLbl="alignNode1" presStyleIdx="1" presStyleCnt="5"/>
      <dgm:spPr/>
    </dgm:pt>
    <dgm:pt modelId="{2C725132-5AF9-4494-B6BB-E4B831F612F9}" type="pres">
      <dgm:prSet presAssocID="{F13AE815-49C0-41D6-B7A7-C2E992D80179}" presName="horz1" presStyleCnt="0"/>
      <dgm:spPr/>
    </dgm:pt>
    <dgm:pt modelId="{50D039D6-10D1-42D7-966A-2609A4F874B9}" type="pres">
      <dgm:prSet presAssocID="{F13AE815-49C0-41D6-B7A7-C2E992D80179}" presName="tx1" presStyleLbl="revTx" presStyleIdx="1" presStyleCnt="5"/>
      <dgm:spPr/>
    </dgm:pt>
    <dgm:pt modelId="{4A9394DC-F908-4060-B9D3-8945B66E5263}" type="pres">
      <dgm:prSet presAssocID="{F13AE815-49C0-41D6-B7A7-C2E992D80179}" presName="vert1" presStyleCnt="0"/>
      <dgm:spPr/>
    </dgm:pt>
    <dgm:pt modelId="{73A7B567-FA31-459D-80C4-EAE9F22FF523}" type="pres">
      <dgm:prSet presAssocID="{895BCE62-49E6-4AE2-8F8E-2B2A718E949A}" presName="thickLine" presStyleLbl="alignNode1" presStyleIdx="2" presStyleCnt="5"/>
      <dgm:spPr/>
    </dgm:pt>
    <dgm:pt modelId="{244F7B35-C624-45E2-9CDE-952A9AB5022F}" type="pres">
      <dgm:prSet presAssocID="{895BCE62-49E6-4AE2-8F8E-2B2A718E949A}" presName="horz1" presStyleCnt="0"/>
      <dgm:spPr/>
    </dgm:pt>
    <dgm:pt modelId="{C08A0174-228B-4DF0-986D-5BFFBD8A0B5B}" type="pres">
      <dgm:prSet presAssocID="{895BCE62-49E6-4AE2-8F8E-2B2A718E949A}" presName="tx1" presStyleLbl="revTx" presStyleIdx="2" presStyleCnt="5"/>
      <dgm:spPr/>
    </dgm:pt>
    <dgm:pt modelId="{881B307A-6F11-49C1-9E7C-7CEA22A09FF5}" type="pres">
      <dgm:prSet presAssocID="{895BCE62-49E6-4AE2-8F8E-2B2A718E949A}" presName="vert1" presStyleCnt="0"/>
      <dgm:spPr/>
    </dgm:pt>
    <dgm:pt modelId="{94DA6E8D-D5AE-4796-B92D-1AAB27505E3F}" type="pres">
      <dgm:prSet presAssocID="{2CD974F6-F02E-4732-8855-011E34C0AB58}" presName="thickLine" presStyleLbl="alignNode1" presStyleIdx="3" presStyleCnt="5"/>
      <dgm:spPr/>
    </dgm:pt>
    <dgm:pt modelId="{8CD90990-43E4-460F-AB92-07CB7B24B795}" type="pres">
      <dgm:prSet presAssocID="{2CD974F6-F02E-4732-8855-011E34C0AB58}" presName="horz1" presStyleCnt="0"/>
      <dgm:spPr/>
    </dgm:pt>
    <dgm:pt modelId="{AD29517D-D724-4DD4-9A06-74EEAB46FA9D}" type="pres">
      <dgm:prSet presAssocID="{2CD974F6-F02E-4732-8855-011E34C0AB58}" presName="tx1" presStyleLbl="revTx" presStyleIdx="3" presStyleCnt="5"/>
      <dgm:spPr/>
    </dgm:pt>
    <dgm:pt modelId="{CFC432DF-CF9A-4D16-9856-146D1E9D863C}" type="pres">
      <dgm:prSet presAssocID="{2CD974F6-F02E-4732-8855-011E34C0AB58}" presName="vert1" presStyleCnt="0"/>
      <dgm:spPr/>
    </dgm:pt>
    <dgm:pt modelId="{F2FD1EC5-E0E6-44E1-9044-08835207ED58}" type="pres">
      <dgm:prSet presAssocID="{9CD299C2-5956-43AE-843D-1DFBA9BC0231}" presName="thickLine" presStyleLbl="alignNode1" presStyleIdx="4" presStyleCnt="5" custLinFactNeighborX="620" custLinFactNeighborY="36116"/>
      <dgm:spPr/>
    </dgm:pt>
    <dgm:pt modelId="{71E39A43-F6F4-46E4-9CF0-01660AA44EE8}" type="pres">
      <dgm:prSet presAssocID="{9CD299C2-5956-43AE-843D-1DFBA9BC0231}" presName="horz1" presStyleCnt="0"/>
      <dgm:spPr/>
    </dgm:pt>
    <dgm:pt modelId="{BBB6AEF9-12B6-4A53-834F-CC9562E18187}" type="pres">
      <dgm:prSet presAssocID="{9CD299C2-5956-43AE-843D-1DFBA9BC0231}" presName="tx1" presStyleLbl="revTx" presStyleIdx="4" presStyleCnt="5" custLinFactNeighborX="153" custLinFactNeighborY="29736"/>
      <dgm:spPr/>
    </dgm:pt>
    <dgm:pt modelId="{5A8B69FD-596D-405B-BBBA-7E5501F9E73F}" type="pres">
      <dgm:prSet presAssocID="{9CD299C2-5956-43AE-843D-1DFBA9BC0231}" presName="vert1" presStyleCnt="0"/>
      <dgm:spPr/>
    </dgm:pt>
  </dgm:ptLst>
  <dgm:cxnLst>
    <dgm:cxn modelId="{C1096F1E-1EF7-4866-B711-F23D6D2F37EB}" srcId="{0F158002-D14D-493E-931D-44022F8B28D0}" destId="{9CD299C2-5956-43AE-843D-1DFBA9BC0231}" srcOrd="4" destOrd="0" parTransId="{830F4D81-5848-464C-887B-42B3ADEF2AB2}" sibTransId="{81D89748-CB82-4EC8-90F3-39AC4A688AD2}"/>
    <dgm:cxn modelId="{0544DA3F-6478-4F26-9756-287F23A8C93F}" type="presOf" srcId="{F13AE815-49C0-41D6-B7A7-C2E992D80179}" destId="{50D039D6-10D1-42D7-966A-2609A4F874B9}" srcOrd="0" destOrd="0" presId="urn:microsoft.com/office/officeart/2008/layout/LinedList"/>
    <dgm:cxn modelId="{EA692C60-23C2-4500-9D49-5788D3838DD6}" type="presOf" srcId="{0F158002-D14D-493E-931D-44022F8B28D0}" destId="{1DF76E2D-A830-42D7-A17B-8781F7C29AE1}" srcOrd="0" destOrd="0" presId="urn:microsoft.com/office/officeart/2008/layout/LinedList"/>
    <dgm:cxn modelId="{B7F9ED7D-5089-44FC-B16D-F293C3BA9B7D}" type="presOf" srcId="{0AD08C1D-B08C-45AD-8D2A-E2A462A9FD4F}" destId="{9C230688-6F66-4C97-89A2-771FB1364547}" srcOrd="0" destOrd="0" presId="urn:microsoft.com/office/officeart/2008/layout/LinedList"/>
    <dgm:cxn modelId="{08585E7E-1AE2-4247-AEA5-E5F9AF0586E4}" type="presOf" srcId="{2CD974F6-F02E-4732-8855-011E34C0AB58}" destId="{AD29517D-D724-4DD4-9A06-74EEAB46FA9D}" srcOrd="0" destOrd="0" presId="urn:microsoft.com/office/officeart/2008/layout/LinedList"/>
    <dgm:cxn modelId="{C2E96C84-44D7-421B-986A-CBC561B54F25}" srcId="{0F158002-D14D-493E-931D-44022F8B28D0}" destId="{2CD974F6-F02E-4732-8855-011E34C0AB58}" srcOrd="3" destOrd="0" parTransId="{BE40AF34-4343-442B-BB02-83D967F31012}" sibTransId="{E7A63D69-275C-49F8-824A-1543899169AB}"/>
    <dgm:cxn modelId="{56ADEBD2-AE55-4702-BED8-80F6A7B0CA2D}" srcId="{0F158002-D14D-493E-931D-44022F8B28D0}" destId="{0AD08C1D-B08C-45AD-8D2A-E2A462A9FD4F}" srcOrd="0" destOrd="0" parTransId="{2DC10D3F-7CE9-4D6D-9E86-EF6459A7FDBF}" sibTransId="{761F8B44-6231-4D7F-A73F-8B3F682D0B4A}"/>
    <dgm:cxn modelId="{9F53FDDB-63C0-4670-8036-A2CABB32950C}" srcId="{0F158002-D14D-493E-931D-44022F8B28D0}" destId="{895BCE62-49E6-4AE2-8F8E-2B2A718E949A}" srcOrd="2" destOrd="0" parTransId="{6D88F24B-66A0-407C-80E8-EE7E3124BFCA}" sibTransId="{1F4B7279-D79B-4BA0-9478-9FE4C17F9A98}"/>
    <dgm:cxn modelId="{0D97C3E8-842A-406B-BDD5-423F6DD31AEA}" type="presOf" srcId="{9CD299C2-5956-43AE-843D-1DFBA9BC0231}" destId="{BBB6AEF9-12B6-4A53-834F-CC9562E18187}" srcOrd="0" destOrd="0" presId="urn:microsoft.com/office/officeart/2008/layout/LinedList"/>
    <dgm:cxn modelId="{BC8B60F2-0405-4AFC-A25D-43249B4B145E}" type="presOf" srcId="{895BCE62-49E6-4AE2-8F8E-2B2A718E949A}" destId="{C08A0174-228B-4DF0-986D-5BFFBD8A0B5B}" srcOrd="0" destOrd="0" presId="urn:microsoft.com/office/officeart/2008/layout/LinedList"/>
    <dgm:cxn modelId="{AA8A8CF8-9312-41C4-82C8-D7C368C49B0A}" srcId="{0F158002-D14D-493E-931D-44022F8B28D0}" destId="{F13AE815-49C0-41D6-B7A7-C2E992D80179}" srcOrd="1" destOrd="0" parTransId="{67A94824-537A-4845-811A-DAF3635E81DE}" sibTransId="{D77BE578-BDB1-469F-AAA6-CB66713E3C79}"/>
    <dgm:cxn modelId="{82891947-E047-4535-855C-C5DA6F68D6CF}" type="presParOf" srcId="{1DF76E2D-A830-42D7-A17B-8781F7C29AE1}" destId="{D27A6EF5-7164-4644-8E8B-81C0E7302115}" srcOrd="0" destOrd="0" presId="urn:microsoft.com/office/officeart/2008/layout/LinedList"/>
    <dgm:cxn modelId="{0331CE40-E894-45D0-8164-5FB9956430EA}" type="presParOf" srcId="{1DF76E2D-A830-42D7-A17B-8781F7C29AE1}" destId="{EE7BE6C5-5962-465B-A1BE-5A25581DA412}" srcOrd="1" destOrd="0" presId="urn:microsoft.com/office/officeart/2008/layout/LinedList"/>
    <dgm:cxn modelId="{4119E130-09AF-4686-9284-8C9A85342030}" type="presParOf" srcId="{EE7BE6C5-5962-465B-A1BE-5A25581DA412}" destId="{9C230688-6F66-4C97-89A2-771FB1364547}" srcOrd="0" destOrd="0" presId="urn:microsoft.com/office/officeart/2008/layout/LinedList"/>
    <dgm:cxn modelId="{2EA0C423-894C-4B15-8E83-62339E0C2550}" type="presParOf" srcId="{EE7BE6C5-5962-465B-A1BE-5A25581DA412}" destId="{F1E4EF9A-216A-459A-A300-77CFDB8C9646}" srcOrd="1" destOrd="0" presId="urn:microsoft.com/office/officeart/2008/layout/LinedList"/>
    <dgm:cxn modelId="{DD158CC0-78D8-4875-8636-D3BD3466AD7F}" type="presParOf" srcId="{1DF76E2D-A830-42D7-A17B-8781F7C29AE1}" destId="{6CC4C9C5-578D-45F0-9C57-3B0F6D6A33C8}" srcOrd="2" destOrd="0" presId="urn:microsoft.com/office/officeart/2008/layout/LinedList"/>
    <dgm:cxn modelId="{D6202DDB-5F39-449F-85C3-1C029F113FF6}" type="presParOf" srcId="{1DF76E2D-A830-42D7-A17B-8781F7C29AE1}" destId="{2C725132-5AF9-4494-B6BB-E4B831F612F9}" srcOrd="3" destOrd="0" presId="urn:microsoft.com/office/officeart/2008/layout/LinedList"/>
    <dgm:cxn modelId="{D5F512C0-3557-4C52-BF42-FC472BE1AEB9}" type="presParOf" srcId="{2C725132-5AF9-4494-B6BB-E4B831F612F9}" destId="{50D039D6-10D1-42D7-966A-2609A4F874B9}" srcOrd="0" destOrd="0" presId="urn:microsoft.com/office/officeart/2008/layout/LinedList"/>
    <dgm:cxn modelId="{2EE93B8C-8594-429E-8F0F-F0EC5D47F9AF}" type="presParOf" srcId="{2C725132-5AF9-4494-B6BB-E4B831F612F9}" destId="{4A9394DC-F908-4060-B9D3-8945B66E5263}" srcOrd="1" destOrd="0" presId="urn:microsoft.com/office/officeart/2008/layout/LinedList"/>
    <dgm:cxn modelId="{576A25B5-1815-4D54-96FD-C5CF21ABA1E1}" type="presParOf" srcId="{1DF76E2D-A830-42D7-A17B-8781F7C29AE1}" destId="{73A7B567-FA31-459D-80C4-EAE9F22FF523}" srcOrd="4" destOrd="0" presId="urn:microsoft.com/office/officeart/2008/layout/LinedList"/>
    <dgm:cxn modelId="{7F09CCCF-73FC-4D30-A9A0-B3CA47EF8929}" type="presParOf" srcId="{1DF76E2D-A830-42D7-A17B-8781F7C29AE1}" destId="{244F7B35-C624-45E2-9CDE-952A9AB5022F}" srcOrd="5" destOrd="0" presId="urn:microsoft.com/office/officeart/2008/layout/LinedList"/>
    <dgm:cxn modelId="{4FB24A80-B88B-4EA2-8F26-EC4E9AAE6EA1}" type="presParOf" srcId="{244F7B35-C624-45E2-9CDE-952A9AB5022F}" destId="{C08A0174-228B-4DF0-986D-5BFFBD8A0B5B}" srcOrd="0" destOrd="0" presId="urn:microsoft.com/office/officeart/2008/layout/LinedList"/>
    <dgm:cxn modelId="{F997B9AF-440E-445A-9494-AE5000F0106F}" type="presParOf" srcId="{244F7B35-C624-45E2-9CDE-952A9AB5022F}" destId="{881B307A-6F11-49C1-9E7C-7CEA22A09FF5}" srcOrd="1" destOrd="0" presId="urn:microsoft.com/office/officeart/2008/layout/LinedList"/>
    <dgm:cxn modelId="{C0A386CB-6158-48EC-A115-D5D1279CBE69}" type="presParOf" srcId="{1DF76E2D-A830-42D7-A17B-8781F7C29AE1}" destId="{94DA6E8D-D5AE-4796-B92D-1AAB27505E3F}" srcOrd="6" destOrd="0" presId="urn:microsoft.com/office/officeart/2008/layout/LinedList"/>
    <dgm:cxn modelId="{25E836F8-F853-4A10-BE12-567CF0285521}" type="presParOf" srcId="{1DF76E2D-A830-42D7-A17B-8781F7C29AE1}" destId="{8CD90990-43E4-460F-AB92-07CB7B24B795}" srcOrd="7" destOrd="0" presId="urn:microsoft.com/office/officeart/2008/layout/LinedList"/>
    <dgm:cxn modelId="{9102B4C1-4233-4A20-814F-3AE52DF93DC3}" type="presParOf" srcId="{8CD90990-43E4-460F-AB92-07CB7B24B795}" destId="{AD29517D-D724-4DD4-9A06-74EEAB46FA9D}" srcOrd="0" destOrd="0" presId="urn:microsoft.com/office/officeart/2008/layout/LinedList"/>
    <dgm:cxn modelId="{D59ADB53-65E1-4F37-A243-AE75471C7231}" type="presParOf" srcId="{8CD90990-43E4-460F-AB92-07CB7B24B795}" destId="{CFC432DF-CF9A-4D16-9856-146D1E9D863C}" srcOrd="1" destOrd="0" presId="urn:microsoft.com/office/officeart/2008/layout/LinedList"/>
    <dgm:cxn modelId="{B8CA07FD-67D4-4D7D-B9E6-91B433EE5E9E}" type="presParOf" srcId="{1DF76E2D-A830-42D7-A17B-8781F7C29AE1}" destId="{F2FD1EC5-E0E6-44E1-9044-08835207ED58}" srcOrd="8" destOrd="0" presId="urn:microsoft.com/office/officeart/2008/layout/LinedList"/>
    <dgm:cxn modelId="{C93DF67F-09F5-4E6E-8F71-C72AF06DC388}" type="presParOf" srcId="{1DF76E2D-A830-42D7-A17B-8781F7C29AE1}" destId="{71E39A43-F6F4-46E4-9CF0-01660AA44EE8}" srcOrd="9" destOrd="0" presId="urn:microsoft.com/office/officeart/2008/layout/LinedList"/>
    <dgm:cxn modelId="{B554E526-7673-42F8-8982-2F1DAE0282D7}" type="presParOf" srcId="{71E39A43-F6F4-46E4-9CF0-01660AA44EE8}" destId="{BBB6AEF9-12B6-4A53-834F-CC9562E18187}" srcOrd="0" destOrd="0" presId="urn:microsoft.com/office/officeart/2008/layout/LinedList"/>
    <dgm:cxn modelId="{2D682A5E-8CAA-4218-8888-7F63BAAB42C0}" type="presParOf" srcId="{71E39A43-F6F4-46E4-9CF0-01660AA44EE8}" destId="{5A8B69FD-596D-405B-BBBA-7E5501F9E73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DAD2C5D-D9C3-4A8C-BF6A-E663F3AE85A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612E194-6DF0-4EA0-830A-23DCC1763ED8}">
      <dgm:prSet/>
      <dgm:spPr/>
      <dgm:t>
        <a:bodyPr/>
        <a:lstStyle/>
        <a:p>
          <a:r>
            <a:rPr lang="en-US" dirty="0"/>
            <a:t>A: ARE INDICATORS OF FOOD ALLERGIES </a:t>
          </a:r>
        </a:p>
      </dgm:t>
    </dgm:pt>
    <dgm:pt modelId="{9C9109D0-7238-4C7D-94BD-3FE5454D28B8}" type="parTrans" cxnId="{13CBEEFD-E2B1-489F-BD90-A94F0CD60071}">
      <dgm:prSet/>
      <dgm:spPr/>
      <dgm:t>
        <a:bodyPr/>
        <a:lstStyle/>
        <a:p>
          <a:endParaRPr lang="en-US"/>
        </a:p>
      </dgm:t>
    </dgm:pt>
    <dgm:pt modelId="{9FE7712E-8C57-4321-B8EE-A7505C3C9B0E}" type="sibTrans" cxnId="{13CBEEFD-E2B1-489F-BD90-A94F0CD60071}">
      <dgm:prSet/>
      <dgm:spPr/>
      <dgm:t>
        <a:bodyPr/>
        <a:lstStyle/>
        <a:p>
          <a:endParaRPr lang="en-US"/>
        </a:p>
      </dgm:t>
    </dgm:pt>
    <dgm:pt modelId="{31CC7A9E-1FFC-4D81-ADD3-669408EF8ACC}">
      <dgm:prSet/>
      <dgm:spPr/>
      <dgm:t>
        <a:bodyPr/>
        <a:lstStyle/>
        <a:p>
          <a:r>
            <a:rPr lang="en-US" dirty="0"/>
            <a:t>B: INFLAMMATION MARKERS</a:t>
          </a:r>
        </a:p>
      </dgm:t>
    </dgm:pt>
    <dgm:pt modelId="{826C8BA9-4D6D-4AD9-B59A-953F8519071F}" type="parTrans" cxnId="{7DAF56DA-CFB7-4B79-B215-F95C5351B895}">
      <dgm:prSet/>
      <dgm:spPr/>
      <dgm:t>
        <a:bodyPr/>
        <a:lstStyle/>
        <a:p>
          <a:endParaRPr lang="en-US"/>
        </a:p>
      </dgm:t>
    </dgm:pt>
    <dgm:pt modelId="{FC9B6160-4255-4934-BC60-9A341B115238}" type="sibTrans" cxnId="{7DAF56DA-CFB7-4B79-B215-F95C5351B895}">
      <dgm:prSet/>
      <dgm:spPr/>
      <dgm:t>
        <a:bodyPr/>
        <a:lstStyle/>
        <a:p>
          <a:endParaRPr lang="en-US"/>
        </a:p>
      </dgm:t>
    </dgm:pt>
    <dgm:pt modelId="{CA3D5DCF-4FA3-4FE9-9315-E042BB9DB7E1}">
      <dgm:prSet/>
      <dgm:spPr/>
      <dgm:t>
        <a:bodyPr/>
        <a:lstStyle/>
        <a:p>
          <a:r>
            <a:rPr lang="en-US" dirty="0"/>
            <a:t>C:CHANGE WHEN A PATIENT LOSES WEIGHT.</a:t>
          </a:r>
        </a:p>
      </dgm:t>
    </dgm:pt>
    <dgm:pt modelId="{A8D2AA73-8635-40A6-83BF-0CA52E008620}" type="parTrans" cxnId="{4CC51FC8-A3E7-485A-BD87-28CA9460C41C}">
      <dgm:prSet/>
      <dgm:spPr/>
      <dgm:t>
        <a:bodyPr/>
        <a:lstStyle/>
        <a:p>
          <a:endParaRPr lang="en-US"/>
        </a:p>
      </dgm:t>
    </dgm:pt>
    <dgm:pt modelId="{1BC14C4B-08D5-45CD-BA89-8D972789C909}" type="sibTrans" cxnId="{4CC51FC8-A3E7-485A-BD87-28CA9460C41C}">
      <dgm:prSet/>
      <dgm:spPr/>
      <dgm:t>
        <a:bodyPr/>
        <a:lstStyle/>
        <a:p>
          <a:endParaRPr lang="en-US"/>
        </a:p>
      </dgm:t>
    </dgm:pt>
    <dgm:pt modelId="{B71E3279-BC55-47E7-AE0C-7E4F1BF4FF6B}" type="pres">
      <dgm:prSet presAssocID="{0DAD2C5D-D9C3-4A8C-BF6A-E663F3AE85A8}" presName="root" presStyleCnt="0">
        <dgm:presLayoutVars>
          <dgm:dir/>
          <dgm:resizeHandles val="exact"/>
        </dgm:presLayoutVars>
      </dgm:prSet>
      <dgm:spPr/>
    </dgm:pt>
    <dgm:pt modelId="{56A3ACF6-E2D5-4D3C-9176-EC5BEEE17332}" type="pres">
      <dgm:prSet presAssocID="{0612E194-6DF0-4EA0-830A-23DCC1763ED8}" presName="compNode" presStyleCnt="0"/>
      <dgm:spPr/>
    </dgm:pt>
    <dgm:pt modelId="{D0DA3451-5145-434A-9827-AFC63769C621}" type="pres">
      <dgm:prSet presAssocID="{0612E194-6DF0-4EA0-830A-23DCC1763ED8}" presName="bgRect" presStyleLbl="bgShp" presStyleIdx="0" presStyleCnt="3"/>
      <dgm:spPr/>
    </dgm:pt>
    <dgm:pt modelId="{FB25AF53-38C1-49C1-87EE-F4FEBCD5A497}" type="pres">
      <dgm:prSet presAssocID="{0612E194-6DF0-4EA0-830A-23DCC1763ED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rson Eating"/>
        </a:ext>
      </dgm:extLst>
    </dgm:pt>
    <dgm:pt modelId="{80849B4F-7721-4403-B14E-C16D7E226E9D}" type="pres">
      <dgm:prSet presAssocID="{0612E194-6DF0-4EA0-830A-23DCC1763ED8}" presName="spaceRect" presStyleCnt="0"/>
      <dgm:spPr/>
    </dgm:pt>
    <dgm:pt modelId="{1436D5C6-918C-4A82-809D-5BFCCE41A8C4}" type="pres">
      <dgm:prSet presAssocID="{0612E194-6DF0-4EA0-830A-23DCC1763ED8}" presName="parTx" presStyleLbl="revTx" presStyleIdx="0" presStyleCnt="3">
        <dgm:presLayoutVars>
          <dgm:chMax val="0"/>
          <dgm:chPref val="0"/>
        </dgm:presLayoutVars>
      </dgm:prSet>
      <dgm:spPr/>
    </dgm:pt>
    <dgm:pt modelId="{0D288EC6-0741-4961-9B5B-7A3128A3B4CA}" type="pres">
      <dgm:prSet presAssocID="{9FE7712E-8C57-4321-B8EE-A7505C3C9B0E}" presName="sibTrans" presStyleCnt="0"/>
      <dgm:spPr/>
    </dgm:pt>
    <dgm:pt modelId="{61135A86-4E79-40EF-B800-07A71B04F081}" type="pres">
      <dgm:prSet presAssocID="{31CC7A9E-1FFC-4D81-ADD3-669408EF8ACC}" presName="compNode" presStyleCnt="0"/>
      <dgm:spPr/>
    </dgm:pt>
    <dgm:pt modelId="{8E3AB50D-2273-47EA-8EF8-906DBCDDB52E}" type="pres">
      <dgm:prSet presAssocID="{31CC7A9E-1FFC-4D81-ADD3-669408EF8ACC}" presName="bgRect" presStyleLbl="bgShp" presStyleIdx="1" presStyleCnt="3"/>
      <dgm:spPr/>
    </dgm:pt>
    <dgm:pt modelId="{79194C0C-29FF-44E4-B4BB-5D940F47819C}" type="pres">
      <dgm:prSet presAssocID="{31CC7A9E-1FFC-4D81-ADD3-669408EF8AC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NA"/>
        </a:ext>
      </dgm:extLst>
    </dgm:pt>
    <dgm:pt modelId="{C9628297-BAAE-4016-AB90-8EE831176BE2}" type="pres">
      <dgm:prSet presAssocID="{31CC7A9E-1FFC-4D81-ADD3-669408EF8ACC}" presName="spaceRect" presStyleCnt="0"/>
      <dgm:spPr/>
    </dgm:pt>
    <dgm:pt modelId="{7B7385F8-7B29-4C0E-9697-1D245E4F4750}" type="pres">
      <dgm:prSet presAssocID="{31CC7A9E-1FFC-4D81-ADD3-669408EF8ACC}" presName="parTx" presStyleLbl="revTx" presStyleIdx="1" presStyleCnt="3">
        <dgm:presLayoutVars>
          <dgm:chMax val="0"/>
          <dgm:chPref val="0"/>
        </dgm:presLayoutVars>
      </dgm:prSet>
      <dgm:spPr/>
    </dgm:pt>
    <dgm:pt modelId="{1A610221-BB4E-49E4-95AA-6211D5F4042A}" type="pres">
      <dgm:prSet presAssocID="{FC9B6160-4255-4934-BC60-9A341B115238}" presName="sibTrans" presStyleCnt="0"/>
      <dgm:spPr/>
    </dgm:pt>
    <dgm:pt modelId="{2C97DF9D-EDB1-4612-9778-B52EC0C57824}" type="pres">
      <dgm:prSet presAssocID="{CA3D5DCF-4FA3-4FE9-9315-E042BB9DB7E1}" presName="compNode" presStyleCnt="0"/>
      <dgm:spPr/>
    </dgm:pt>
    <dgm:pt modelId="{D6E75D5F-8819-42B1-8CB0-4B89F8C9C2B2}" type="pres">
      <dgm:prSet presAssocID="{CA3D5DCF-4FA3-4FE9-9315-E042BB9DB7E1}" presName="bgRect" presStyleLbl="bgShp" presStyleIdx="2" presStyleCnt="3"/>
      <dgm:spPr/>
    </dgm:pt>
    <dgm:pt modelId="{F889295E-E0C9-4AC8-AE89-0520D745569A}" type="pres">
      <dgm:prSet presAssocID="{CA3D5DCF-4FA3-4FE9-9315-E042BB9DB7E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
        </a:ext>
      </dgm:extLst>
    </dgm:pt>
    <dgm:pt modelId="{03DDFFAF-C81E-407D-B3F0-101378FF3C47}" type="pres">
      <dgm:prSet presAssocID="{CA3D5DCF-4FA3-4FE9-9315-E042BB9DB7E1}" presName="spaceRect" presStyleCnt="0"/>
      <dgm:spPr/>
    </dgm:pt>
    <dgm:pt modelId="{6CD80E37-D375-465B-A41C-74A9077A6304}" type="pres">
      <dgm:prSet presAssocID="{CA3D5DCF-4FA3-4FE9-9315-E042BB9DB7E1}" presName="parTx" presStyleLbl="revTx" presStyleIdx="2" presStyleCnt="3">
        <dgm:presLayoutVars>
          <dgm:chMax val="0"/>
          <dgm:chPref val="0"/>
        </dgm:presLayoutVars>
      </dgm:prSet>
      <dgm:spPr/>
    </dgm:pt>
  </dgm:ptLst>
  <dgm:cxnLst>
    <dgm:cxn modelId="{104FBC69-CD13-445A-935F-47A32DF497B9}" type="presOf" srcId="{31CC7A9E-1FFC-4D81-ADD3-669408EF8ACC}" destId="{7B7385F8-7B29-4C0E-9697-1D245E4F4750}" srcOrd="0" destOrd="0" presId="urn:microsoft.com/office/officeart/2018/2/layout/IconVerticalSolidList"/>
    <dgm:cxn modelId="{7569904C-BE23-43EA-9785-82CE831F6F33}" type="presOf" srcId="{0612E194-6DF0-4EA0-830A-23DCC1763ED8}" destId="{1436D5C6-918C-4A82-809D-5BFCCE41A8C4}" srcOrd="0" destOrd="0" presId="urn:microsoft.com/office/officeart/2018/2/layout/IconVerticalSolidList"/>
    <dgm:cxn modelId="{68D23399-D4ED-4D22-8308-33FD5DFBF4AA}" type="presOf" srcId="{0DAD2C5D-D9C3-4A8C-BF6A-E663F3AE85A8}" destId="{B71E3279-BC55-47E7-AE0C-7E4F1BF4FF6B}" srcOrd="0" destOrd="0" presId="urn:microsoft.com/office/officeart/2018/2/layout/IconVerticalSolidList"/>
    <dgm:cxn modelId="{F98B84C3-B6A1-4AF5-8D13-EF0726C7D5FA}" type="presOf" srcId="{CA3D5DCF-4FA3-4FE9-9315-E042BB9DB7E1}" destId="{6CD80E37-D375-465B-A41C-74A9077A6304}" srcOrd="0" destOrd="0" presId="urn:microsoft.com/office/officeart/2018/2/layout/IconVerticalSolidList"/>
    <dgm:cxn modelId="{4CC51FC8-A3E7-485A-BD87-28CA9460C41C}" srcId="{0DAD2C5D-D9C3-4A8C-BF6A-E663F3AE85A8}" destId="{CA3D5DCF-4FA3-4FE9-9315-E042BB9DB7E1}" srcOrd="2" destOrd="0" parTransId="{A8D2AA73-8635-40A6-83BF-0CA52E008620}" sibTransId="{1BC14C4B-08D5-45CD-BA89-8D972789C909}"/>
    <dgm:cxn modelId="{7DAF56DA-CFB7-4B79-B215-F95C5351B895}" srcId="{0DAD2C5D-D9C3-4A8C-BF6A-E663F3AE85A8}" destId="{31CC7A9E-1FFC-4D81-ADD3-669408EF8ACC}" srcOrd="1" destOrd="0" parTransId="{826C8BA9-4D6D-4AD9-B59A-953F8519071F}" sibTransId="{FC9B6160-4255-4934-BC60-9A341B115238}"/>
    <dgm:cxn modelId="{13CBEEFD-E2B1-489F-BD90-A94F0CD60071}" srcId="{0DAD2C5D-D9C3-4A8C-BF6A-E663F3AE85A8}" destId="{0612E194-6DF0-4EA0-830A-23DCC1763ED8}" srcOrd="0" destOrd="0" parTransId="{9C9109D0-7238-4C7D-94BD-3FE5454D28B8}" sibTransId="{9FE7712E-8C57-4321-B8EE-A7505C3C9B0E}"/>
    <dgm:cxn modelId="{4DE7E092-3625-4A84-829D-AC9FF1845845}" type="presParOf" srcId="{B71E3279-BC55-47E7-AE0C-7E4F1BF4FF6B}" destId="{56A3ACF6-E2D5-4D3C-9176-EC5BEEE17332}" srcOrd="0" destOrd="0" presId="urn:microsoft.com/office/officeart/2018/2/layout/IconVerticalSolidList"/>
    <dgm:cxn modelId="{9B757390-89C9-46D8-8776-5BC53DB24ECF}" type="presParOf" srcId="{56A3ACF6-E2D5-4D3C-9176-EC5BEEE17332}" destId="{D0DA3451-5145-434A-9827-AFC63769C621}" srcOrd="0" destOrd="0" presId="urn:microsoft.com/office/officeart/2018/2/layout/IconVerticalSolidList"/>
    <dgm:cxn modelId="{ED60AF9B-958E-46F5-B3C7-0D92D38BD8D3}" type="presParOf" srcId="{56A3ACF6-E2D5-4D3C-9176-EC5BEEE17332}" destId="{FB25AF53-38C1-49C1-87EE-F4FEBCD5A497}" srcOrd="1" destOrd="0" presId="urn:microsoft.com/office/officeart/2018/2/layout/IconVerticalSolidList"/>
    <dgm:cxn modelId="{39864ACF-6A27-40BF-B87C-5096F978AB2C}" type="presParOf" srcId="{56A3ACF6-E2D5-4D3C-9176-EC5BEEE17332}" destId="{80849B4F-7721-4403-B14E-C16D7E226E9D}" srcOrd="2" destOrd="0" presId="urn:microsoft.com/office/officeart/2018/2/layout/IconVerticalSolidList"/>
    <dgm:cxn modelId="{3BAEFB0E-0635-406C-ABEB-DE44CD9454E9}" type="presParOf" srcId="{56A3ACF6-E2D5-4D3C-9176-EC5BEEE17332}" destId="{1436D5C6-918C-4A82-809D-5BFCCE41A8C4}" srcOrd="3" destOrd="0" presId="urn:microsoft.com/office/officeart/2018/2/layout/IconVerticalSolidList"/>
    <dgm:cxn modelId="{64ACD922-BFA6-491B-9A1A-DA98B76A2C77}" type="presParOf" srcId="{B71E3279-BC55-47E7-AE0C-7E4F1BF4FF6B}" destId="{0D288EC6-0741-4961-9B5B-7A3128A3B4CA}" srcOrd="1" destOrd="0" presId="urn:microsoft.com/office/officeart/2018/2/layout/IconVerticalSolidList"/>
    <dgm:cxn modelId="{2497B31C-3578-46CD-AE5C-47639C1B7EBF}" type="presParOf" srcId="{B71E3279-BC55-47E7-AE0C-7E4F1BF4FF6B}" destId="{61135A86-4E79-40EF-B800-07A71B04F081}" srcOrd="2" destOrd="0" presId="urn:microsoft.com/office/officeart/2018/2/layout/IconVerticalSolidList"/>
    <dgm:cxn modelId="{87053B68-252B-4F06-9939-47977A7C6FFB}" type="presParOf" srcId="{61135A86-4E79-40EF-B800-07A71B04F081}" destId="{8E3AB50D-2273-47EA-8EF8-906DBCDDB52E}" srcOrd="0" destOrd="0" presId="urn:microsoft.com/office/officeart/2018/2/layout/IconVerticalSolidList"/>
    <dgm:cxn modelId="{4341327B-5FAD-4B1F-90B8-24DE80E003D7}" type="presParOf" srcId="{61135A86-4E79-40EF-B800-07A71B04F081}" destId="{79194C0C-29FF-44E4-B4BB-5D940F47819C}" srcOrd="1" destOrd="0" presId="urn:microsoft.com/office/officeart/2018/2/layout/IconVerticalSolidList"/>
    <dgm:cxn modelId="{43115476-368F-4710-A3D1-E9D16393F55A}" type="presParOf" srcId="{61135A86-4E79-40EF-B800-07A71B04F081}" destId="{C9628297-BAAE-4016-AB90-8EE831176BE2}" srcOrd="2" destOrd="0" presId="urn:microsoft.com/office/officeart/2018/2/layout/IconVerticalSolidList"/>
    <dgm:cxn modelId="{49BA73D2-A717-49C7-9356-E5929C5CB79D}" type="presParOf" srcId="{61135A86-4E79-40EF-B800-07A71B04F081}" destId="{7B7385F8-7B29-4C0E-9697-1D245E4F4750}" srcOrd="3" destOrd="0" presId="urn:microsoft.com/office/officeart/2018/2/layout/IconVerticalSolidList"/>
    <dgm:cxn modelId="{46AA4FDA-6881-4B4D-B04F-B2493D11AFC6}" type="presParOf" srcId="{B71E3279-BC55-47E7-AE0C-7E4F1BF4FF6B}" destId="{1A610221-BB4E-49E4-95AA-6211D5F4042A}" srcOrd="3" destOrd="0" presId="urn:microsoft.com/office/officeart/2018/2/layout/IconVerticalSolidList"/>
    <dgm:cxn modelId="{2DC96528-52A2-4CAC-BF3B-62FB7E2E5340}" type="presParOf" srcId="{B71E3279-BC55-47E7-AE0C-7E4F1BF4FF6B}" destId="{2C97DF9D-EDB1-4612-9778-B52EC0C57824}" srcOrd="4" destOrd="0" presId="urn:microsoft.com/office/officeart/2018/2/layout/IconVerticalSolidList"/>
    <dgm:cxn modelId="{802228EA-E975-430E-8803-F6D0A250DA47}" type="presParOf" srcId="{2C97DF9D-EDB1-4612-9778-B52EC0C57824}" destId="{D6E75D5F-8819-42B1-8CB0-4B89F8C9C2B2}" srcOrd="0" destOrd="0" presId="urn:microsoft.com/office/officeart/2018/2/layout/IconVerticalSolidList"/>
    <dgm:cxn modelId="{0A0FD278-1A63-4355-A575-FA5B7954687E}" type="presParOf" srcId="{2C97DF9D-EDB1-4612-9778-B52EC0C57824}" destId="{F889295E-E0C9-4AC8-AE89-0520D745569A}" srcOrd="1" destOrd="0" presId="urn:microsoft.com/office/officeart/2018/2/layout/IconVerticalSolidList"/>
    <dgm:cxn modelId="{82185B68-9994-4019-81A0-8B1D90287708}" type="presParOf" srcId="{2C97DF9D-EDB1-4612-9778-B52EC0C57824}" destId="{03DDFFAF-C81E-407D-B3F0-101378FF3C47}" srcOrd="2" destOrd="0" presId="urn:microsoft.com/office/officeart/2018/2/layout/IconVerticalSolidList"/>
    <dgm:cxn modelId="{EF4FC656-94FE-402E-B3A1-42E1F575CE6C}" type="presParOf" srcId="{2C97DF9D-EDB1-4612-9778-B52EC0C57824}" destId="{6CD80E37-D375-465B-A41C-74A9077A630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DAD2C5D-D9C3-4A8C-BF6A-E663F3AE85A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612E194-6DF0-4EA0-830A-23DCC1763ED8}">
      <dgm:prSet/>
      <dgm:spPr/>
      <dgm:t>
        <a:bodyPr/>
        <a:lstStyle/>
        <a:p>
          <a:r>
            <a:rPr lang="en-US" dirty="0"/>
            <a:t>A: ARE INDICATORS OF FOOD ALLERGIES </a:t>
          </a:r>
        </a:p>
      </dgm:t>
    </dgm:pt>
    <dgm:pt modelId="{9C9109D0-7238-4C7D-94BD-3FE5454D28B8}" type="parTrans" cxnId="{13CBEEFD-E2B1-489F-BD90-A94F0CD60071}">
      <dgm:prSet/>
      <dgm:spPr/>
      <dgm:t>
        <a:bodyPr/>
        <a:lstStyle/>
        <a:p>
          <a:endParaRPr lang="en-US"/>
        </a:p>
      </dgm:t>
    </dgm:pt>
    <dgm:pt modelId="{9FE7712E-8C57-4321-B8EE-A7505C3C9B0E}" type="sibTrans" cxnId="{13CBEEFD-E2B1-489F-BD90-A94F0CD60071}">
      <dgm:prSet/>
      <dgm:spPr/>
      <dgm:t>
        <a:bodyPr/>
        <a:lstStyle/>
        <a:p>
          <a:endParaRPr lang="en-US"/>
        </a:p>
      </dgm:t>
    </dgm:pt>
    <dgm:pt modelId="{31CC7A9E-1FFC-4D81-ADD3-669408EF8ACC}">
      <dgm:prSet/>
      <dgm:spPr/>
      <dgm:t>
        <a:bodyPr/>
        <a:lstStyle/>
        <a:p>
          <a:r>
            <a:rPr lang="en-US" dirty="0">
              <a:highlight>
                <a:srgbClr val="00FF00"/>
              </a:highlight>
            </a:rPr>
            <a:t>B: INFLAMMATION MARKERS</a:t>
          </a:r>
        </a:p>
      </dgm:t>
    </dgm:pt>
    <dgm:pt modelId="{826C8BA9-4D6D-4AD9-B59A-953F8519071F}" type="parTrans" cxnId="{7DAF56DA-CFB7-4B79-B215-F95C5351B895}">
      <dgm:prSet/>
      <dgm:spPr/>
      <dgm:t>
        <a:bodyPr/>
        <a:lstStyle/>
        <a:p>
          <a:endParaRPr lang="en-US"/>
        </a:p>
      </dgm:t>
    </dgm:pt>
    <dgm:pt modelId="{FC9B6160-4255-4934-BC60-9A341B115238}" type="sibTrans" cxnId="{7DAF56DA-CFB7-4B79-B215-F95C5351B895}">
      <dgm:prSet/>
      <dgm:spPr/>
      <dgm:t>
        <a:bodyPr/>
        <a:lstStyle/>
        <a:p>
          <a:endParaRPr lang="en-US"/>
        </a:p>
      </dgm:t>
    </dgm:pt>
    <dgm:pt modelId="{CA3D5DCF-4FA3-4FE9-9315-E042BB9DB7E1}">
      <dgm:prSet/>
      <dgm:spPr/>
      <dgm:t>
        <a:bodyPr/>
        <a:lstStyle/>
        <a:p>
          <a:r>
            <a:rPr lang="en-US" dirty="0"/>
            <a:t>C:CHANGE WHEN A PATIENT LOSES WEIGHT.</a:t>
          </a:r>
        </a:p>
      </dgm:t>
    </dgm:pt>
    <dgm:pt modelId="{A8D2AA73-8635-40A6-83BF-0CA52E008620}" type="parTrans" cxnId="{4CC51FC8-A3E7-485A-BD87-28CA9460C41C}">
      <dgm:prSet/>
      <dgm:spPr/>
      <dgm:t>
        <a:bodyPr/>
        <a:lstStyle/>
        <a:p>
          <a:endParaRPr lang="en-US"/>
        </a:p>
      </dgm:t>
    </dgm:pt>
    <dgm:pt modelId="{1BC14C4B-08D5-45CD-BA89-8D972789C909}" type="sibTrans" cxnId="{4CC51FC8-A3E7-485A-BD87-28CA9460C41C}">
      <dgm:prSet/>
      <dgm:spPr/>
      <dgm:t>
        <a:bodyPr/>
        <a:lstStyle/>
        <a:p>
          <a:endParaRPr lang="en-US"/>
        </a:p>
      </dgm:t>
    </dgm:pt>
    <dgm:pt modelId="{B71E3279-BC55-47E7-AE0C-7E4F1BF4FF6B}" type="pres">
      <dgm:prSet presAssocID="{0DAD2C5D-D9C3-4A8C-BF6A-E663F3AE85A8}" presName="root" presStyleCnt="0">
        <dgm:presLayoutVars>
          <dgm:dir/>
          <dgm:resizeHandles val="exact"/>
        </dgm:presLayoutVars>
      </dgm:prSet>
      <dgm:spPr/>
    </dgm:pt>
    <dgm:pt modelId="{56A3ACF6-E2D5-4D3C-9176-EC5BEEE17332}" type="pres">
      <dgm:prSet presAssocID="{0612E194-6DF0-4EA0-830A-23DCC1763ED8}" presName="compNode" presStyleCnt="0"/>
      <dgm:spPr/>
    </dgm:pt>
    <dgm:pt modelId="{D0DA3451-5145-434A-9827-AFC63769C621}" type="pres">
      <dgm:prSet presAssocID="{0612E194-6DF0-4EA0-830A-23DCC1763ED8}" presName="bgRect" presStyleLbl="bgShp" presStyleIdx="0" presStyleCnt="3"/>
      <dgm:spPr/>
    </dgm:pt>
    <dgm:pt modelId="{FB25AF53-38C1-49C1-87EE-F4FEBCD5A497}" type="pres">
      <dgm:prSet presAssocID="{0612E194-6DF0-4EA0-830A-23DCC1763ED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rson Eating"/>
        </a:ext>
      </dgm:extLst>
    </dgm:pt>
    <dgm:pt modelId="{80849B4F-7721-4403-B14E-C16D7E226E9D}" type="pres">
      <dgm:prSet presAssocID="{0612E194-6DF0-4EA0-830A-23DCC1763ED8}" presName="spaceRect" presStyleCnt="0"/>
      <dgm:spPr/>
    </dgm:pt>
    <dgm:pt modelId="{1436D5C6-918C-4A82-809D-5BFCCE41A8C4}" type="pres">
      <dgm:prSet presAssocID="{0612E194-6DF0-4EA0-830A-23DCC1763ED8}" presName="parTx" presStyleLbl="revTx" presStyleIdx="0" presStyleCnt="3">
        <dgm:presLayoutVars>
          <dgm:chMax val="0"/>
          <dgm:chPref val="0"/>
        </dgm:presLayoutVars>
      </dgm:prSet>
      <dgm:spPr/>
    </dgm:pt>
    <dgm:pt modelId="{0D288EC6-0741-4961-9B5B-7A3128A3B4CA}" type="pres">
      <dgm:prSet presAssocID="{9FE7712E-8C57-4321-B8EE-A7505C3C9B0E}" presName="sibTrans" presStyleCnt="0"/>
      <dgm:spPr/>
    </dgm:pt>
    <dgm:pt modelId="{61135A86-4E79-40EF-B800-07A71B04F081}" type="pres">
      <dgm:prSet presAssocID="{31CC7A9E-1FFC-4D81-ADD3-669408EF8ACC}" presName="compNode" presStyleCnt="0"/>
      <dgm:spPr/>
    </dgm:pt>
    <dgm:pt modelId="{8E3AB50D-2273-47EA-8EF8-906DBCDDB52E}" type="pres">
      <dgm:prSet presAssocID="{31CC7A9E-1FFC-4D81-ADD3-669408EF8ACC}" presName="bgRect" presStyleLbl="bgShp" presStyleIdx="1" presStyleCnt="3"/>
      <dgm:spPr/>
    </dgm:pt>
    <dgm:pt modelId="{79194C0C-29FF-44E4-B4BB-5D940F47819C}" type="pres">
      <dgm:prSet presAssocID="{31CC7A9E-1FFC-4D81-ADD3-669408EF8AC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NA"/>
        </a:ext>
      </dgm:extLst>
    </dgm:pt>
    <dgm:pt modelId="{C9628297-BAAE-4016-AB90-8EE831176BE2}" type="pres">
      <dgm:prSet presAssocID="{31CC7A9E-1FFC-4D81-ADD3-669408EF8ACC}" presName="spaceRect" presStyleCnt="0"/>
      <dgm:spPr/>
    </dgm:pt>
    <dgm:pt modelId="{7B7385F8-7B29-4C0E-9697-1D245E4F4750}" type="pres">
      <dgm:prSet presAssocID="{31CC7A9E-1FFC-4D81-ADD3-669408EF8ACC}" presName="parTx" presStyleLbl="revTx" presStyleIdx="1" presStyleCnt="3">
        <dgm:presLayoutVars>
          <dgm:chMax val="0"/>
          <dgm:chPref val="0"/>
        </dgm:presLayoutVars>
      </dgm:prSet>
      <dgm:spPr/>
    </dgm:pt>
    <dgm:pt modelId="{1A610221-BB4E-49E4-95AA-6211D5F4042A}" type="pres">
      <dgm:prSet presAssocID="{FC9B6160-4255-4934-BC60-9A341B115238}" presName="sibTrans" presStyleCnt="0"/>
      <dgm:spPr/>
    </dgm:pt>
    <dgm:pt modelId="{2C97DF9D-EDB1-4612-9778-B52EC0C57824}" type="pres">
      <dgm:prSet presAssocID="{CA3D5DCF-4FA3-4FE9-9315-E042BB9DB7E1}" presName="compNode" presStyleCnt="0"/>
      <dgm:spPr/>
    </dgm:pt>
    <dgm:pt modelId="{D6E75D5F-8819-42B1-8CB0-4B89F8C9C2B2}" type="pres">
      <dgm:prSet presAssocID="{CA3D5DCF-4FA3-4FE9-9315-E042BB9DB7E1}" presName="bgRect" presStyleLbl="bgShp" presStyleIdx="2" presStyleCnt="3"/>
      <dgm:spPr/>
    </dgm:pt>
    <dgm:pt modelId="{F889295E-E0C9-4AC8-AE89-0520D745569A}" type="pres">
      <dgm:prSet presAssocID="{CA3D5DCF-4FA3-4FE9-9315-E042BB9DB7E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
        </a:ext>
      </dgm:extLst>
    </dgm:pt>
    <dgm:pt modelId="{03DDFFAF-C81E-407D-B3F0-101378FF3C47}" type="pres">
      <dgm:prSet presAssocID="{CA3D5DCF-4FA3-4FE9-9315-E042BB9DB7E1}" presName="spaceRect" presStyleCnt="0"/>
      <dgm:spPr/>
    </dgm:pt>
    <dgm:pt modelId="{6CD80E37-D375-465B-A41C-74A9077A6304}" type="pres">
      <dgm:prSet presAssocID="{CA3D5DCF-4FA3-4FE9-9315-E042BB9DB7E1}" presName="parTx" presStyleLbl="revTx" presStyleIdx="2" presStyleCnt="3">
        <dgm:presLayoutVars>
          <dgm:chMax val="0"/>
          <dgm:chPref val="0"/>
        </dgm:presLayoutVars>
      </dgm:prSet>
      <dgm:spPr/>
    </dgm:pt>
  </dgm:ptLst>
  <dgm:cxnLst>
    <dgm:cxn modelId="{104FBC69-CD13-445A-935F-47A32DF497B9}" type="presOf" srcId="{31CC7A9E-1FFC-4D81-ADD3-669408EF8ACC}" destId="{7B7385F8-7B29-4C0E-9697-1D245E4F4750}" srcOrd="0" destOrd="0" presId="urn:microsoft.com/office/officeart/2018/2/layout/IconVerticalSolidList"/>
    <dgm:cxn modelId="{7569904C-BE23-43EA-9785-82CE831F6F33}" type="presOf" srcId="{0612E194-6DF0-4EA0-830A-23DCC1763ED8}" destId="{1436D5C6-918C-4A82-809D-5BFCCE41A8C4}" srcOrd="0" destOrd="0" presId="urn:microsoft.com/office/officeart/2018/2/layout/IconVerticalSolidList"/>
    <dgm:cxn modelId="{68D23399-D4ED-4D22-8308-33FD5DFBF4AA}" type="presOf" srcId="{0DAD2C5D-D9C3-4A8C-BF6A-E663F3AE85A8}" destId="{B71E3279-BC55-47E7-AE0C-7E4F1BF4FF6B}" srcOrd="0" destOrd="0" presId="urn:microsoft.com/office/officeart/2018/2/layout/IconVerticalSolidList"/>
    <dgm:cxn modelId="{F98B84C3-B6A1-4AF5-8D13-EF0726C7D5FA}" type="presOf" srcId="{CA3D5DCF-4FA3-4FE9-9315-E042BB9DB7E1}" destId="{6CD80E37-D375-465B-A41C-74A9077A6304}" srcOrd="0" destOrd="0" presId="urn:microsoft.com/office/officeart/2018/2/layout/IconVerticalSolidList"/>
    <dgm:cxn modelId="{4CC51FC8-A3E7-485A-BD87-28CA9460C41C}" srcId="{0DAD2C5D-D9C3-4A8C-BF6A-E663F3AE85A8}" destId="{CA3D5DCF-4FA3-4FE9-9315-E042BB9DB7E1}" srcOrd="2" destOrd="0" parTransId="{A8D2AA73-8635-40A6-83BF-0CA52E008620}" sibTransId="{1BC14C4B-08D5-45CD-BA89-8D972789C909}"/>
    <dgm:cxn modelId="{7DAF56DA-CFB7-4B79-B215-F95C5351B895}" srcId="{0DAD2C5D-D9C3-4A8C-BF6A-E663F3AE85A8}" destId="{31CC7A9E-1FFC-4D81-ADD3-669408EF8ACC}" srcOrd="1" destOrd="0" parTransId="{826C8BA9-4D6D-4AD9-B59A-953F8519071F}" sibTransId="{FC9B6160-4255-4934-BC60-9A341B115238}"/>
    <dgm:cxn modelId="{13CBEEFD-E2B1-489F-BD90-A94F0CD60071}" srcId="{0DAD2C5D-D9C3-4A8C-BF6A-E663F3AE85A8}" destId="{0612E194-6DF0-4EA0-830A-23DCC1763ED8}" srcOrd="0" destOrd="0" parTransId="{9C9109D0-7238-4C7D-94BD-3FE5454D28B8}" sibTransId="{9FE7712E-8C57-4321-B8EE-A7505C3C9B0E}"/>
    <dgm:cxn modelId="{4DE7E092-3625-4A84-829D-AC9FF1845845}" type="presParOf" srcId="{B71E3279-BC55-47E7-AE0C-7E4F1BF4FF6B}" destId="{56A3ACF6-E2D5-4D3C-9176-EC5BEEE17332}" srcOrd="0" destOrd="0" presId="urn:microsoft.com/office/officeart/2018/2/layout/IconVerticalSolidList"/>
    <dgm:cxn modelId="{9B757390-89C9-46D8-8776-5BC53DB24ECF}" type="presParOf" srcId="{56A3ACF6-E2D5-4D3C-9176-EC5BEEE17332}" destId="{D0DA3451-5145-434A-9827-AFC63769C621}" srcOrd="0" destOrd="0" presId="urn:microsoft.com/office/officeart/2018/2/layout/IconVerticalSolidList"/>
    <dgm:cxn modelId="{ED60AF9B-958E-46F5-B3C7-0D92D38BD8D3}" type="presParOf" srcId="{56A3ACF6-E2D5-4D3C-9176-EC5BEEE17332}" destId="{FB25AF53-38C1-49C1-87EE-F4FEBCD5A497}" srcOrd="1" destOrd="0" presId="urn:microsoft.com/office/officeart/2018/2/layout/IconVerticalSolidList"/>
    <dgm:cxn modelId="{39864ACF-6A27-40BF-B87C-5096F978AB2C}" type="presParOf" srcId="{56A3ACF6-E2D5-4D3C-9176-EC5BEEE17332}" destId="{80849B4F-7721-4403-B14E-C16D7E226E9D}" srcOrd="2" destOrd="0" presId="urn:microsoft.com/office/officeart/2018/2/layout/IconVerticalSolidList"/>
    <dgm:cxn modelId="{3BAEFB0E-0635-406C-ABEB-DE44CD9454E9}" type="presParOf" srcId="{56A3ACF6-E2D5-4D3C-9176-EC5BEEE17332}" destId="{1436D5C6-918C-4A82-809D-5BFCCE41A8C4}" srcOrd="3" destOrd="0" presId="urn:microsoft.com/office/officeart/2018/2/layout/IconVerticalSolidList"/>
    <dgm:cxn modelId="{64ACD922-BFA6-491B-9A1A-DA98B76A2C77}" type="presParOf" srcId="{B71E3279-BC55-47E7-AE0C-7E4F1BF4FF6B}" destId="{0D288EC6-0741-4961-9B5B-7A3128A3B4CA}" srcOrd="1" destOrd="0" presId="urn:microsoft.com/office/officeart/2018/2/layout/IconVerticalSolidList"/>
    <dgm:cxn modelId="{2497B31C-3578-46CD-AE5C-47639C1B7EBF}" type="presParOf" srcId="{B71E3279-BC55-47E7-AE0C-7E4F1BF4FF6B}" destId="{61135A86-4E79-40EF-B800-07A71B04F081}" srcOrd="2" destOrd="0" presId="urn:microsoft.com/office/officeart/2018/2/layout/IconVerticalSolidList"/>
    <dgm:cxn modelId="{87053B68-252B-4F06-9939-47977A7C6FFB}" type="presParOf" srcId="{61135A86-4E79-40EF-B800-07A71B04F081}" destId="{8E3AB50D-2273-47EA-8EF8-906DBCDDB52E}" srcOrd="0" destOrd="0" presId="urn:microsoft.com/office/officeart/2018/2/layout/IconVerticalSolidList"/>
    <dgm:cxn modelId="{4341327B-5FAD-4B1F-90B8-24DE80E003D7}" type="presParOf" srcId="{61135A86-4E79-40EF-B800-07A71B04F081}" destId="{79194C0C-29FF-44E4-B4BB-5D940F47819C}" srcOrd="1" destOrd="0" presId="urn:microsoft.com/office/officeart/2018/2/layout/IconVerticalSolidList"/>
    <dgm:cxn modelId="{43115476-368F-4710-A3D1-E9D16393F55A}" type="presParOf" srcId="{61135A86-4E79-40EF-B800-07A71B04F081}" destId="{C9628297-BAAE-4016-AB90-8EE831176BE2}" srcOrd="2" destOrd="0" presId="urn:microsoft.com/office/officeart/2018/2/layout/IconVerticalSolidList"/>
    <dgm:cxn modelId="{49BA73D2-A717-49C7-9356-E5929C5CB79D}" type="presParOf" srcId="{61135A86-4E79-40EF-B800-07A71B04F081}" destId="{7B7385F8-7B29-4C0E-9697-1D245E4F4750}" srcOrd="3" destOrd="0" presId="urn:microsoft.com/office/officeart/2018/2/layout/IconVerticalSolidList"/>
    <dgm:cxn modelId="{46AA4FDA-6881-4B4D-B04F-B2493D11AFC6}" type="presParOf" srcId="{B71E3279-BC55-47E7-AE0C-7E4F1BF4FF6B}" destId="{1A610221-BB4E-49E4-95AA-6211D5F4042A}" srcOrd="3" destOrd="0" presId="urn:microsoft.com/office/officeart/2018/2/layout/IconVerticalSolidList"/>
    <dgm:cxn modelId="{2DC96528-52A2-4CAC-BF3B-62FB7E2E5340}" type="presParOf" srcId="{B71E3279-BC55-47E7-AE0C-7E4F1BF4FF6B}" destId="{2C97DF9D-EDB1-4612-9778-B52EC0C57824}" srcOrd="4" destOrd="0" presId="urn:microsoft.com/office/officeart/2018/2/layout/IconVerticalSolidList"/>
    <dgm:cxn modelId="{802228EA-E975-430E-8803-F6D0A250DA47}" type="presParOf" srcId="{2C97DF9D-EDB1-4612-9778-B52EC0C57824}" destId="{D6E75D5F-8819-42B1-8CB0-4B89F8C9C2B2}" srcOrd="0" destOrd="0" presId="urn:microsoft.com/office/officeart/2018/2/layout/IconVerticalSolidList"/>
    <dgm:cxn modelId="{0A0FD278-1A63-4355-A575-FA5B7954687E}" type="presParOf" srcId="{2C97DF9D-EDB1-4612-9778-B52EC0C57824}" destId="{F889295E-E0C9-4AC8-AE89-0520D745569A}" srcOrd="1" destOrd="0" presId="urn:microsoft.com/office/officeart/2018/2/layout/IconVerticalSolidList"/>
    <dgm:cxn modelId="{82185B68-9994-4019-81A0-8B1D90287708}" type="presParOf" srcId="{2C97DF9D-EDB1-4612-9778-B52EC0C57824}" destId="{03DDFFAF-C81E-407D-B3F0-101378FF3C47}" srcOrd="2" destOrd="0" presId="urn:microsoft.com/office/officeart/2018/2/layout/IconVerticalSolidList"/>
    <dgm:cxn modelId="{EF4FC656-94FE-402E-B3A1-42E1F575CE6C}" type="presParOf" srcId="{2C97DF9D-EDB1-4612-9778-B52EC0C57824}" destId="{6CD80E37-D375-465B-A41C-74A9077A630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19249-E6BC-4587-9899-51444035C7F9}">
      <dsp:nvSpPr>
        <dsp:cNvPr id="0" name=""/>
        <dsp:cNvSpPr/>
      </dsp:nvSpPr>
      <dsp:spPr>
        <a:xfrm>
          <a:off x="0" y="12540"/>
          <a:ext cx="6628804" cy="78975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 Risk of sarcopenia increases with age </a:t>
          </a:r>
        </a:p>
      </dsp:txBody>
      <dsp:txXfrm>
        <a:off x="38552" y="51092"/>
        <a:ext cx="6551700" cy="712646"/>
      </dsp:txXfrm>
    </dsp:sp>
    <dsp:sp modelId="{E1EB1724-2B58-4947-A5B5-1D8ECD043685}">
      <dsp:nvSpPr>
        <dsp:cNvPr id="0" name=""/>
        <dsp:cNvSpPr/>
      </dsp:nvSpPr>
      <dsp:spPr>
        <a:xfrm>
          <a:off x="0" y="845490"/>
          <a:ext cx="6628804" cy="789750"/>
        </a:xfrm>
        <a:prstGeom prst="roundRect">
          <a:avLst/>
        </a:prstGeom>
        <a:gradFill rotWithShape="0">
          <a:gsLst>
            <a:gs pos="0">
              <a:schemeClr val="accent2">
                <a:hueOff val="936304"/>
                <a:satOff val="-1168"/>
                <a:lumOff val="275"/>
                <a:alphaOff val="0"/>
                <a:tint val="96000"/>
                <a:lumMod val="100000"/>
              </a:schemeClr>
            </a:gs>
            <a:gs pos="78000">
              <a:schemeClr val="accent2">
                <a:hueOff val="936304"/>
                <a:satOff val="-1168"/>
                <a:lumOff val="27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 After age 50, adults average 1-2 percent muscle mass loss annually1 </a:t>
          </a:r>
        </a:p>
      </dsp:txBody>
      <dsp:txXfrm>
        <a:off x="38552" y="884042"/>
        <a:ext cx="6551700" cy="712646"/>
      </dsp:txXfrm>
    </dsp:sp>
    <dsp:sp modelId="{DB98E205-E012-420E-910B-45C4A8590034}">
      <dsp:nvSpPr>
        <dsp:cNvPr id="0" name=""/>
        <dsp:cNvSpPr/>
      </dsp:nvSpPr>
      <dsp:spPr>
        <a:xfrm>
          <a:off x="0" y="1678440"/>
          <a:ext cx="6628804" cy="789750"/>
        </a:xfrm>
        <a:prstGeom prst="roundRect">
          <a:avLst/>
        </a:prstGeom>
        <a:gradFill rotWithShape="0">
          <a:gsLst>
            <a:gs pos="0">
              <a:schemeClr val="accent2">
                <a:hueOff val="1872608"/>
                <a:satOff val="-2336"/>
                <a:lumOff val="549"/>
                <a:alphaOff val="0"/>
                <a:tint val="96000"/>
                <a:lumMod val="100000"/>
              </a:schemeClr>
            </a:gs>
            <a:gs pos="78000">
              <a:schemeClr val="accent2">
                <a:hueOff val="1872608"/>
                <a:satOff val="-2336"/>
                <a:lumOff val="54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 The National Health and Nutrition Survey III • In older adults sarcopenia, poor diet quality and physical inactivity are associated with higher risk of mortality • Underlying nutritional causes </a:t>
          </a:r>
        </a:p>
      </dsp:txBody>
      <dsp:txXfrm>
        <a:off x="38552" y="1716992"/>
        <a:ext cx="6551700" cy="712646"/>
      </dsp:txXfrm>
    </dsp:sp>
    <dsp:sp modelId="{A5E32E37-F526-4FFD-902B-1C6D5C2551ED}">
      <dsp:nvSpPr>
        <dsp:cNvPr id="0" name=""/>
        <dsp:cNvSpPr/>
      </dsp:nvSpPr>
      <dsp:spPr>
        <a:xfrm>
          <a:off x="0" y="2511390"/>
          <a:ext cx="6628804" cy="789750"/>
        </a:xfrm>
        <a:prstGeom prst="roundRect">
          <a:avLst/>
        </a:prstGeom>
        <a:gradFill rotWithShape="0">
          <a:gsLst>
            <a:gs pos="0">
              <a:schemeClr val="accent2">
                <a:hueOff val="2808911"/>
                <a:satOff val="-3503"/>
                <a:lumOff val="824"/>
                <a:alphaOff val="0"/>
                <a:tint val="96000"/>
                <a:lumMod val="100000"/>
              </a:schemeClr>
            </a:gs>
            <a:gs pos="78000">
              <a:schemeClr val="accent2">
                <a:hueOff val="2808911"/>
                <a:satOff val="-3503"/>
                <a:lumOff val="82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 Low protein intake, low energy intake, micronutrient deficiency, anorexia, malabsorption and other gastrointestinal conditions </a:t>
          </a:r>
        </a:p>
      </dsp:txBody>
      <dsp:txXfrm>
        <a:off x="38552" y="2549942"/>
        <a:ext cx="6551700" cy="712646"/>
      </dsp:txXfrm>
    </dsp:sp>
    <dsp:sp modelId="{D787B82A-D7FF-4DEB-BA4D-047390EFAD09}">
      <dsp:nvSpPr>
        <dsp:cNvPr id="0" name=""/>
        <dsp:cNvSpPr/>
      </dsp:nvSpPr>
      <dsp:spPr>
        <a:xfrm>
          <a:off x="0" y="3344340"/>
          <a:ext cx="6628804" cy="789750"/>
        </a:xfrm>
        <a:prstGeom prst="roundRect">
          <a:avLst/>
        </a:prstGeom>
        <a:gradFill rotWithShape="0">
          <a:gsLst>
            <a:gs pos="0">
              <a:schemeClr val="accent2">
                <a:hueOff val="3745215"/>
                <a:satOff val="-4671"/>
                <a:lumOff val="1098"/>
                <a:alphaOff val="0"/>
                <a:tint val="96000"/>
                <a:lumMod val="100000"/>
              </a:schemeClr>
            </a:gs>
            <a:gs pos="78000">
              <a:schemeClr val="accent2">
                <a:hueOff val="3745215"/>
                <a:satOff val="-4671"/>
                <a:lumOff val="109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 Obesity - Sarcopenia can be present in obese individuals, increasing risk of disability and mortality</a:t>
          </a:r>
        </a:p>
      </dsp:txBody>
      <dsp:txXfrm>
        <a:off x="38552" y="3382892"/>
        <a:ext cx="6551700" cy="712646"/>
      </dsp:txXfrm>
    </dsp:sp>
    <dsp:sp modelId="{958E337F-9F46-4E8A-AAF5-404C4AA61836}">
      <dsp:nvSpPr>
        <dsp:cNvPr id="0" name=""/>
        <dsp:cNvSpPr/>
      </dsp:nvSpPr>
      <dsp:spPr>
        <a:xfrm>
          <a:off x="0" y="4177290"/>
          <a:ext cx="6628804" cy="789750"/>
        </a:xfrm>
        <a:prstGeom prst="roundRect">
          <a:avLst/>
        </a:prstGeom>
        <a:gradFill rotWithShape="0">
          <a:gsLst>
            <a:gs pos="0">
              <a:schemeClr val="accent2">
                <a:hueOff val="4681519"/>
                <a:satOff val="-5839"/>
                <a:lumOff val="1373"/>
                <a:alphaOff val="0"/>
                <a:tint val="96000"/>
                <a:lumMod val="100000"/>
              </a:schemeClr>
            </a:gs>
            <a:gs pos="78000">
              <a:schemeClr val="accent2">
                <a:hueOff val="4681519"/>
                <a:satOff val="-5839"/>
                <a:lumOff val="137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Serafini E, et al. JGG. 2019;67:52-61. | Frontera W, et al. J Appl Physiol. 2000;88:1321-</a:t>
          </a:r>
        </a:p>
      </dsp:txBody>
      <dsp:txXfrm>
        <a:off x="38552" y="4215842"/>
        <a:ext cx="6551700" cy="71264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F20054-4CAF-461C-B1A2-FB8D7D79ACF3}">
      <dsp:nvSpPr>
        <dsp:cNvPr id="0" name=""/>
        <dsp:cNvSpPr/>
      </dsp:nvSpPr>
      <dsp:spPr>
        <a:xfrm>
          <a:off x="0" y="25950"/>
          <a:ext cx="6628804" cy="110448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dirty="0">
              <a:latin typeface="Times New Roman" panose="02020603050405020304" pitchFamily="18" charset="0"/>
              <a:cs typeface="Times New Roman" panose="02020603050405020304" pitchFamily="18" charset="0"/>
            </a:rPr>
            <a:t>Documentation and standardized care to improve the care of veterans​.</a:t>
          </a:r>
          <a:endParaRPr lang="en-US" sz="2800" kern="1200" dirty="0">
            <a:latin typeface="Times New Roman" panose="02020603050405020304" pitchFamily="18" charset="0"/>
            <a:cs typeface="Times New Roman" panose="02020603050405020304" pitchFamily="18" charset="0"/>
          </a:endParaRPr>
        </a:p>
      </dsp:txBody>
      <dsp:txXfrm>
        <a:off x="53916" y="79866"/>
        <a:ext cx="6520972" cy="996648"/>
      </dsp:txXfrm>
    </dsp:sp>
    <dsp:sp modelId="{E9DF7034-0182-4026-8C8F-D78D0CB4489E}">
      <dsp:nvSpPr>
        <dsp:cNvPr id="0" name=""/>
        <dsp:cNvSpPr/>
      </dsp:nvSpPr>
      <dsp:spPr>
        <a:xfrm>
          <a:off x="0" y="1300350"/>
          <a:ext cx="6628804" cy="1104480"/>
        </a:xfrm>
        <a:prstGeom prst="roundRect">
          <a:avLst/>
        </a:prstGeom>
        <a:gradFill rotWithShape="0">
          <a:gsLst>
            <a:gs pos="0">
              <a:schemeClr val="accent2">
                <a:hueOff val="1560506"/>
                <a:satOff val="-1946"/>
                <a:lumOff val="458"/>
                <a:alphaOff val="0"/>
                <a:tint val="96000"/>
                <a:lumMod val="100000"/>
              </a:schemeClr>
            </a:gs>
            <a:gs pos="78000">
              <a:schemeClr val="accent2">
                <a:hueOff val="1560506"/>
                <a:satOff val="-1946"/>
                <a:lumOff val="45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Prevention of readmissions.  </a:t>
          </a:r>
        </a:p>
      </dsp:txBody>
      <dsp:txXfrm>
        <a:off x="53916" y="1354266"/>
        <a:ext cx="6520972" cy="996648"/>
      </dsp:txXfrm>
    </dsp:sp>
    <dsp:sp modelId="{DE0413C9-1A02-4A7C-85FB-5B47C5DC2EEA}">
      <dsp:nvSpPr>
        <dsp:cNvPr id="0" name=""/>
        <dsp:cNvSpPr/>
      </dsp:nvSpPr>
      <dsp:spPr>
        <a:xfrm>
          <a:off x="0" y="2574750"/>
          <a:ext cx="6628804" cy="1104480"/>
        </a:xfrm>
        <a:prstGeom prst="roundRect">
          <a:avLst/>
        </a:prstGeom>
        <a:gradFill rotWithShape="0">
          <a:gsLst>
            <a:gs pos="0">
              <a:schemeClr val="accent2">
                <a:hueOff val="3121013"/>
                <a:satOff val="-3893"/>
                <a:lumOff val="915"/>
                <a:alphaOff val="0"/>
                <a:tint val="96000"/>
                <a:lumMod val="100000"/>
              </a:schemeClr>
            </a:gs>
            <a:gs pos="78000">
              <a:schemeClr val="accent2">
                <a:hueOff val="3121013"/>
                <a:satOff val="-3893"/>
                <a:lumOff val="91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Preventing further decline in nutritional status.</a:t>
          </a:r>
        </a:p>
      </dsp:txBody>
      <dsp:txXfrm>
        <a:off x="53916" y="2628666"/>
        <a:ext cx="6520972" cy="996648"/>
      </dsp:txXfrm>
    </dsp:sp>
    <dsp:sp modelId="{B49D468C-25A0-4636-98AE-8033AFD905EF}">
      <dsp:nvSpPr>
        <dsp:cNvPr id="0" name=""/>
        <dsp:cNvSpPr/>
      </dsp:nvSpPr>
      <dsp:spPr>
        <a:xfrm>
          <a:off x="0" y="3849150"/>
          <a:ext cx="6628804" cy="1104480"/>
        </a:xfrm>
        <a:prstGeom prst="roundRect">
          <a:avLst/>
        </a:prstGeom>
        <a:gradFill rotWithShape="0">
          <a:gsLst>
            <a:gs pos="0">
              <a:schemeClr val="accent2">
                <a:hueOff val="4681519"/>
                <a:satOff val="-5839"/>
                <a:lumOff val="1373"/>
                <a:alphaOff val="0"/>
                <a:tint val="96000"/>
                <a:lumMod val="100000"/>
              </a:schemeClr>
            </a:gs>
            <a:gs pos="78000">
              <a:schemeClr val="accent2">
                <a:hueOff val="4681519"/>
                <a:satOff val="-5839"/>
                <a:lumOff val="137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Team </a:t>
          </a:r>
          <a:r>
            <a:rPr lang="en-US" sz="2800" b="0" i="0" kern="1200" dirty="0">
              <a:latin typeface="Times New Roman" panose="02020603050405020304" pitchFamily="18" charset="0"/>
              <a:cs typeface="Times New Roman" panose="02020603050405020304" pitchFamily="18" charset="0"/>
            </a:rPr>
            <a:t> collaboration to meet our patient needs.</a:t>
          </a:r>
          <a:endParaRPr lang="en-US" sz="2800" kern="1200" dirty="0">
            <a:latin typeface="Times New Roman" panose="02020603050405020304" pitchFamily="18" charset="0"/>
            <a:cs typeface="Times New Roman" panose="02020603050405020304" pitchFamily="18" charset="0"/>
          </a:endParaRPr>
        </a:p>
      </dsp:txBody>
      <dsp:txXfrm>
        <a:off x="53916" y="3903066"/>
        <a:ext cx="6520972" cy="996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30C955-B311-4581-AF16-EC68A887B12D}">
      <dsp:nvSpPr>
        <dsp:cNvPr id="0" name=""/>
        <dsp:cNvSpPr/>
      </dsp:nvSpPr>
      <dsp:spPr>
        <a:xfrm>
          <a:off x="2179534" y="1837991"/>
          <a:ext cx="1447113" cy="1447113"/>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2/6= Malnutrition</a:t>
          </a:r>
        </a:p>
      </dsp:txBody>
      <dsp:txXfrm>
        <a:off x="2391459" y="2049916"/>
        <a:ext cx="1023263" cy="1023263"/>
      </dsp:txXfrm>
    </dsp:sp>
    <dsp:sp modelId="{3FD343D9-BDD5-410F-BF69-65128F439A80}">
      <dsp:nvSpPr>
        <dsp:cNvPr id="0" name=""/>
        <dsp:cNvSpPr/>
      </dsp:nvSpPr>
      <dsp:spPr>
        <a:xfrm rot="16130973">
          <a:off x="2690404" y="1621197"/>
          <a:ext cx="388517" cy="45439"/>
        </a:xfrm>
        <a:custGeom>
          <a:avLst/>
          <a:gdLst/>
          <a:ahLst/>
          <a:cxnLst/>
          <a:rect l="0" t="0" r="0" b="0"/>
          <a:pathLst>
            <a:path>
              <a:moveTo>
                <a:pt x="0" y="22719"/>
              </a:moveTo>
              <a:lnTo>
                <a:pt x="388517" y="22719"/>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2874950" y="1634204"/>
        <a:ext cx="19425" cy="19425"/>
      </dsp:txXfrm>
    </dsp:sp>
    <dsp:sp modelId="{02E6366E-58EE-4B68-B7B7-7CE4368C2EF7}">
      <dsp:nvSpPr>
        <dsp:cNvPr id="0" name=""/>
        <dsp:cNvSpPr/>
      </dsp:nvSpPr>
      <dsp:spPr>
        <a:xfrm>
          <a:off x="2142678" y="2730"/>
          <a:ext cx="1447113" cy="1447113"/>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Inadequate Energy Intake</a:t>
          </a:r>
        </a:p>
      </dsp:txBody>
      <dsp:txXfrm>
        <a:off x="2354603" y="214655"/>
        <a:ext cx="1023263" cy="1023263"/>
      </dsp:txXfrm>
    </dsp:sp>
    <dsp:sp modelId="{BC997524-618A-4FDF-BE2F-7EA340FFCBC8}">
      <dsp:nvSpPr>
        <dsp:cNvPr id="0" name=""/>
        <dsp:cNvSpPr/>
      </dsp:nvSpPr>
      <dsp:spPr>
        <a:xfrm rot="19845072">
          <a:off x="3510119" y="2092250"/>
          <a:ext cx="380863" cy="45439"/>
        </a:xfrm>
        <a:custGeom>
          <a:avLst/>
          <a:gdLst/>
          <a:ahLst/>
          <a:cxnLst/>
          <a:rect l="0" t="0" r="0" b="0"/>
          <a:pathLst>
            <a:path>
              <a:moveTo>
                <a:pt x="0" y="22719"/>
              </a:moveTo>
              <a:lnTo>
                <a:pt x="380863" y="22719"/>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691029" y="2105448"/>
        <a:ext cx="19043" cy="19043"/>
      </dsp:txXfrm>
    </dsp:sp>
    <dsp:sp modelId="{D6714C35-6EB6-4D20-ACBC-300BD45DC83E}">
      <dsp:nvSpPr>
        <dsp:cNvPr id="0" name=""/>
        <dsp:cNvSpPr/>
      </dsp:nvSpPr>
      <dsp:spPr>
        <a:xfrm>
          <a:off x="3774454" y="944836"/>
          <a:ext cx="1447113" cy="1447113"/>
        </a:xfrm>
        <a:prstGeom prst="ellipse">
          <a:avLst/>
        </a:prstGeom>
        <a:solidFill>
          <a:schemeClr val="accent5">
            <a:hueOff val="-1986775"/>
            <a:satOff val="7962"/>
            <a:lumOff val="172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Significant Weight Loss</a:t>
          </a:r>
        </a:p>
      </dsp:txBody>
      <dsp:txXfrm>
        <a:off x="3986379" y="1156761"/>
        <a:ext cx="1023263" cy="1023263"/>
      </dsp:txXfrm>
    </dsp:sp>
    <dsp:sp modelId="{3BCC80F4-266A-48AA-B081-264C77908276}">
      <dsp:nvSpPr>
        <dsp:cNvPr id="0" name=""/>
        <dsp:cNvSpPr/>
      </dsp:nvSpPr>
      <dsp:spPr>
        <a:xfrm rot="1911369">
          <a:off x="3485229" y="3034356"/>
          <a:ext cx="430643" cy="45439"/>
        </a:xfrm>
        <a:custGeom>
          <a:avLst/>
          <a:gdLst/>
          <a:ahLst/>
          <a:cxnLst/>
          <a:rect l="0" t="0" r="0" b="0"/>
          <a:pathLst>
            <a:path>
              <a:moveTo>
                <a:pt x="0" y="22719"/>
              </a:moveTo>
              <a:lnTo>
                <a:pt x="430643" y="22719"/>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689784" y="3046310"/>
        <a:ext cx="21532" cy="21532"/>
      </dsp:txXfrm>
    </dsp:sp>
    <dsp:sp modelId="{0C891988-78AB-4FD8-BE0C-F075F64D862E}">
      <dsp:nvSpPr>
        <dsp:cNvPr id="0" name=""/>
        <dsp:cNvSpPr/>
      </dsp:nvSpPr>
      <dsp:spPr>
        <a:xfrm>
          <a:off x="3774454" y="2829049"/>
          <a:ext cx="1447113" cy="1447113"/>
        </a:xfrm>
        <a:prstGeom prst="ellipse">
          <a:avLst/>
        </a:prstGeom>
        <a:solidFill>
          <a:schemeClr val="accent5">
            <a:hueOff val="-3973551"/>
            <a:satOff val="15924"/>
            <a:lumOff val="345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Loss of Muscle Mass</a:t>
          </a:r>
        </a:p>
      </dsp:txBody>
      <dsp:txXfrm>
        <a:off x="3986379" y="3040974"/>
        <a:ext cx="1023263" cy="1023263"/>
      </dsp:txXfrm>
    </dsp:sp>
    <dsp:sp modelId="{639DD8E5-FEA8-4E76-B5C3-E0ECAE110B2D}">
      <dsp:nvSpPr>
        <dsp:cNvPr id="0" name=""/>
        <dsp:cNvSpPr/>
      </dsp:nvSpPr>
      <dsp:spPr>
        <a:xfrm rot="5465532">
          <a:off x="2641461" y="3505410"/>
          <a:ext cx="486402" cy="45439"/>
        </a:xfrm>
        <a:custGeom>
          <a:avLst/>
          <a:gdLst/>
          <a:ahLst/>
          <a:cxnLst/>
          <a:rect l="0" t="0" r="0" b="0"/>
          <a:pathLst>
            <a:path>
              <a:moveTo>
                <a:pt x="0" y="22719"/>
              </a:moveTo>
              <a:lnTo>
                <a:pt x="486402" y="22719"/>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2872503" y="3515969"/>
        <a:ext cx="24320" cy="24320"/>
      </dsp:txXfrm>
    </dsp:sp>
    <dsp:sp modelId="{579526B9-9D62-4F7C-B61A-874F855198B1}">
      <dsp:nvSpPr>
        <dsp:cNvPr id="0" name=""/>
        <dsp:cNvSpPr/>
      </dsp:nvSpPr>
      <dsp:spPr>
        <a:xfrm>
          <a:off x="2142678" y="3771155"/>
          <a:ext cx="1447113" cy="1447113"/>
        </a:xfrm>
        <a:prstGeom prst="ellipse">
          <a:avLst/>
        </a:prstGeom>
        <a:solidFill>
          <a:schemeClr val="accent5">
            <a:hueOff val="-5960326"/>
            <a:satOff val="23887"/>
            <a:lumOff val="517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Loss of Subcutaneous Fat</a:t>
          </a:r>
        </a:p>
      </dsp:txBody>
      <dsp:txXfrm>
        <a:off x="2354603" y="3983080"/>
        <a:ext cx="1023263" cy="1023263"/>
      </dsp:txXfrm>
    </dsp:sp>
    <dsp:sp modelId="{F36F2266-4407-4708-96F0-0CB788CB3F44}">
      <dsp:nvSpPr>
        <dsp:cNvPr id="0" name=""/>
        <dsp:cNvSpPr/>
      </dsp:nvSpPr>
      <dsp:spPr>
        <a:xfrm rot="8957547">
          <a:off x="1821954" y="3034356"/>
          <a:ext cx="493640" cy="45439"/>
        </a:xfrm>
        <a:custGeom>
          <a:avLst/>
          <a:gdLst/>
          <a:ahLst/>
          <a:cxnLst/>
          <a:rect l="0" t="0" r="0" b="0"/>
          <a:pathLst>
            <a:path>
              <a:moveTo>
                <a:pt x="0" y="22719"/>
              </a:moveTo>
              <a:lnTo>
                <a:pt x="493640" y="22719"/>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2056434" y="3044735"/>
        <a:ext cx="24682" cy="24682"/>
      </dsp:txXfrm>
    </dsp:sp>
    <dsp:sp modelId="{BF7E1713-F6A7-4FCC-8D4A-F2027A991B72}">
      <dsp:nvSpPr>
        <dsp:cNvPr id="0" name=""/>
        <dsp:cNvSpPr/>
      </dsp:nvSpPr>
      <dsp:spPr>
        <a:xfrm>
          <a:off x="510903" y="2829049"/>
          <a:ext cx="1447113" cy="1447113"/>
        </a:xfrm>
        <a:prstGeom prst="ellipse">
          <a:avLst/>
        </a:prstGeom>
        <a:solidFill>
          <a:schemeClr val="accent5">
            <a:hueOff val="-7947101"/>
            <a:satOff val="31849"/>
            <a:lumOff val="690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Diminished Functional Status Measured by Hand Grip Strength </a:t>
          </a:r>
        </a:p>
      </dsp:txBody>
      <dsp:txXfrm>
        <a:off x="722828" y="3040974"/>
        <a:ext cx="1023263" cy="1023263"/>
      </dsp:txXfrm>
    </dsp:sp>
    <dsp:sp modelId="{BEB01446-8CCF-4E45-B7DB-90F67065A278}">
      <dsp:nvSpPr>
        <dsp:cNvPr id="0" name=""/>
        <dsp:cNvSpPr/>
      </dsp:nvSpPr>
      <dsp:spPr>
        <a:xfrm rot="12489506">
          <a:off x="1846015" y="2092250"/>
          <a:ext cx="445518" cy="45439"/>
        </a:xfrm>
        <a:custGeom>
          <a:avLst/>
          <a:gdLst/>
          <a:ahLst/>
          <a:cxnLst/>
          <a:rect l="0" t="0" r="0" b="0"/>
          <a:pathLst>
            <a:path>
              <a:moveTo>
                <a:pt x="0" y="22719"/>
              </a:moveTo>
              <a:lnTo>
                <a:pt x="445518" y="22719"/>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2057637" y="2103832"/>
        <a:ext cx="22275" cy="22275"/>
      </dsp:txXfrm>
    </dsp:sp>
    <dsp:sp modelId="{19B5203B-4F6B-45A1-B1C1-6335CA637825}">
      <dsp:nvSpPr>
        <dsp:cNvPr id="0" name=""/>
        <dsp:cNvSpPr/>
      </dsp:nvSpPr>
      <dsp:spPr>
        <a:xfrm>
          <a:off x="510903" y="944836"/>
          <a:ext cx="1447113" cy="1447113"/>
        </a:xfrm>
        <a:prstGeom prst="ellipse">
          <a:avLst/>
        </a:prstGeom>
        <a:solidFill>
          <a:schemeClr val="accent5">
            <a:hueOff val="-9933876"/>
            <a:satOff val="39811"/>
            <a:lumOff val="862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Fluid Accumulation Masking Weight Loss</a:t>
          </a:r>
        </a:p>
      </dsp:txBody>
      <dsp:txXfrm>
        <a:off x="722828" y="1156761"/>
        <a:ext cx="1023263" cy="10232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6D7333-C674-413E-AF4E-E881263554BF}">
      <dsp:nvSpPr>
        <dsp:cNvPr id="0" name=""/>
        <dsp:cNvSpPr/>
      </dsp:nvSpPr>
      <dsp:spPr>
        <a:xfrm>
          <a:off x="1174" y="520807"/>
          <a:ext cx="4121050" cy="261686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6CF7C6-1EF8-4887-9EF3-4E3DE7DE323A}">
      <dsp:nvSpPr>
        <dsp:cNvPr id="0" name=""/>
        <dsp:cNvSpPr/>
      </dsp:nvSpPr>
      <dsp:spPr>
        <a:xfrm>
          <a:off x="459068" y="955807"/>
          <a:ext cx="4121050" cy="261686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Times New Roman" panose="02020603050405020304" pitchFamily="18" charset="0"/>
              <a:cs typeface="Times New Roman" panose="02020603050405020304" pitchFamily="18" charset="0"/>
            </a:rPr>
            <a:t>In addition to loss of fat, about half of any involuntary weight loss is muscle loss.</a:t>
          </a:r>
          <a:r>
            <a:rPr lang="en-US" sz="3400" kern="1200" baseline="30000" dirty="0">
              <a:latin typeface="Times New Roman" panose="02020603050405020304" pitchFamily="18" charset="0"/>
              <a:cs typeface="Times New Roman" panose="02020603050405020304" pitchFamily="18" charset="0"/>
            </a:rPr>
            <a:t>  </a:t>
          </a:r>
          <a:endParaRPr lang="en-US" sz="3400" kern="1200" dirty="0">
            <a:latin typeface="Times New Roman" panose="02020603050405020304" pitchFamily="18" charset="0"/>
            <a:cs typeface="Times New Roman" panose="02020603050405020304" pitchFamily="18" charset="0"/>
          </a:endParaRPr>
        </a:p>
      </dsp:txBody>
      <dsp:txXfrm>
        <a:off x="535713" y="1032452"/>
        <a:ext cx="3967760" cy="2463577"/>
      </dsp:txXfrm>
    </dsp:sp>
    <dsp:sp modelId="{651522BB-4C72-4B8D-B8B1-4D98B929519A}">
      <dsp:nvSpPr>
        <dsp:cNvPr id="0" name=""/>
        <dsp:cNvSpPr/>
      </dsp:nvSpPr>
      <dsp:spPr>
        <a:xfrm>
          <a:off x="5038013" y="520807"/>
          <a:ext cx="4121050" cy="261686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9B9E32-1ABB-4376-8A59-9C10555F2476}">
      <dsp:nvSpPr>
        <dsp:cNvPr id="0" name=""/>
        <dsp:cNvSpPr/>
      </dsp:nvSpPr>
      <dsp:spPr>
        <a:xfrm>
          <a:off x="5495908" y="955807"/>
          <a:ext cx="4121050" cy="261686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With any weight loss comes muscle loss. </a:t>
          </a:r>
        </a:p>
      </dsp:txBody>
      <dsp:txXfrm>
        <a:off x="5572553" y="1032452"/>
        <a:ext cx="3967760" cy="24635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53174D-90C8-445C-8835-6DF9664D8169}">
      <dsp:nvSpPr>
        <dsp:cNvPr id="0" name=""/>
        <dsp:cNvSpPr/>
      </dsp:nvSpPr>
      <dsp:spPr>
        <a:xfrm>
          <a:off x="0" y="354630"/>
          <a:ext cx="6628804" cy="453600"/>
        </a:xfrm>
        <a:prstGeom prst="rect">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F1A5454-1EC1-441A-88A1-59EF1B0A4717}">
      <dsp:nvSpPr>
        <dsp:cNvPr id="0" name=""/>
        <dsp:cNvSpPr/>
      </dsp:nvSpPr>
      <dsp:spPr>
        <a:xfrm>
          <a:off x="331440" y="88950"/>
          <a:ext cx="4640162" cy="53136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Lack of hunger and satiety cues</a:t>
          </a:r>
        </a:p>
      </dsp:txBody>
      <dsp:txXfrm>
        <a:off x="357379" y="114889"/>
        <a:ext cx="4588284" cy="479482"/>
      </dsp:txXfrm>
    </dsp:sp>
    <dsp:sp modelId="{6E0C3053-B6EA-455E-9116-B314E81968BA}">
      <dsp:nvSpPr>
        <dsp:cNvPr id="0" name=""/>
        <dsp:cNvSpPr/>
      </dsp:nvSpPr>
      <dsp:spPr>
        <a:xfrm>
          <a:off x="0" y="1171110"/>
          <a:ext cx="6628804" cy="453600"/>
        </a:xfrm>
        <a:prstGeom prst="rect">
          <a:avLst/>
        </a:prstGeom>
        <a:solidFill>
          <a:schemeClr val="lt1">
            <a:alpha val="90000"/>
            <a:hueOff val="0"/>
            <a:satOff val="0"/>
            <a:lumOff val="0"/>
            <a:alphaOff val="0"/>
          </a:schemeClr>
        </a:solidFill>
        <a:ln w="12700" cap="rnd" cmpd="sng" algn="ctr">
          <a:solidFill>
            <a:schemeClr val="accent2">
              <a:hueOff val="936304"/>
              <a:satOff val="-1168"/>
              <a:lumOff val="275"/>
              <a:alphaOff val="0"/>
            </a:schemeClr>
          </a:solidFill>
          <a:prstDash val="solid"/>
        </a:ln>
        <a:effectLst/>
      </dsp:spPr>
      <dsp:style>
        <a:lnRef idx="1">
          <a:scrgbClr r="0" g="0" b="0"/>
        </a:lnRef>
        <a:fillRef idx="1">
          <a:scrgbClr r="0" g="0" b="0"/>
        </a:fillRef>
        <a:effectRef idx="0">
          <a:scrgbClr r="0" g="0" b="0"/>
        </a:effectRef>
        <a:fontRef idx="minor"/>
      </dsp:style>
    </dsp:sp>
    <dsp:sp modelId="{D2CA87AF-22CB-44FD-A3D1-69EF16665DC7}">
      <dsp:nvSpPr>
        <dsp:cNvPr id="0" name=""/>
        <dsp:cNvSpPr/>
      </dsp:nvSpPr>
      <dsp:spPr>
        <a:xfrm>
          <a:off x="331440" y="905430"/>
          <a:ext cx="4640162" cy="531360"/>
        </a:xfrm>
        <a:prstGeom prst="roundRect">
          <a:avLst/>
        </a:prstGeom>
        <a:gradFill rotWithShape="0">
          <a:gsLst>
            <a:gs pos="0">
              <a:schemeClr val="accent2">
                <a:hueOff val="936304"/>
                <a:satOff val="-1168"/>
                <a:lumOff val="275"/>
                <a:alphaOff val="0"/>
                <a:tint val="96000"/>
                <a:lumMod val="100000"/>
              </a:schemeClr>
            </a:gs>
            <a:gs pos="78000">
              <a:schemeClr val="accent2">
                <a:hueOff val="936304"/>
                <a:satOff val="-1168"/>
                <a:lumOff val="27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Changes in taste and texture preferences</a:t>
          </a:r>
        </a:p>
      </dsp:txBody>
      <dsp:txXfrm>
        <a:off x="357379" y="931369"/>
        <a:ext cx="4588284" cy="479482"/>
      </dsp:txXfrm>
    </dsp:sp>
    <dsp:sp modelId="{839C040A-DAC1-402D-B046-70D4C2AA1FFB}">
      <dsp:nvSpPr>
        <dsp:cNvPr id="0" name=""/>
        <dsp:cNvSpPr/>
      </dsp:nvSpPr>
      <dsp:spPr>
        <a:xfrm>
          <a:off x="0" y="1987590"/>
          <a:ext cx="6628804" cy="453600"/>
        </a:xfrm>
        <a:prstGeom prst="rect">
          <a:avLst/>
        </a:prstGeom>
        <a:solidFill>
          <a:schemeClr val="lt1">
            <a:alpha val="90000"/>
            <a:hueOff val="0"/>
            <a:satOff val="0"/>
            <a:lumOff val="0"/>
            <a:alphaOff val="0"/>
          </a:schemeClr>
        </a:solidFill>
        <a:ln w="12700" cap="rnd" cmpd="sng" algn="ctr">
          <a:solidFill>
            <a:schemeClr val="accent2">
              <a:hueOff val="1872608"/>
              <a:satOff val="-2336"/>
              <a:lumOff val="549"/>
              <a:alphaOff val="0"/>
            </a:schemeClr>
          </a:solidFill>
          <a:prstDash val="solid"/>
        </a:ln>
        <a:effectLst/>
      </dsp:spPr>
      <dsp:style>
        <a:lnRef idx="1">
          <a:scrgbClr r="0" g="0" b="0"/>
        </a:lnRef>
        <a:fillRef idx="1">
          <a:scrgbClr r="0" g="0" b="0"/>
        </a:fillRef>
        <a:effectRef idx="0">
          <a:scrgbClr r="0" g="0" b="0"/>
        </a:effectRef>
        <a:fontRef idx="minor"/>
      </dsp:style>
    </dsp:sp>
    <dsp:sp modelId="{19058455-314F-452E-B5E2-9A59272651F2}">
      <dsp:nvSpPr>
        <dsp:cNvPr id="0" name=""/>
        <dsp:cNvSpPr/>
      </dsp:nvSpPr>
      <dsp:spPr>
        <a:xfrm>
          <a:off x="331440" y="1721910"/>
          <a:ext cx="4640162" cy="531360"/>
        </a:xfrm>
        <a:prstGeom prst="roundRect">
          <a:avLst/>
        </a:prstGeom>
        <a:gradFill rotWithShape="0">
          <a:gsLst>
            <a:gs pos="0">
              <a:schemeClr val="accent2">
                <a:hueOff val="1872608"/>
                <a:satOff val="-2336"/>
                <a:lumOff val="549"/>
                <a:alphaOff val="0"/>
                <a:tint val="96000"/>
                <a:lumMod val="100000"/>
              </a:schemeClr>
            </a:gs>
            <a:gs pos="78000">
              <a:schemeClr val="accent2">
                <a:hueOff val="1872608"/>
                <a:satOff val="-2336"/>
                <a:lumOff val="54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Consistent routine and schedule</a:t>
          </a:r>
        </a:p>
      </dsp:txBody>
      <dsp:txXfrm>
        <a:off x="357379" y="1747849"/>
        <a:ext cx="4588284" cy="479482"/>
      </dsp:txXfrm>
    </dsp:sp>
    <dsp:sp modelId="{3E7E59CF-DCCF-4A60-AFAA-0BB597861280}">
      <dsp:nvSpPr>
        <dsp:cNvPr id="0" name=""/>
        <dsp:cNvSpPr/>
      </dsp:nvSpPr>
      <dsp:spPr>
        <a:xfrm>
          <a:off x="0" y="2804070"/>
          <a:ext cx="6628804" cy="453600"/>
        </a:xfrm>
        <a:prstGeom prst="rect">
          <a:avLst/>
        </a:prstGeom>
        <a:solidFill>
          <a:schemeClr val="lt1">
            <a:alpha val="90000"/>
            <a:hueOff val="0"/>
            <a:satOff val="0"/>
            <a:lumOff val="0"/>
            <a:alphaOff val="0"/>
          </a:schemeClr>
        </a:solidFill>
        <a:ln w="12700" cap="rnd" cmpd="sng" algn="ctr">
          <a:solidFill>
            <a:schemeClr val="accent2">
              <a:hueOff val="2808911"/>
              <a:satOff val="-3503"/>
              <a:lumOff val="824"/>
              <a:alphaOff val="0"/>
            </a:schemeClr>
          </a:solidFill>
          <a:prstDash val="solid"/>
        </a:ln>
        <a:effectLst/>
      </dsp:spPr>
      <dsp:style>
        <a:lnRef idx="1">
          <a:scrgbClr r="0" g="0" b="0"/>
        </a:lnRef>
        <a:fillRef idx="1">
          <a:scrgbClr r="0" g="0" b="0"/>
        </a:fillRef>
        <a:effectRef idx="0">
          <a:scrgbClr r="0" g="0" b="0"/>
        </a:effectRef>
        <a:fontRef idx="minor"/>
      </dsp:style>
    </dsp:sp>
    <dsp:sp modelId="{77911858-BEB8-42F6-B776-961FD3D39349}">
      <dsp:nvSpPr>
        <dsp:cNvPr id="0" name=""/>
        <dsp:cNvSpPr/>
      </dsp:nvSpPr>
      <dsp:spPr>
        <a:xfrm>
          <a:off x="331440" y="2538390"/>
          <a:ext cx="4640162" cy="531360"/>
        </a:xfrm>
        <a:prstGeom prst="roundRect">
          <a:avLst/>
        </a:prstGeom>
        <a:gradFill rotWithShape="0">
          <a:gsLst>
            <a:gs pos="0">
              <a:schemeClr val="accent2">
                <a:hueOff val="2808911"/>
                <a:satOff val="-3503"/>
                <a:lumOff val="824"/>
                <a:alphaOff val="0"/>
                <a:tint val="96000"/>
                <a:lumMod val="100000"/>
              </a:schemeClr>
            </a:gs>
            <a:gs pos="78000">
              <a:schemeClr val="accent2">
                <a:hueOff val="2808911"/>
                <a:satOff val="-3503"/>
                <a:lumOff val="82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Community dining, socialization</a:t>
          </a:r>
        </a:p>
      </dsp:txBody>
      <dsp:txXfrm>
        <a:off x="357379" y="2564329"/>
        <a:ext cx="4588284" cy="479482"/>
      </dsp:txXfrm>
    </dsp:sp>
    <dsp:sp modelId="{CBF3BD57-D0E8-4924-81A8-580AAD66136E}">
      <dsp:nvSpPr>
        <dsp:cNvPr id="0" name=""/>
        <dsp:cNvSpPr/>
      </dsp:nvSpPr>
      <dsp:spPr>
        <a:xfrm>
          <a:off x="0" y="3620550"/>
          <a:ext cx="6628804" cy="453600"/>
        </a:xfrm>
        <a:prstGeom prst="rect">
          <a:avLst/>
        </a:prstGeom>
        <a:solidFill>
          <a:schemeClr val="lt1">
            <a:alpha val="90000"/>
            <a:hueOff val="0"/>
            <a:satOff val="0"/>
            <a:lumOff val="0"/>
            <a:alphaOff val="0"/>
          </a:schemeClr>
        </a:solidFill>
        <a:ln w="12700" cap="rnd" cmpd="sng" algn="ctr">
          <a:solidFill>
            <a:schemeClr val="accent2">
              <a:hueOff val="3745215"/>
              <a:satOff val="-4671"/>
              <a:lumOff val="1098"/>
              <a:alphaOff val="0"/>
            </a:schemeClr>
          </a:solidFill>
          <a:prstDash val="solid"/>
        </a:ln>
        <a:effectLst/>
      </dsp:spPr>
      <dsp:style>
        <a:lnRef idx="1">
          <a:scrgbClr r="0" g="0" b="0"/>
        </a:lnRef>
        <a:fillRef idx="1">
          <a:scrgbClr r="0" g="0" b="0"/>
        </a:fillRef>
        <a:effectRef idx="0">
          <a:scrgbClr r="0" g="0" b="0"/>
        </a:effectRef>
        <a:fontRef idx="minor"/>
      </dsp:style>
    </dsp:sp>
    <dsp:sp modelId="{B201782B-4568-47EF-BB3D-269DBF4DE301}">
      <dsp:nvSpPr>
        <dsp:cNvPr id="0" name=""/>
        <dsp:cNvSpPr/>
      </dsp:nvSpPr>
      <dsp:spPr>
        <a:xfrm>
          <a:off x="331440" y="3354870"/>
          <a:ext cx="4640162" cy="531360"/>
        </a:xfrm>
        <a:prstGeom prst="roundRect">
          <a:avLst/>
        </a:prstGeom>
        <a:gradFill rotWithShape="0">
          <a:gsLst>
            <a:gs pos="0">
              <a:schemeClr val="accent2">
                <a:hueOff val="3745215"/>
                <a:satOff val="-4671"/>
                <a:lumOff val="1098"/>
                <a:alphaOff val="0"/>
                <a:tint val="96000"/>
                <a:lumMod val="100000"/>
              </a:schemeClr>
            </a:gs>
            <a:gs pos="78000">
              <a:schemeClr val="accent2">
                <a:hueOff val="3745215"/>
                <a:satOff val="-4671"/>
                <a:lumOff val="109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Honor changes in taste preferences</a:t>
          </a:r>
        </a:p>
      </dsp:txBody>
      <dsp:txXfrm>
        <a:off x="357379" y="3380809"/>
        <a:ext cx="4588284" cy="479482"/>
      </dsp:txXfrm>
    </dsp:sp>
    <dsp:sp modelId="{380C431A-DE7D-47A7-8DCD-5902DB08CF0D}">
      <dsp:nvSpPr>
        <dsp:cNvPr id="0" name=""/>
        <dsp:cNvSpPr/>
      </dsp:nvSpPr>
      <dsp:spPr>
        <a:xfrm>
          <a:off x="0" y="4437030"/>
          <a:ext cx="6628804" cy="453600"/>
        </a:xfrm>
        <a:prstGeom prst="rect">
          <a:avLst/>
        </a:prstGeom>
        <a:solidFill>
          <a:schemeClr val="lt1">
            <a:alpha val="90000"/>
            <a:hueOff val="0"/>
            <a:satOff val="0"/>
            <a:lumOff val="0"/>
            <a:alphaOff val="0"/>
          </a:schemeClr>
        </a:solidFill>
        <a:ln w="12700" cap="rnd" cmpd="sng" algn="ctr">
          <a:solidFill>
            <a:schemeClr val="accent2">
              <a:hueOff val="4681519"/>
              <a:satOff val="-5839"/>
              <a:lumOff val="1373"/>
              <a:alphaOff val="0"/>
            </a:schemeClr>
          </a:solidFill>
          <a:prstDash val="solid"/>
        </a:ln>
        <a:effectLst/>
      </dsp:spPr>
      <dsp:style>
        <a:lnRef idx="1">
          <a:scrgbClr r="0" g="0" b="0"/>
        </a:lnRef>
        <a:fillRef idx="1">
          <a:scrgbClr r="0" g="0" b="0"/>
        </a:fillRef>
        <a:effectRef idx="0">
          <a:scrgbClr r="0" g="0" b="0"/>
        </a:effectRef>
        <a:fontRef idx="minor"/>
      </dsp:style>
    </dsp:sp>
    <dsp:sp modelId="{8B1298C4-9251-4310-9FBA-CD083ACF73AE}">
      <dsp:nvSpPr>
        <dsp:cNvPr id="0" name=""/>
        <dsp:cNvSpPr/>
      </dsp:nvSpPr>
      <dsp:spPr>
        <a:xfrm>
          <a:off x="331440" y="4171350"/>
          <a:ext cx="4640162" cy="531360"/>
        </a:xfrm>
        <a:prstGeom prst="roundRect">
          <a:avLst/>
        </a:prstGeom>
        <a:gradFill rotWithShape="0">
          <a:gsLst>
            <a:gs pos="0">
              <a:schemeClr val="accent2">
                <a:hueOff val="4681519"/>
                <a:satOff val="-5839"/>
                <a:lumOff val="1373"/>
                <a:alphaOff val="0"/>
                <a:tint val="96000"/>
                <a:lumMod val="100000"/>
              </a:schemeClr>
            </a:gs>
            <a:gs pos="78000">
              <a:schemeClr val="accent2">
                <a:hueOff val="4681519"/>
                <a:satOff val="-5839"/>
                <a:lumOff val="137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Explore new foods</a:t>
          </a:r>
        </a:p>
      </dsp:txBody>
      <dsp:txXfrm>
        <a:off x="357379" y="4197289"/>
        <a:ext cx="4588284" cy="4794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CB7A08-2679-477F-B669-E7446117BE95}">
      <dsp:nvSpPr>
        <dsp:cNvPr id="0" name=""/>
        <dsp:cNvSpPr/>
      </dsp:nvSpPr>
      <dsp:spPr>
        <a:xfrm>
          <a:off x="0" y="85210"/>
          <a:ext cx="6628804" cy="1114863"/>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Times New Roman" panose="02020603050405020304" pitchFamily="18" charset="0"/>
              <a:cs typeface="Times New Roman" panose="02020603050405020304" pitchFamily="18" charset="0"/>
            </a:rPr>
            <a:t>Enteral Nutrition  does not improve nutritional status in advanced dementia</a:t>
          </a:r>
        </a:p>
      </dsp:txBody>
      <dsp:txXfrm>
        <a:off x="54423" y="139633"/>
        <a:ext cx="6519958" cy="1006017"/>
      </dsp:txXfrm>
    </dsp:sp>
    <dsp:sp modelId="{A948CE0D-B563-4315-8A2B-2DD671D28322}">
      <dsp:nvSpPr>
        <dsp:cNvPr id="0" name=""/>
        <dsp:cNvSpPr/>
      </dsp:nvSpPr>
      <dsp:spPr>
        <a:xfrm>
          <a:off x="0" y="1260554"/>
          <a:ext cx="6628804" cy="1114863"/>
        </a:xfrm>
        <a:prstGeom prst="roundRect">
          <a:avLst/>
        </a:prstGeom>
        <a:gradFill rotWithShape="0">
          <a:gsLst>
            <a:gs pos="0">
              <a:schemeClr val="accent2">
                <a:hueOff val="1170380"/>
                <a:satOff val="-1460"/>
                <a:lumOff val="343"/>
                <a:alphaOff val="0"/>
                <a:tint val="96000"/>
                <a:lumMod val="100000"/>
              </a:schemeClr>
            </a:gs>
            <a:gs pos="78000">
              <a:schemeClr val="accent2">
                <a:hueOff val="1170380"/>
                <a:satOff val="-1460"/>
                <a:lumOff val="34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Times New Roman" panose="02020603050405020304" pitchFamily="18" charset="0"/>
              <a:cs typeface="Times New Roman" panose="02020603050405020304" pitchFamily="18" charset="0"/>
            </a:rPr>
            <a:t>Study of patients with advanced dementia receiving enteral feeding</a:t>
          </a:r>
        </a:p>
      </dsp:txBody>
      <dsp:txXfrm>
        <a:off x="54423" y="1314977"/>
        <a:ext cx="6519958" cy="1006017"/>
      </dsp:txXfrm>
    </dsp:sp>
    <dsp:sp modelId="{5170BBD7-116E-44B1-A2FE-72CB8EB51B1F}">
      <dsp:nvSpPr>
        <dsp:cNvPr id="0" name=""/>
        <dsp:cNvSpPr/>
      </dsp:nvSpPr>
      <dsp:spPr>
        <a:xfrm>
          <a:off x="0" y="2435898"/>
          <a:ext cx="6628804" cy="1114863"/>
        </a:xfrm>
        <a:prstGeom prst="roundRect">
          <a:avLst/>
        </a:prstGeom>
        <a:gradFill rotWithShape="0">
          <a:gsLst>
            <a:gs pos="0">
              <a:schemeClr val="accent2">
                <a:hueOff val="2340759"/>
                <a:satOff val="-2919"/>
                <a:lumOff val="686"/>
                <a:alphaOff val="0"/>
                <a:tint val="96000"/>
                <a:lumMod val="100000"/>
              </a:schemeClr>
            </a:gs>
            <a:gs pos="78000">
              <a:schemeClr val="accent2">
                <a:hueOff val="2340759"/>
                <a:satOff val="-2919"/>
                <a:lumOff val="686"/>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Times New Roman" panose="02020603050405020304" pitchFamily="18" charset="0"/>
              <a:cs typeface="Times New Roman" panose="02020603050405020304" pitchFamily="18" charset="0"/>
            </a:rPr>
            <a:t>Continued weight loss</a:t>
          </a:r>
        </a:p>
      </dsp:txBody>
      <dsp:txXfrm>
        <a:off x="54423" y="2490321"/>
        <a:ext cx="6519958" cy="1006017"/>
      </dsp:txXfrm>
    </dsp:sp>
    <dsp:sp modelId="{EA6F655B-4F9F-45E4-82F4-16A419263421}">
      <dsp:nvSpPr>
        <dsp:cNvPr id="0" name=""/>
        <dsp:cNvSpPr/>
      </dsp:nvSpPr>
      <dsp:spPr>
        <a:xfrm>
          <a:off x="0" y="3611242"/>
          <a:ext cx="6628804" cy="1114863"/>
        </a:xfrm>
        <a:prstGeom prst="roundRect">
          <a:avLst/>
        </a:prstGeom>
        <a:gradFill rotWithShape="0">
          <a:gsLst>
            <a:gs pos="0">
              <a:schemeClr val="accent2">
                <a:hueOff val="3511139"/>
                <a:satOff val="-4379"/>
                <a:lumOff val="1030"/>
                <a:alphaOff val="0"/>
                <a:tint val="96000"/>
                <a:lumMod val="100000"/>
              </a:schemeClr>
            </a:gs>
            <a:gs pos="78000">
              <a:schemeClr val="accent2">
                <a:hueOff val="3511139"/>
                <a:satOff val="-4379"/>
                <a:lumOff val="103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Times New Roman" panose="02020603050405020304" pitchFamily="18" charset="0"/>
              <a:cs typeface="Times New Roman" panose="02020603050405020304" pitchFamily="18" charset="0"/>
            </a:rPr>
            <a:t>Continued malnutrition</a:t>
          </a:r>
        </a:p>
      </dsp:txBody>
      <dsp:txXfrm>
        <a:off x="54423" y="3665665"/>
        <a:ext cx="6519958" cy="1006017"/>
      </dsp:txXfrm>
    </dsp:sp>
    <dsp:sp modelId="{D8F06A58-FFD3-435C-91FD-64AFB7FF1735}">
      <dsp:nvSpPr>
        <dsp:cNvPr id="0" name=""/>
        <dsp:cNvSpPr/>
      </dsp:nvSpPr>
      <dsp:spPr>
        <a:xfrm>
          <a:off x="0" y="4786585"/>
          <a:ext cx="6628804" cy="1114863"/>
        </a:xfrm>
        <a:prstGeom prst="roundRect">
          <a:avLst/>
        </a:prstGeom>
        <a:gradFill rotWithShape="0">
          <a:gsLst>
            <a:gs pos="0">
              <a:schemeClr val="accent2">
                <a:hueOff val="4681519"/>
                <a:satOff val="-5839"/>
                <a:lumOff val="1373"/>
                <a:alphaOff val="0"/>
                <a:tint val="96000"/>
                <a:lumMod val="100000"/>
              </a:schemeClr>
            </a:gs>
            <a:gs pos="78000">
              <a:schemeClr val="accent2">
                <a:hueOff val="4681519"/>
                <a:satOff val="-5839"/>
                <a:lumOff val="137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Times New Roman" panose="02020603050405020304" pitchFamily="18" charset="0"/>
              <a:cs typeface="Times New Roman" panose="02020603050405020304" pitchFamily="18" charset="0"/>
            </a:rPr>
            <a:t>Complications from enteral feeding (i.e. diarrhea, electrolyte disturbances) can further worsen nutritional status</a:t>
          </a:r>
        </a:p>
      </dsp:txBody>
      <dsp:txXfrm>
        <a:off x="54423" y="4841008"/>
        <a:ext cx="6519958" cy="1006017"/>
      </dsp:txXfrm>
    </dsp:sp>
    <dsp:sp modelId="{03D900B0-F678-4DBE-B1CB-7923DBD7BF2A}">
      <dsp:nvSpPr>
        <dsp:cNvPr id="0" name=""/>
        <dsp:cNvSpPr/>
      </dsp:nvSpPr>
      <dsp:spPr>
        <a:xfrm>
          <a:off x="0" y="5901449"/>
          <a:ext cx="6628804" cy="467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465" tIns="10160" rIns="56896" bIns="10160" numCol="1" spcCol="1270" anchor="t" anchorCtr="0">
          <a:noAutofit/>
        </a:bodyPr>
        <a:lstStyle/>
        <a:p>
          <a:pPr marL="57150" lvl="1" indent="-57150" algn="l" defTabSz="355600">
            <a:lnSpc>
              <a:spcPct val="90000"/>
            </a:lnSpc>
            <a:spcBef>
              <a:spcPct val="0"/>
            </a:spcBef>
            <a:spcAft>
              <a:spcPct val="20000"/>
            </a:spcAft>
            <a:buChar char="•"/>
          </a:pPr>
          <a:r>
            <a:rPr lang="en-US" sz="800" kern="1200" dirty="0">
              <a:latin typeface="Times New Roman" panose="02020603050405020304" pitchFamily="18" charset="0"/>
              <a:cs typeface="Times New Roman" panose="02020603050405020304" pitchFamily="18" charset="0"/>
            </a:rPr>
            <a:t>Henderson CT, TrumboreLS, MobarhanS, et al. Prolonged tube feeding in long-term care: nutritional status and clinical outcomes. Journal of the American College of Nutrition. 1992; 11(3):309–325. Li I. Feeding tubes in patients with severe dementia. American Family Physician 2002;65(8):1605–1610.</a:t>
          </a:r>
        </a:p>
        <a:p>
          <a:pPr marL="57150" lvl="1" indent="-57150" algn="l" defTabSz="355600">
            <a:lnSpc>
              <a:spcPct val="90000"/>
            </a:lnSpc>
            <a:spcBef>
              <a:spcPct val="0"/>
            </a:spcBef>
            <a:spcAft>
              <a:spcPct val="20000"/>
            </a:spcAft>
            <a:buChar char="•"/>
          </a:pPr>
          <a:r>
            <a:rPr lang="en-US" sz="800" kern="1200" dirty="0">
              <a:latin typeface="Times New Roman" panose="02020603050405020304" pitchFamily="18" charset="0"/>
              <a:cs typeface="Times New Roman" panose="02020603050405020304" pitchFamily="18" charset="0"/>
            </a:rPr>
            <a:t>Slide source: Angela Catic, MD Ask the Expert on Nutritional Issues in Advanced Dementia 3/27/2019 </a:t>
          </a:r>
        </a:p>
      </dsp:txBody>
      <dsp:txXfrm>
        <a:off x="0" y="5901449"/>
        <a:ext cx="6628804" cy="4673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A6EF5-7164-4644-8E8B-81C0E7302115}">
      <dsp:nvSpPr>
        <dsp:cNvPr id="0" name=""/>
        <dsp:cNvSpPr/>
      </dsp:nvSpPr>
      <dsp:spPr>
        <a:xfrm>
          <a:off x="0" y="607"/>
          <a:ext cx="6628804" cy="0"/>
        </a:xfrm>
        <a:prstGeom prst="line">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w="12700" cap="rnd" cmpd="sng" algn="ctr">
          <a:solidFill>
            <a:schemeClr val="dk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C230688-6F66-4C97-89A2-771FB1364547}">
      <dsp:nvSpPr>
        <dsp:cNvPr id="0" name=""/>
        <dsp:cNvSpPr/>
      </dsp:nvSpPr>
      <dsp:spPr>
        <a:xfrm>
          <a:off x="0" y="607"/>
          <a:ext cx="6628804" cy="995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solidFill>
                <a:schemeClr val="bg1"/>
              </a:solidFill>
            </a:rPr>
            <a:t>A: Assessing  patient’s intake and food dislikes.</a:t>
          </a:r>
        </a:p>
      </dsp:txBody>
      <dsp:txXfrm>
        <a:off x="0" y="607"/>
        <a:ext cx="6628804" cy="995673"/>
      </dsp:txXfrm>
    </dsp:sp>
    <dsp:sp modelId="{6CC4C9C5-578D-45F0-9C57-3B0F6D6A33C8}">
      <dsp:nvSpPr>
        <dsp:cNvPr id="0" name=""/>
        <dsp:cNvSpPr/>
      </dsp:nvSpPr>
      <dsp:spPr>
        <a:xfrm>
          <a:off x="0" y="996280"/>
          <a:ext cx="6628804" cy="0"/>
        </a:xfrm>
        <a:prstGeom prst="line">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w="12700" cap="rnd" cmpd="sng" algn="ctr">
          <a:solidFill>
            <a:schemeClr val="dk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0D039D6-10D1-42D7-966A-2609A4F874B9}">
      <dsp:nvSpPr>
        <dsp:cNvPr id="0" name=""/>
        <dsp:cNvSpPr/>
      </dsp:nvSpPr>
      <dsp:spPr>
        <a:xfrm>
          <a:off x="0" y="996280"/>
          <a:ext cx="6628804" cy="995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solidFill>
                <a:schemeClr val="bg1"/>
              </a:solidFill>
            </a:rPr>
            <a:t>B: Assessing patient’s  hydration status, and  NFPE.</a:t>
          </a:r>
        </a:p>
      </dsp:txBody>
      <dsp:txXfrm>
        <a:off x="0" y="996280"/>
        <a:ext cx="6628804" cy="995673"/>
      </dsp:txXfrm>
    </dsp:sp>
    <dsp:sp modelId="{73A7B567-FA31-459D-80C4-EAE9F22FF523}">
      <dsp:nvSpPr>
        <dsp:cNvPr id="0" name=""/>
        <dsp:cNvSpPr/>
      </dsp:nvSpPr>
      <dsp:spPr>
        <a:xfrm>
          <a:off x="0" y="1991953"/>
          <a:ext cx="6628804" cy="0"/>
        </a:xfrm>
        <a:prstGeom prst="line">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w="12700" cap="rnd" cmpd="sng" algn="ctr">
          <a:solidFill>
            <a:schemeClr val="dk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08A0174-228B-4DF0-986D-5BFFBD8A0B5B}">
      <dsp:nvSpPr>
        <dsp:cNvPr id="0" name=""/>
        <dsp:cNvSpPr/>
      </dsp:nvSpPr>
      <dsp:spPr>
        <a:xfrm>
          <a:off x="0" y="1991953"/>
          <a:ext cx="6628804" cy="995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solidFill>
                <a:schemeClr val="bg1"/>
              </a:solidFill>
            </a:rPr>
            <a:t>C Assessing patient’s medications and  Hand grip strength.</a:t>
          </a:r>
        </a:p>
      </dsp:txBody>
      <dsp:txXfrm>
        <a:off x="0" y="1991953"/>
        <a:ext cx="6628804" cy="995673"/>
      </dsp:txXfrm>
    </dsp:sp>
    <dsp:sp modelId="{94DA6E8D-D5AE-4796-B92D-1AAB27505E3F}">
      <dsp:nvSpPr>
        <dsp:cNvPr id="0" name=""/>
        <dsp:cNvSpPr/>
      </dsp:nvSpPr>
      <dsp:spPr>
        <a:xfrm>
          <a:off x="0" y="2987627"/>
          <a:ext cx="6628804" cy="0"/>
        </a:xfrm>
        <a:prstGeom prst="line">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w="12700" cap="rnd" cmpd="sng" algn="ctr">
          <a:solidFill>
            <a:schemeClr val="dk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D29517D-D724-4DD4-9A06-74EEAB46FA9D}">
      <dsp:nvSpPr>
        <dsp:cNvPr id="0" name=""/>
        <dsp:cNvSpPr/>
      </dsp:nvSpPr>
      <dsp:spPr>
        <a:xfrm>
          <a:off x="0" y="2987627"/>
          <a:ext cx="6628804" cy="995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solidFill>
                <a:schemeClr val="bg1"/>
              </a:solidFill>
            </a:rPr>
            <a:t>D: Assessing patient’s intake, weight, weight history, NFPE and Hand grip strength. </a:t>
          </a:r>
        </a:p>
      </dsp:txBody>
      <dsp:txXfrm>
        <a:off x="0" y="2987627"/>
        <a:ext cx="6628804" cy="995673"/>
      </dsp:txXfrm>
    </dsp:sp>
    <dsp:sp modelId="{F2FD1EC5-E0E6-44E1-9044-08835207ED58}">
      <dsp:nvSpPr>
        <dsp:cNvPr id="0" name=""/>
        <dsp:cNvSpPr/>
      </dsp:nvSpPr>
      <dsp:spPr>
        <a:xfrm>
          <a:off x="0" y="4342897"/>
          <a:ext cx="6628804" cy="0"/>
        </a:xfrm>
        <a:prstGeom prst="line">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w="12700" cap="rnd" cmpd="sng" algn="ctr">
          <a:solidFill>
            <a:schemeClr val="dk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BB6AEF9-12B6-4A53-834F-CC9562E18187}">
      <dsp:nvSpPr>
        <dsp:cNvPr id="0" name=""/>
        <dsp:cNvSpPr/>
      </dsp:nvSpPr>
      <dsp:spPr>
        <a:xfrm>
          <a:off x="0" y="3983907"/>
          <a:ext cx="6628804" cy="995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endParaRPr lang="en-US" sz="4700" kern="1200" dirty="0"/>
        </a:p>
      </dsp:txBody>
      <dsp:txXfrm>
        <a:off x="0" y="3983907"/>
        <a:ext cx="6628804" cy="9956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A6EF5-7164-4644-8E8B-81C0E7302115}">
      <dsp:nvSpPr>
        <dsp:cNvPr id="0" name=""/>
        <dsp:cNvSpPr/>
      </dsp:nvSpPr>
      <dsp:spPr>
        <a:xfrm>
          <a:off x="0" y="607"/>
          <a:ext cx="6628804" cy="0"/>
        </a:xfrm>
        <a:prstGeom prst="line">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w="12700" cap="rnd" cmpd="sng" algn="ctr">
          <a:solidFill>
            <a:schemeClr val="dk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C230688-6F66-4C97-89A2-771FB1364547}">
      <dsp:nvSpPr>
        <dsp:cNvPr id="0" name=""/>
        <dsp:cNvSpPr/>
      </dsp:nvSpPr>
      <dsp:spPr>
        <a:xfrm>
          <a:off x="0" y="607"/>
          <a:ext cx="6628804" cy="995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solidFill>
                <a:schemeClr val="bg1"/>
              </a:solidFill>
            </a:rPr>
            <a:t>A: Assessing  patient’s intake and food dislikes.</a:t>
          </a:r>
        </a:p>
      </dsp:txBody>
      <dsp:txXfrm>
        <a:off x="0" y="607"/>
        <a:ext cx="6628804" cy="995673"/>
      </dsp:txXfrm>
    </dsp:sp>
    <dsp:sp modelId="{6CC4C9C5-578D-45F0-9C57-3B0F6D6A33C8}">
      <dsp:nvSpPr>
        <dsp:cNvPr id="0" name=""/>
        <dsp:cNvSpPr/>
      </dsp:nvSpPr>
      <dsp:spPr>
        <a:xfrm>
          <a:off x="0" y="996280"/>
          <a:ext cx="6628804" cy="0"/>
        </a:xfrm>
        <a:prstGeom prst="line">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w="12700" cap="rnd" cmpd="sng" algn="ctr">
          <a:solidFill>
            <a:schemeClr val="dk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0D039D6-10D1-42D7-966A-2609A4F874B9}">
      <dsp:nvSpPr>
        <dsp:cNvPr id="0" name=""/>
        <dsp:cNvSpPr/>
      </dsp:nvSpPr>
      <dsp:spPr>
        <a:xfrm>
          <a:off x="0" y="996280"/>
          <a:ext cx="6628804" cy="995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solidFill>
                <a:schemeClr val="bg1"/>
              </a:solidFill>
            </a:rPr>
            <a:t>B: Assessing patient’s  hydration status, and  NFPE.</a:t>
          </a:r>
        </a:p>
      </dsp:txBody>
      <dsp:txXfrm>
        <a:off x="0" y="996280"/>
        <a:ext cx="6628804" cy="995673"/>
      </dsp:txXfrm>
    </dsp:sp>
    <dsp:sp modelId="{73A7B567-FA31-459D-80C4-EAE9F22FF523}">
      <dsp:nvSpPr>
        <dsp:cNvPr id="0" name=""/>
        <dsp:cNvSpPr/>
      </dsp:nvSpPr>
      <dsp:spPr>
        <a:xfrm>
          <a:off x="0" y="1991953"/>
          <a:ext cx="6628804" cy="0"/>
        </a:xfrm>
        <a:prstGeom prst="line">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w="12700" cap="rnd" cmpd="sng" algn="ctr">
          <a:solidFill>
            <a:schemeClr val="dk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08A0174-228B-4DF0-986D-5BFFBD8A0B5B}">
      <dsp:nvSpPr>
        <dsp:cNvPr id="0" name=""/>
        <dsp:cNvSpPr/>
      </dsp:nvSpPr>
      <dsp:spPr>
        <a:xfrm>
          <a:off x="0" y="1991953"/>
          <a:ext cx="6628804" cy="995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solidFill>
                <a:schemeClr val="bg1"/>
              </a:solidFill>
            </a:rPr>
            <a:t>C Assessing patient’s medications and  Hand grip strength.</a:t>
          </a:r>
        </a:p>
      </dsp:txBody>
      <dsp:txXfrm>
        <a:off x="0" y="1991953"/>
        <a:ext cx="6628804" cy="995673"/>
      </dsp:txXfrm>
    </dsp:sp>
    <dsp:sp modelId="{94DA6E8D-D5AE-4796-B92D-1AAB27505E3F}">
      <dsp:nvSpPr>
        <dsp:cNvPr id="0" name=""/>
        <dsp:cNvSpPr/>
      </dsp:nvSpPr>
      <dsp:spPr>
        <a:xfrm>
          <a:off x="0" y="2987627"/>
          <a:ext cx="6628804" cy="0"/>
        </a:xfrm>
        <a:prstGeom prst="line">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w="12700" cap="rnd" cmpd="sng" algn="ctr">
          <a:solidFill>
            <a:schemeClr val="dk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D29517D-D724-4DD4-9A06-74EEAB46FA9D}">
      <dsp:nvSpPr>
        <dsp:cNvPr id="0" name=""/>
        <dsp:cNvSpPr/>
      </dsp:nvSpPr>
      <dsp:spPr>
        <a:xfrm>
          <a:off x="0" y="2987627"/>
          <a:ext cx="6628804" cy="995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solidFill>
                <a:schemeClr val="bg1"/>
              </a:solidFill>
              <a:highlight>
                <a:srgbClr val="00FF00"/>
              </a:highlight>
            </a:rPr>
            <a:t>D: Assessing patient’s intake, weight, weight history, NFPE and Hand grip strength</a:t>
          </a:r>
          <a:r>
            <a:rPr lang="en-US" sz="2800" kern="1200" dirty="0">
              <a:solidFill>
                <a:schemeClr val="bg1"/>
              </a:solidFill>
            </a:rPr>
            <a:t>. </a:t>
          </a:r>
        </a:p>
      </dsp:txBody>
      <dsp:txXfrm>
        <a:off x="0" y="2987627"/>
        <a:ext cx="6628804" cy="995673"/>
      </dsp:txXfrm>
    </dsp:sp>
    <dsp:sp modelId="{F2FD1EC5-E0E6-44E1-9044-08835207ED58}">
      <dsp:nvSpPr>
        <dsp:cNvPr id="0" name=""/>
        <dsp:cNvSpPr/>
      </dsp:nvSpPr>
      <dsp:spPr>
        <a:xfrm>
          <a:off x="0" y="4342897"/>
          <a:ext cx="6628804" cy="0"/>
        </a:xfrm>
        <a:prstGeom prst="line">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w="12700" cap="rnd" cmpd="sng" algn="ctr">
          <a:solidFill>
            <a:schemeClr val="dk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BB6AEF9-12B6-4A53-834F-CC9562E18187}">
      <dsp:nvSpPr>
        <dsp:cNvPr id="0" name=""/>
        <dsp:cNvSpPr/>
      </dsp:nvSpPr>
      <dsp:spPr>
        <a:xfrm>
          <a:off x="0" y="3983907"/>
          <a:ext cx="6628804" cy="995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endParaRPr lang="en-US" sz="4700" kern="1200" dirty="0"/>
        </a:p>
      </dsp:txBody>
      <dsp:txXfrm>
        <a:off x="0" y="3983907"/>
        <a:ext cx="6628804" cy="9956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A3451-5145-434A-9827-AFC63769C621}">
      <dsp:nvSpPr>
        <dsp:cNvPr id="0" name=""/>
        <dsp:cNvSpPr/>
      </dsp:nvSpPr>
      <dsp:spPr>
        <a:xfrm>
          <a:off x="0" y="607"/>
          <a:ext cx="6628804" cy="14223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25AF53-38C1-49C1-87EE-F4FEBCD5A497}">
      <dsp:nvSpPr>
        <dsp:cNvPr id="0" name=""/>
        <dsp:cNvSpPr/>
      </dsp:nvSpPr>
      <dsp:spPr>
        <a:xfrm>
          <a:off x="430272" y="320645"/>
          <a:ext cx="782314" cy="7823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436D5C6-918C-4A82-809D-5BFCCE41A8C4}">
      <dsp:nvSpPr>
        <dsp:cNvPr id="0" name=""/>
        <dsp:cNvSpPr/>
      </dsp:nvSpPr>
      <dsp:spPr>
        <a:xfrm>
          <a:off x="1642860" y="607"/>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1111250">
            <a:lnSpc>
              <a:spcPct val="90000"/>
            </a:lnSpc>
            <a:spcBef>
              <a:spcPct val="0"/>
            </a:spcBef>
            <a:spcAft>
              <a:spcPct val="35000"/>
            </a:spcAft>
            <a:buNone/>
          </a:pPr>
          <a:r>
            <a:rPr lang="en-US" sz="2500" kern="1200" dirty="0"/>
            <a:t>A: ARE INDICATORS OF FOOD ALLERGIES </a:t>
          </a:r>
        </a:p>
      </dsp:txBody>
      <dsp:txXfrm>
        <a:off x="1642860" y="607"/>
        <a:ext cx="4985943" cy="1422390"/>
      </dsp:txXfrm>
    </dsp:sp>
    <dsp:sp modelId="{8E3AB50D-2273-47EA-8EF8-906DBCDDB52E}">
      <dsp:nvSpPr>
        <dsp:cNvPr id="0" name=""/>
        <dsp:cNvSpPr/>
      </dsp:nvSpPr>
      <dsp:spPr>
        <a:xfrm>
          <a:off x="0" y="1778595"/>
          <a:ext cx="6628804" cy="14223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194C0C-29FF-44E4-B4BB-5D940F47819C}">
      <dsp:nvSpPr>
        <dsp:cNvPr id="0" name=""/>
        <dsp:cNvSpPr/>
      </dsp:nvSpPr>
      <dsp:spPr>
        <a:xfrm>
          <a:off x="430272" y="2098633"/>
          <a:ext cx="782314" cy="7823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B7385F8-7B29-4C0E-9697-1D245E4F4750}">
      <dsp:nvSpPr>
        <dsp:cNvPr id="0" name=""/>
        <dsp:cNvSpPr/>
      </dsp:nvSpPr>
      <dsp:spPr>
        <a:xfrm>
          <a:off x="1642860" y="1778595"/>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1111250">
            <a:lnSpc>
              <a:spcPct val="90000"/>
            </a:lnSpc>
            <a:spcBef>
              <a:spcPct val="0"/>
            </a:spcBef>
            <a:spcAft>
              <a:spcPct val="35000"/>
            </a:spcAft>
            <a:buNone/>
          </a:pPr>
          <a:r>
            <a:rPr lang="en-US" sz="2500" kern="1200" dirty="0"/>
            <a:t>B: INFLAMMATION MARKERS</a:t>
          </a:r>
        </a:p>
      </dsp:txBody>
      <dsp:txXfrm>
        <a:off x="1642860" y="1778595"/>
        <a:ext cx="4985943" cy="1422390"/>
      </dsp:txXfrm>
    </dsp:sp>
    <dsp:sp modelId="{D6E75D5F-8819-42B1-8CB0-4B89F8C9C2B2}">
      <dsp:nvSpPr>
        <dsp:cNvPr id="0" name=""/>
        <dsp:cNvSpPr/>
      </dsp:nvSpPr>
      <dsp:spPr>
        <a:xfrm>
          <a:off x="0" y="3556583"/>
          <a:ext cx="6628804" cy="14223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89295E-E0C9-4AC8-AE89-0520D745569A}">
      <dsp:nvSpPr>
        <dsp:cNvPr id="0" name=""/>
        <dsp:cNvSpPr/>
      </dsp:nvSpPr>
      <dsp:spPr>
        <a:xfrm>
          <a:off x="430272" y="3876620"/>
          <a:ext cx="782314" cy="7823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CD80E37-D375-465B-A41C-74A9077A6304}">
      <dsp:nvSpPr>
        <dsp:cNvPr id="0" name=""/>
        <dsp:cNvSpPr/>
      </dsp:nvSpPr>
      <dsp:spPr>
        <a:xfrm>
          <a:off x="1642860" y="3556583"/>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1111250">
            <a:lnSpc>
              <a:spcPct val="90000"/>
            </a:lnSpc>
            <a:spcBef>
              <a:spcPct val="0"/>
            </a:spcBef>
            <a:spcAft>
              <a:spcPct val="35000"/>
            </a:spcAft>
            <a:buNone/>
          </a:pPr>
          <a:r>
            <a:rPr lang="en-US" sz="2500" kern="1200" dirty="0"/>
            <a:t>C:CHANGE WHEN A PATIENT LOSES WEIGHT.</a:t>
          </a:r>
        </a:p>
      </dsp:txBody>
      <dsp:txXfrm>
        <a:off x="1642860" y="3556583"/>
        <a:ext cx="4985943" cy="14223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A3451-5145-434A-9827-AFC63769C621}">
      <dsp:nvSpPr>
        <dsp:cNvPr id="0" name=""/>
        <dsp:cNvSpPr/>
      </dsp:nvSpPr>
      <dsp:spPr>
        <a:xfrm>
          <a:off x="0" y="607"/>
          <a:ext cx="6628804" cy="14223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25AF53-38C1-49C1-87EE-F4FEBCD5A497}">
      <dsp:nvSpPr>
        <dsp:cNvPr id="0" name=""/>
        <dsp:cNvSpPr/>
      </dsp:nvSpPr>
      <dsp:spPr>
        <a:xfrm>
          <a:off x="430272" y="320645"/>
          <a:ext cx="782314" cy="7823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436D5C6-918C-4A82-809D-5BFCCE41A8C4}">
      <dsp:nvSpPr>
        <dsp:cNvPr id="0" name=""/>
        <dsp:cNvSpPr/>
      </dsp:nvSpPr>
      <dsp:spPr>
        <a:xfrm>
          <a:off x="1642860" y="607"/>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1111250">
            <a:lnSpc>
              <a:spcPct val="90000"/>
            </a:lnSpc>
            <a:spcBef>
              <a:spcPct val="0"/>
            </a:spcBef>
            <a:spcAft>
              <a:spcPct val="35000"/>
            </a:spcAft>
            <a:buNone/>
          </a:pPr>
          <a:r>
            <a:rPr lang="en-US" sz="2500" kern="1200" dirty="0"/>
            <a:t>A: ARE INDICATORS OF FOOD ALLERGIES </a:t>
          </a:r>
        </a:p>
      </dsp:txBody>
      <dsp:txXfrm>
        <a:off x="1642860" y="607"/>
        <a:ext cx="4985943" cy="1422390"/>
      </dsp:txXfrm>
    </dsp:sp>
    <dsp:sp modelId="{8E3AB50D-2273-47EA-8EF8-906DBCDDB52E}">
      <dsp:nvSpPr>
        <dsp:cNvPr id="0" name=""/>
        <dsp:cNvSpPr/>
      </dsp:nvSpPr>
      <dsp:spPr>
        <a:xfrm>
          <a:off x="0" y="1778595"/>
          <a:ext cx="6628804" cy="14223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194C0C-29FF-44E4-B4BB-5D940F47819C}">
      <dsp:nvSpPr>
        <dsp:cNvPr id="0" name=""/>
        <dsp:cNvSpPr/>
      </dsp:nvSpPr>
      <dsp:spPr>
        <a:xfrm>
          <a:off x="430272" y="2098633"/>
          <a:ext cx="782314" cy="7823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B7385F8-7B29-4C0E-9697-1D245E4F4750}">
      <dsp:nvSpPr>
        <dsp:cNvPr id="0" name=""/>
        <dsp:cNvSpPr/>
      </dsp:nvSpPr>
      <dsp:spPr>
        <a:xfrm>
          <a:off x="1642860" y="1778595"/>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1111250">
            <a:lnSpc>
              <a:spcPct val="90000"/>
            </a:lnSpc>
            <a:spcBef>
              <a:spcPct val="0"/>
            </a:spcBef>
            <a:spcAft>
              <a:spcPct val="35000"/>
            </a:spcAft>
            <a:buNone/>
          </a:pPr>
          <a:r>
            <a:rPr lang="en-US" sz="2500" kern="1200" dirty="0">
              <a:highlight>
                <a:srgbClr val="00FF00"/>
              </a:highlight>
            </a:rPr>
            <a:t>B: INFLAMMATION MARKERS</a:t>
          </a:r>
        </a:p>
      </dsp:txBody>
      <dsp:txXfrm>
        <a:off x="1642860" y="1778595"/>
        <a:ext cx="4985943" cy="1422390"/>
      </dsp:txXfrm>
    </dsp:sp>
    <dsp:sp modelId="{D6E75D5F-8819-42B1-8CB0-4B89F8C9C2B2}">
      <dsp:nvSpPr>
        <dsp:cNvPr id="0" name=""/>
        <dsp:cNvSpPr/>
      </dsp:nvSpPr>
      <dsp:spPr>
        <a:xfrm>
          <a:off x="0" y="3556583"/>
          <a:ext cx="6628804" cy="14223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89295E-E0C9-4AC8-AE89-0520D745569A}">
      <dsp:nvSpPr>
        <dsp:cNvPr id="0" name=""/>
        <dsp:cNvSpPr/>
      </dsp:nvSpPr>
      <dsp:spPr>
        <a:xfrm>
          <a:off x="430272" y="3876620"/>
          <a:ext cx="782314" cy="7823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CD80E37-D375-465B-A41C-74A9077A6304}">
      <dsp:nvSpPr>
        <dsp:cNvPr id="0" name=""/>
        <dsp:cNvSpPr/>
      </dsp:nvSpPr>
      <dsp:spPr>
        <a:xfrm>
          <a:off x="1642860" y="3556583"/>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1111250">
            <a:lnSpc>
              <a:spcPct val="90000"/>
            </a:lnSpc>
            <a:spcBef>
              <a:spcPct val="0"/>
            </a:spcBef>
            <a:spcAft>
              <a:spcPct val="35000"/>
            </a:spcAft>
            <a:buNone/>
          </a:pPr>
          <a:r>
            <a:rPr lang="en-US" sz="2500" kern="1200" dirty="0"/>
            <a:t>C:CHANGE WHEN A PATIENT LOSES WEIGHT.</a:t>
          </a:r>
        </a:p>
      </dsp:txBody>
      <dsp:txXfrm>
        <a:off x="1642860" y="3556583"/>
        <a:ext cx="4985943" cy="142239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B4B9E0-03DF-4EB9-A7DC-88592DF43B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B55D461-26FE-47DA-A718-1323727B85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2E483BD-0751-4B48-8DEB-E4C5D01A5B30}" type="datetimeFigureOut">
              <a:rPr lang="en-US" smtClean="0"/>
              <a:t>11/28/2021</a:t>
            </a:fld>
            <a:endParaRPr lang="en-US" dirty="0"/>
          </a:p>
        </p:txBody>
      </p:sp>
      <p:sp>
        <p:nvSpPr>
          <p:cNvPr id="4" name="Footer Placeholder 3">
            <a:extLst>
              <a:ext uri="{FF2B5EF4-FFF2-40B4-BE49-F238E27FC236}">
                <a16:creationId xmlns:a16="http://schemas.microsoft.com/office/drawing/2014/main" id="{63B5673A-4C67-4DEE-A3A2-7A633A60396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39B8067-108D-4157-8B46-A3B0C39EE9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D6580B-DB53-4A72-B65B-7B5A6C689FB5}" type="slidenum">
              <a:rPr lang="en-US" smtClean="0"/>
              <a:t>‹#›</a:t>
            </a:fld>
            <a:endParaRPr lang="en-US" dirty="0"/>
          </a:p>
        </p:txBody>
      </p:sp>
    </p:spTree>
    <p:extLst>
      <p:ext uri="{BB962C8B-B14F-4D97-AF65-F5344CB8AC3E}">
        <p14:creationId xmlns:p14="http://schemas.microsoft.com/office/powerpoint/2010/main" val="218082144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C96DDA-C11E-4A3F-9F7E-3C30E4FE2F2F}" type="datetimeFigureOut">
              <a:rPr lang="en-US" smtClean="0"/>
              <a:t>11/28/2021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1AA991-4426-4FF5-82F9-DB5BEC38DD63}" type="slidenum">
              <a:rPr lang="en-US" smtClean="0"/>
              <a:t>‹#›</a:t>
            </a:fld>
            <a:endParaRPr lang="en-US" dirty="0"/>
          </a:p>
        </p:txBody>
      </p:sp>
    </p:spTree>
    <p:extLst>
      <p:ext uri="{BB962C8B-B14F-4D97-AF65-F5344CB8AC3E}">
        <p14:creationId xmlns:p14="http://schemas.microsoft.com/office/powerpoint/2010/main" val="126054528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vagov.sharepoint.com/sites/VHANutrition/NFS/Clinical_Nutrition/HG/Program%20and%20staffing%20documents/Toolkit/4.2019%20docs%20for%20toolkit/AND-ASPEN%20adult%20malnutrition%20consensus%20JAND%20May%202012.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pubmed.ncbi.nlm.nih.gov/21035927/"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todayswoundclinic.com/articles/nutrition-wound-healing-older-adult-considerations-wound-clinics"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mededportal.org/doi/full/10.15766/mep_2374-8265.10631#ref003"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mededportal.org/doi/full/10.15766/mep_2374-8265.10631#ref004"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1AA991-4426-4FF5-82F9-DB5BEC38DD63}" type="slidenum">
              <a:rPr lang="en-US" smtClean="0"/>
              <a:t>1</a:t>
            </a:fld>
            <a:endParaRPr lang="en-US" dirty="0"/>
          </a:p>
        </p:txBody>
      </p:sp>
      <p:sp>
        <p:nvSpPr>
          <p:cNvPr id="5" name="Footer Placeholder 4">
            <a:extLst>
              <a:ext uri="{FF2B5EF4-FFF2-40B4-BE49-F238E27FC236}">
                <a16:creationId xmlns:a16="http://schemas.microsoft.com/office/drawing/2014/main" id="{229C55C5-749D-48DD-A938-58D615C68AB9}"/>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201816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demonstrates Existing patient care Transitions pathway.</a:t>
            </a:r>
          </a:p>
          <a:p>
            <a:r>
              <a:rPr lang="en-US" dirty="0"/>
              <a:t>Too often, as patients transition from one point of care to another, their nutrition status is not evaluated, documented, or even included in patient health conversations. Lack of evaluation and management can result in negative health and financial outcomes as malnourished adults have been found to utilize more health services with more visits to physicians, hospitals, and emergency rooms</a:t>
            </a:r>
          </a:p>
        </p:txBody>
      </p:sp>
      <p:sp>
        <p:nvSpPr>
          <p:cNvPr id="4" name="Slide Number Placeholder 3"/>
          <p:cNvSpPr>
            <a:spLocks noGrp="1"/>
          </p:cNvSpPr>
          <p:nvPr>
            <p:ph type="sldNum" sz="quarter" idx="5"/>
          </p:nvPr>
        </p:nvSpPr>
        <p:spPr/>
        <p:txBody>
          <a:bodyPr/>
          <a:lstStyle/>
          <a:p>
            <a:fld id="{DB1AA991-4426-4FF5-82F9-DB5BEC38DD63}" type="slidenum">
              <a:rPr lang="en-US" smtClean="0"/>
              <a:t>11</a:t>
            </a:fld>
            <a:endParaRPr lang="en-US" dirty="0"/>
          </a:p>
        </p:txBody>
      </p:sp>
      <p:sp>
        <p:nvSpPr>
          <p:cNvPr id="5" name="Footer Placeholder 4">
            <a:extLst>
              <a:ext uri="{FF2B5EF4-FFF2-40B4-BE49-F238E27FC236}">
                <a16:creationId xmlns:a16="http://schemas.microsoft.com/office/drawing/2014/main" id="{3AA38679-ABED-4536-A87C-2AFE9F7A20F4}"/>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567976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Each State is affected by malnutrition.</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Getting away from subjective information</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Important of document malnutrition and implications for care</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Reduced LOS and hospital admissions on those identified. Slow/Stop the readmission</a:t>
            </a:r>
          </a:p>
          <a:p>
            <a:pPr algn="l" rtl="0" fontAlgn="base">
              <a:buFont typeface="Arial" panose="020B0604020202020204" pitchFamily="34" charset="0"/>
              <a:buChar char="•"/>
            </a:pPr>
            <a:r>
              <a:rPr lang="en-US" dirty="0"/>
              <a:t>Twelve states have an annual economic burden of over $100 million for disease-associated malnutrition in older adults. Disease-associated malnutrition occurs when nutrient intake decreases and inflammatory responses increase.</a:t>
            </a:r>
            <a:endParaRPr lang="en-US" b="0" i="0" u="none" strike="noStrike"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US" dirty="0"/>
              <a:t>Malnutrition is intensified by the disparities and social isolation from the COVID-19 pandemic.(4) Additionally, nutrition status is a relevant factor influencing the outcomes of patients with COVID-19</a:t>
            </a:r>
            <a:endParaRPr lang="en-US" b="0" i="0" u="none" strike="noStrike" dirty="0">
              <a:solidFill>
                <a:srgbClr val="000000"/>
              </a:solidFill>
              <a:effectLst/>
              <a:latin typeface="Calibri" panose="020F0502020204030204" pitchFamily="34" charset="0"/>
            </a:endParaRPr>
          </a:p>
          <a:p>
            <a:pPr algn="l" rtl="0" fontAlgn="base">
              <a:buFont typeface="Arial" panose="020B0604020202020204" pitchFamily="34" charset="0"/>
              <a:buChar char="•"/>
            </a:pPr>
            <a:endParaRPr lang="en-US" b="0" i="0" dirty="0">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B1AA991-4426-4FF5-82F9-DB5BEC38DD63}" type="slidenum">
              <a:rPr lang="en-US" smtClean="0"/>
              <a:t>12</a:t>
            </a:fld>
            <a:endParaRPr lang="en-US" dirty="0"/>
          </a:p>
        </p:txBody>
      </p:sp>
      <p:sp>
        <p:nvSpPr>
          <p:cNvPr id="5" name="Footer Placeholder 4">
            <a:extLst>
              <a:ext uri="{FF2B5EF4-FFF2-40B4-BE49-F238E27FC236}">
                <a16:creationId xmlns:a16="http://schemas.microsoft.com/office/drawing/2014/main" id="{DEDEC650-799F-439F-9221-3FB7E0C63B22}"/>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1468102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2012</a:t>
            </a:r>
            <a:r>
              <a:rPr lang="en-US" sz="1800" b="0" i="0" u="sng" strike="noStrike" dirty="0">
                <a:solidFill>
                  <a:srgbClr val="000000"/>
                </a:solidFill>
                <a:effectLst/>
                <a:latin typeface="Calibri" panose="020F0502020204030204" pitchFamily="34" charset="0"/>
                <a:hlinkClick r:id="rId3"/>
              </a:rPr>
              <a:t> Academy of Nutrition and Dietetics /ASPEN published a Malnutrition Consensus</a:t>
            </a:r>
            <a:r>
              <a:rPr lang="en-US" sz="1800" b="0" i="0" dirty="0">
                <a:solidFill>
                  <a:srgbClr val="000000"/>
                </a:solidFill>
                <a:effectLst/>
                <a:latin typeface="Calibri" panose="020F0502020204030204" pitchFamily="34" charset="0"/>
              </a:rPr>
              <a:t> paper which identifies six criteria in the identification of malnutrition in the presence or absence of inflammation.  Identification of malnutrition using the AND/ASPEN criteria has been endorsed by the Nutrition and Food Services Program Office at the Department of Veterans Affairs.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A comprehensive nutrition evaluation during initial or follow-up visits should include, but is not limited to, assessment of all six components of the malnutrition criteria: assessment of intake; assessment of weight history; and a nutrition focused physical exam (NFPE) including muscle mass loss, fat mass loss; edema; and functional status using a hand dynamometer.   </a:t>
            </a:r>
          </a:p>
          <a:p>
            <a:pPr algn="l" rtl="0" fontAlgn="base"/>
            <a:endParaRPr lang="en-US" b="0" i="0" dirty="0">
              <a:solidFill>
                <a:srgbClr val="000000"/>
              </a:solidFill>
              <a:effectLst/>
              <a:latin typeface="Segoe UI" panose="020B0502040204020203" pitchFamily="34" charset="0"/>
            </a:endParaRPr>
          </a:p>
          <a:p>
            <a:r>
              <a:rPr lang="en-US" sz="1200" b="0" i="0" dirty="0">
                <a:solidFill>
                  <a:srgbClr val="000000"/>
                </a:solidFill>
                <a:effectLst/>
                <a:latin typeface="Calibri" panose="020F0502020204030204" pitchFamily="34" charset="0"/>
              </a:rPr>
              <a:t>Registered Dietitian Nutritionists (RDNs) are the food and nutrition experts. RDNs have special training to offer medical nutrition therapy and work as part of the health care team or Primary Care Aligned Care Team (PACT) in the treatment and prevention of disease. RDNs promote healthy lifestyle choices and create personal nutrition plans for individuals of all ages using a whole health approach. RDNs empower and equip people to take charge of their health and well-being to live their life to the fullest.  They are able to separate facts from fads and give you evidenced-based nutrition information that you can use. </a:t>
            </a:r>
          </a:p>
          <a:p>
            <a:r>
              <a:rPr lang="en-US" sz="1200" b="0" i="0" dirty="0">
                <a:solidFill>
                  <a:srgbClr val="000000"/>
                </a:solidFill>
                <a:effectLst/>
                <a:latin typeface="Calibri" panose="020F0502020204030204" pitchFamily="34" charset="0"/>
              </a:rPr>
              <a:t> Dietitians in the Va System have received the specialized training to assess patients properly  to diagnose  malnutrition. </a:t>
            </a:r>
            <a:endParaRPr lang="en-US" dirty="0"/>
          </a:p>
          <a:p>
            <a:pPr algn="l" rtl="0" fontAlgn="base">
              <a:buFont typeface="Arial" panose="020B0604020202020204" pitchFamily="34" charset="0"/>
              <a:buChar char="•"/>
            </a:pPr>
            <a:endParaRPr lang="en-US" b="0" i="0" dirty="0">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CF79222-1615-4853-9E1F-5E74579BF991}" type="slidenum">
              <a:rPr lang="en-US" smtClean="0"/>
              <a:t>13</a:t>
            </a:fld>
            <a:endParaRPr lang="en-US" dirty="0"/>
          </a:p>
        </p:txBody>
      </p:sp>
      <p:sp>
        <p:nvSpPr>
          <p:cNvPr id="5" name="Footer Placeholder 4">
            <a:extLst>
              <a:ext uri="{FF2B5EF4-FFF2-40B4-BE49-F238E27FC236}">
                <a16:creationId xmlns:a16="http://schemas.microsoft.com/office/drawing/2014/main" id="{039E045D-D45C-430D-8E91-457C8CBFF76D}"/>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875593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complete screening tool developed by AND and ASPEN  to diagnosis malnutrition with the presence of two or more of the clinical characteristics.</a:t>
            </a:r>
          </a:p>
          <a:p>
            <a:r>
              <a:rPr lang="en-US" dirty="0"/>
              <a:t>I will review each clinical characteristics</a:t>
            </a:r>
          </a:p>
          <a:p>
            <a:r>
              <a:rPr lang="en-US" dirty="0"/>
              <a:t>Chronic is defined as a disease/condition lasting 3 months or longer.</a:t>
            </a:r>
          </a:p>
        </p:txBody>
      </p:sp>
      <p:sp>
        <p:nvSpPr>
          <p:cNvPr id="4" name="Slide Number Placeholder 3"/>
          <p:cNvSpPr>
            <a:spLocks noGrp="1"/>
          </p:cNvSpPr>
          <p:nvPr>
            <p:ph type="sldNum" sz="quarter" idx="10"/>
          </p:nvPr>
        </p:nvSpPr>
        <p:spPr/>
        <p:txBody>
          <a:bodyPr/>
          <a:lstStyle/>
          <a:p>
            <a:fld id="{EFBA218C-DB81-4905-9BA3-3616C2880F3E}" type="slidenum">
              <a:rPr lang="en-US" smtClean="0"/>
              <a:pPr/>
              <a:t>14</a:t>
            </a:fld>
            <a:endParaRPr lang="en-US" dirty="0"/>
          </a:p>
        </p:txBody>
      </p:sp>
      <p:sp>
        <p:nvSpPr>
          <p:cNvPr id="5" name="Footer Placeholder 4">
            <a:extLst>
              <a:ext uri="{FF2B5EF4-FFF2-40B4-BE49-F238E27FC236}">
                <a16:creationId xmlns:a16="http://schemas.microsoft.com/office/drawing/2014/main" id="{BAE3677B-D883-4FFC-9029-44C6886AD202}"/>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917152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Refeeding and or nutrition support may stabilize  but not significantly improve nutrition parameters in the presence of inflammation.</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1AA991-4426-4FF5-82F9-DB5BEC38DD63}" type="slidenum">
              <a:rPr lang="en-US" smtClean="0"/>
              <a:t>15</a:t>
            </a:fld>
            <a:endParaRPr lang="en-US" dirty="0"/>
          </a:p>
        </p:txBody>
      </p:sp>
    </p:spTree>
    <p:extLst>
      <p:ext uri="{BB962C8B-B14F-4D97-AF65-F5344CB8AC3E}">
        <p14:creationId xmlns:p14="http://schemas.microsoft.com/office/powerpoint/2010/main" val="88669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Continuing step one</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1AA991-4426-4FF5-82F9-DB5BEC38DD63}" type="slidenum">
              <a:rPr lang="en-US" smtClean="0"/>
              <a:t>16</a:t>
            </a:fld>
            <a:endParaRPr lang="en-US" dirty="0"/>
          </a:p>
        </p:txBody>
      </p:sp>
    </p:spTree>
    <p:extLst>
      <p:ext uri="{BB962C8B-B14F-4D97-AF65-F5344CB8AC3E}">
        <p14:creationId xmlns:p14="http://schemas.microsoft.com/office/powerpoint/2010/main" val="3089025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Interpretation of weight loss: this is evaluated in light of other clinical findings include the presence of under or over hydration. Weight change over time is reported as % of weight loss from pt’s baseline. </a:t>
            </a:r>
          </a:p>
        </p:txBody>
      </p:sp>
      <p:sp>
        <p:nvSpPr>
          <p:cNvPr id="4" name="Slide Number Placeholder 3"/>
          <p:cNvSpPr>
            <a:spLocks noGrp="1"/>
          </p:cNvSpPr>
          <p:nvPr>
            <p:ph type="sldNum" sz="quarter" idx="5"/>
          </p:nvPr>
        </p:nvSpPr>
        <p:spPr/>
        <p:txBody>
          <a:bodyPr/>
          <a:lstStyle/>
          <a:p>
            <a:fld id="{DB1AA991-4426-4FF5-82F9-DB5BEC38DD63}" type="slidenum">
              <a:rPr lang="en-US" smtClean="0"/>
              <a:t>17</a:t>
            </a:fld>
            <a:endParaRPr lang="en-US" dirty="0"/>
          </a:p>
        </p:txBody>
      </p:sp>
      <p:sp>
        <p:nvSpPr>
          <p:cNvPr id="5" name="Footer Placeholder 4">
            <a:extLst>
              <a:ext uri="{FF2B5EF4-FFF2-40B4-BE49-F238E27FC236}">
                <a16:creationId xmlns:a16="http://schemas.microsoft.com/office/drawing/2014/main" id="{226B261D-7E70-4F27-9A5B-273E1CC4CAB3}"/>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4293894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Yes, weight loss is monitored because half of all involuntary weight loss is loss of muscle.  Even with a well balanced , weight loss diet, some muscle will be loss but just not as much. The percentage of muscle loss in relation to fat loss depends on the type of diet with the greatest muscle being lost with starvation or mixed food diets less than 1000 calories a day.</a:t>
            </a:r>
          </a:p>
          <a:p>
            <a:endParaRPr lang="en-US" dirty="0"/>
          </a:p>
        </p:txBody>
      </p:sp>
      <p:sp>
        <p:nvSpPr>
          <p:cNvPr id="4" name="Slide Number Placeholder 3"/>
          <p:cNvSpPr>
            <a:spLocks noGrp="1"/>
          </p:cNvSpPr>
          <p:nvPr>
            <p:ph type="sldNum" sz="quarter" idx="5"/>
          </p:nvPr>
        </p:nvSpPr>
        <p:spPr/>
        <p:txBody>
          <a:bodyPr/>
          <a:lstStyle/>
          <a:p>
            <a:fld id="{DB1AA991-4426-4FF5-82F9-DB5BEC38DD63}" type="slidenum">
              <a:rPr lang="en-US" smtClean="0"/>
              <a:t>18</a:t>
            </a:fld>
            <a:endParaRPr lang="en-US" dirty="0"/>
          </a:p>
        </p:txBody>
      </p:sp>
      <p:sp>
        <p:nvSpPr>
          <p:cNvPr id="5" name="Footer Placeholder 4">
            <a:extLst>
              <a:ext uri="{FF2B5EF4-FFF2-40B4-BE49-F238E27FC236}">
                <a16:creationId xmlns:a16="http://schemas.microsoft.com/office/drawing/2014/main" id="{11F2C6C5-4940-4B8F-9900-69D4A9AE56F7}"/>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088978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documentation important of total intake at meals. Varying opinions of actual intake unless trained to correctly assess and document.  Tea and toast is not 100%</a:t>
            </a:r>
          </a:p>
        </p:txBody>
      </p:sp>
      <p:sp>
        <p:nvSpPr>
          <p:cNvPr id="4" name="Slide Number Placeholder 3"/>
          <p:cNvSpPr>
            <a:spLocks noGrp="1"/>
          </p:cNvSpPr>
          <p:nvPr>
            <p:ph type="sldNum" sz="quarter" idx="10"/>
          </p:nvPr>
        </p:nvSpPr>
        <p:spPr/>
        <p:txBody>
          <a:bodyPr/>
          <a:lstStyle/>
          <a:p>
            <a:fld id="{EFBA218C-DB81-4905-9BA3-3616C2880F3E}" type="slidenum">
              <a:rPr lang="en-US" smtClean="0"/>
              <a:pPr/>
              <a:t>19</a:t>
            </a:fld>
            <a:endParaRPr lang="en-US" dirty="0"/>
          </a:p>
        </p:txBody>
      </p:sp>
      <p:sp>
        <p:nvSpPr>
          <p:cNvPr id="5" name="Footer Placeholder 4">
            <a:extLst>
              <a:ext uri="{FF2B5EF4-FFF2-40B4-BE49-F238E27FC236}">
                <a16:creationId xmlns:a16="http://schemas.microsoft.com/office/drawing/2014/main" id="{A794C574-9C19-430E-8172-F0AC3C81FFF9}"/>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282925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 intake is compared to estimated energy requirements is a primary criteria defining malnutrition. An Rd  obtains and reviews the food and nutrition history, estimate energy needs and compare to with estimates of energy consumed and report adequate vs inadequate intake.</a:t>
            </a:r>
          </a:p>
        </p:txBody>
      </p:sp>
      <p:sp>
        <p:nvSpPr>
          <p:cNvPr id="4" name="Slide Number Placeholder 3"/>
          <p:cNvSpPr>
            <a:spLocks noGrp="1"/>
          </p:cNvSpPr>
          <p:nvPr>
            <p:ph type="sldNum" sz="quarter" idx="5"/>
          </p:nvPr>
        </p:nvSpPr>
        <p:spPr/>
        <p:txBody>
          <a:bodyPr/>
          <a:lstStyle/>
          <a:p>
            <a:fld id="{DB1AA991-4426-4FF5-82F9-DB5BEC38DD63}" type="slidenum">
              <a:rPr lang="en-US" smtClean="0"/>
              <a:t>20</a:t>
            </a:fld>
            <a:endParaRPr lang="en-US" dirty="0"/>
          </a:p>
        </p:txBody>
      </p:sp>
      <p:sp>
        <p:nvSpPr>
          <p:cNvPr id="5" name="Footer Placeholder 4">
            <a:extLst>
              <a:ext uri="{FF2B5EF4-FFF2-40B4-BE49-F238E27FC236}">
                <a16:creationId xmlns:a16="http://schemas.microsoft.com/office/drawing/2014/main" id="{B2AB011C-9BE1-4CD8-998F-8CCA88273B55}"/>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929792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Objectives for today are:</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1AA991-4426-4FF5-82F9-DB5BEC38DD63}" type="slidenum">
              <a:rPr lang="en-US" smtClean="0"/>
              <a:t>2</a:t>
            </a:fld>
            <a:endParaRPr lang="en-US" dirty="0"/>
          </a:p>
        </p:txBody>
      </p:sp>
    </p:spTree>
    <p:extLst>
      <p:ext uri="{BB962C8B-B14F-4D97-AF65-F5344CB8AC3E}">
        <p14:creationId xmlns:p14="http://schemas.microsoft.com/office/powerpoint/2010/main" val="956326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Hands on NFPE and hand grip assessment is of particular importance when assessing for malnutrition in normal weight, overweight/obese patients. </a:t>
            </a:r>
          </a:p>
          <a:p>
            <a:r>
              <a:rPr lang="en-US" dirty="0">
                <a:cs typeface="Calibri"/>
              </a:rPr>
              <a:t>Muscle function responds earlier to both nutritional deprivation and repletion that body composition parameters like muscle or body mass.  Loss of muscle mass does not appear to be exclusively responsible for muscle dysfunction in malnutrition – further factors like electrolyte status and energy rich compounds appear to be more responsible for early changes in muscle function during malnutrition.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B1AA991-4426-4FF5-82F9-DB5BEC38DD63}" type="slidenum">
              <a:rPr lang="en-US" smtClean="0"/>
              <a:t>21</a:t>
            </a:fld>
            <a:endParaRPr lang="en-US" dirty="0"/>
          </a:p>
        </p:txBody>
      </p:sp>
      <p:sp>
        <p:nvSpPr>
          <p:cNvPr id="5" name="Footer Placeholder 4">
            <a:extLst>
              <a:ext uri="{FF2B5EF4-FFF2-40B4-BE49-F238E27FC236}">
                <a16:creationId xmlns:a16="http://schemas.microsoft.com/office/drawing/2014/main" id="{D1F210D5-8758-48DF-9E92-512B2E252EB3}"/>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825866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Nutrition focused exam is hands on lightly touching the head, arms, back ,stomach and legs to assess the  nutrient stores.</a:t>
            </a:r>
          </a:p>
          <a:p>
            <a:endParaRPr lang="en-US" dirty="0"/>
          </a:p>
        </p:txBody>
      </p:sp>
      <p:sp>
        <p:nvSpPr>
          <p:cNvPr id="4" name="Slide Number Placeholder 3"/>
          <p:cNvSpPr>
            <a:spLocks noGrp="1"/>
          </p:cNvSpPr>
          <p:nvPr>
            <p:ph type="sldNum" sz="quarter" idx="10"/>
          </p:nvPr>
        </p:nvSpPr>
        <p:spPr/>
        <p:txBody>
          <a:bodyPr/>
          <a:lstStyle/>
          <a:p>
            <a:fld id="{EFBA218C-DB81-4905-9BA3-3616C2880F3E}" type="slidenum">
              <a:rPr lang="en-US" smtClean="0"/>
              <a:pPr/>
              <a:t>22</a:t>
            </a:fld>
            <a:endParaRPr lang="en-US" dirty="0"/>
          </a:p>
        </p:txBody>
      </p:sp>
      <p:sp>
        <p:nvSpPr>
          <p:cNvPr id="5" name="Footer Placeholder 4">
            <a:extLst>
              <a:ext uri="{FF2B5EF4-FFF2-40B4-BE49-F238E27FC236}">
                <a16:creationId xmlns:a16="http://schemas.microsoft.com/office/drawing/2014/main" id="{E91C73DA-47E9-47DA-BBFE-EDF1191C7774}"/>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151545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Temples- use thumbs to palpate the muscle over the temporal bone , we ask the pat to pretend to chew gm to engage the muscle.</a:t>
            </a:r>
          </a:p>
          <a:p>
            <a:r>
              <a:rPr lang="en-US" dirty="0"/>
              <a:t>-Shoulders- arms are position at the side. Assessing for squaring of shoulders and prominent acromion process for muscle loss.</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1AA991-4426-4FF5-82F9-DB5BEC38DD63}" type="slidenum">
              <a:rPr lang="en-US" smtClean="0"/>
              <a:t>23</a:t>
            </a:fld>
            <a:endParaRPr lang="en-US" dirty="0"/>
          </a:p>
        </p:txBody>
      </p:sp>
    </p:spTree>
    <p:extLst>
      <p:ext uri="{BB962C8B-B14F-4D97-AF65-F5344CB8AC3E}">
        <p14:creationId xmlns:p14="http://schemas.microsoft.com/office/powerpoint/2010/main" val="6058436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Step 5 Evaluate generalized or localized fluid accumulation which is evident on exam. (in extremities, or ascites In the abdomen) Weight loss is often masked by generalized fluid retention (edema) and weight gain may be observed. </a:t>
            </a:r>
          </a:p>
          <a:p>
            <a:pPr algn="l" rtl="0" fontAlgn="base"/>
            <a:endParaRPr lang="en-US" sz="1800"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Step 6 Hand grip strength is a measure of muscle function and offers an additional metric to consider beyond the body composition evaluation that is measured through other aspects of the NFPE.  Impaired muscle strength is associated with loss of physical functionality and is associated with disease-related malnutrition.  Hand grip strength is accepted as a validated measurement to assess voluntary muscle strength (</a:t>
            </a:r>
            <a:r>
              <a:rPr lang="en-US" sz="1800" b="0" i="0" u="sng" strike="noStrike" dirty="0">
                <a:solidFill>
                  <a:srgbClr val="0000FF"/>
                </a:solidFill>
                <a:effectLst/>
                <a:latin typeface="Calibri" panose="020F0502020204030204" pitchFamily="34" charset="0"/>
                <a:hlinkClick r:id="rId3"/>
              </a:rPr>
              <a:t>https://pubmed.ncbi.nlm.nih.gov/21035927/</a:t>
            </a:r>
            <a:r>
              <a:rPr lang="en-US" sz="1800" b="0" i="0" dirty="0">
                <a:solidFill>
                  <a:srgbClr val="000000"/>
                </a:solidFill>
                <a:effectLst/>
                <a:latin typeface="Arial" panose="020B0604020202020204" pitchFamily="34" charset="0"/>
              </a:rPr>
              <a:t>)</a:t>
            </a:r>
            <a:r>
              <a:rPr lang="en-US" sz="1800" b="0" i="0" dirty="0">
                <a:solidFill>
                  <a:srgbClr val="000000"/>
                </a:solidFill>
                <a:effectLst/>
                <a:latin typeface="Calibri" panose="020F0502020204030204" pitchFamily="34" charset="0"/>
              </a:rPr>
              <a:t>.  At this time, there is insufficient evidence to suggest a handshake can be used as an objective replacement for assessment of hand grip strength using a dynamometer.  Use of hand squeeze, handshake, or other practical assessment such as opening jar lids can still be used as part of the overall assessment.  However, the use of a hand dynamometer is required to ensure objective and measurable evaluation of functional status per the AND/ASPEN consensus paper.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Clinical judgement is used  to determine when hand grip strength is not feasible such as in instances of advanced dementia, hand contractures ,ALS or inability to position patient correctly for valid measurement</a:t>
            </a:r>
            <a:endParaRPr lang="en-US" b="0" i="0" dirty="0">
              <a:solidFill>
                <a:srgbClr val="000000"/>
              </a:solidFill>
              <a:effectLst/>
              <a:latin typeface="Segoe UI" panose="020B0502040204020203" pitchFamily="34" charset="0"/>
            </a:endParaRPr>
          </a:p>
          <a:p>
            <a:r>
              <a:rPr lang="en-US" sz="1800" b="1" i="0" dirty="0">
                <a:solidFill>
                  <a:srgbClr val="000000"/>
                </a:solidFill>
                <a:effectLst/>
                <a:latin typeface="Calibri" panose="020F0502020204030204" pitchFamily="34" charset="0"/>
              </a:rPr>
              <a:t>-</a:t>
            </a:r>
            <a:r>
              <a:rPr lang="en-US" sz="1800" b="0" i="0" dirty="0">
                <a:solidFill>
                  <a:srgbClr val="000000"/>
                </a:solidFill>
                <a:effectLst/>
                <a:latin typeface="Calibri" panose="020F0502020204030204" pitchFamily="34" charset="0"/>
              </a:rPr>
              <a:t> Conducting an NFPE including handgrip strength can provide valuable information in this highly vulnerable patient population.  The RDN can use the information obtained during the nutrition evaluation and assessment to determine whether the NFPE findings are related directly to improper nutrition or secondary to an associated disease process.  Although not part of the AND/ASPEN criteria, the NFPE can also help identify micronutrient deficiencies in the elderly population. </a:t>
            </a:r>
            <a:endParaRPr lang="en-US" dirty="0"/>
          </a:p>
        </p:txBody>
      </p:sp>
      <p:sp>
        <p:nvSpPr>
          <p:cNvPr id="4" name="Slide Number Placeholder 3"/>
          <p:cNvSpPr>
            <a:spLocks noGrp="1"/>
          </p:cNvSpPr>
          <p:nvPr>
            <p:ph type="sldNum" sz="quarter" idx="10"/>
          </p:nvPr>
        </p:nvSpPr>
        <p:spPr/>
        <p:txBody>
          <a:bodyPr/>
          <a:lstStyle/>
          <a:p>
            <a:fld id="{EFBA218C-DB81-4905-9BA3-3616C2880F3E}" type="slidenum">
              <a:rPr lang="en-US" smtClean="0"/>
              <a:pPr/>
              <a:t>24</a:t>
            </a:fld>
            <a:endParaRPr lang="en-US" dirty="0"/>
          </a:p>
        </p:txBody>
      </p:sp>
      <p:sp>
        <p:nvSpPr>
          <p:cNvPr id="5" name="Footer Placeholder 4">
            <a:extLst>
              <a:ext uri="{FF2B5EF4-FFF2-40B4-BE49-F238E27FC236}">
                <a16:creationId xmlns:a16="http://schemas.microsoft.com/office/drawing/2014/main" id="{22CFC2DB-B36B-40C4-8D23-556EB9916AE9}"/>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5294196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Wounds…..</a:t>
            </a:r>
          </a:p>
          <a:p>
            <a:r>
              <a:rPr lang="en-US" dirty="0"/>
              <a:t>Acknowledge</a:t>
            </a:r>
            <a:r>
              <a:rPr lang="en-US" baseline="0" dirty="0"/>
              <a:t> prealbumin useful as a marker </a:t>
            </a:r>
          </a:p>
          <a:p>
            <a:endParaRPr lang="en-US" baseline="0" dirty="0"/>
          </a:p>
          <a:p>
            <a:r>
              <a:rPr lang="en-US" baseline="0" dirty="0"/>
              <a:t>BMI- should not be used on it’s own because overweight people can be malnourished. In addition BMI is not well suited as an assessment tool for older population. Criteria for underweight in older adults is 22 where in the general population we use 18.5 as the cutoff for low BMI.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Albumin and Prealbumin are no longer considered a reliable marker of nutrition status.  They Do not change in response to changes in nutrient intake.</a:t>
            </a:r>
            <a:endParaRPr lang="en-US" baseline="0" dirty="0"/>
          </a:p>
          <a:p>
            <a:r>
              <a:rPr lang="en-US" dirty="0"/>
              <a:t>Albumin  and prealbumin are not components of currently accepted definitions of malnutrition.</a:t>
            </a:r>
          </a:p>
          <a:p>
            <a:r>
              <a:rPr lang="en-US" dirty="0"/>
              <a:t>The serum concentrations of albumin and prealbumin decline in the presence of inflammation, regardless of underlying nutrition status.</a:t>
            </a:r>
          </a:p>
          <a:p>
            <a:r>
              <a:rPr lang="en-US" dirty="0"/>
              <a:t>Their normalization  indicates the resolution of inflammation. </a:t>
            </a:r>
          </a:p>
        </p:txBody>
      </p:sp>
      <p:sp>
        <p:nvSpPr>
          <p:cNvPr id="4" name="Slide Number Placeholder 3"/>
          <p:cNvSpPr>
            <a:spLocks noGrp="1"/>
          </p:cNvSpPr>
          <p:nvPr>
            <p:ph type="sldNum" sz="quarter" idx="10"/>
          </p:nvPr>
        </p:nvSpPr>
        <p:spPr/>
        <p:txBody>
          <a:bodyPr/>
          <a:lstStyle/>
          <a:p>
            <a:fld id="{09124B7D-F0B5-4599-AE71-1E9105E66D34}" type="slidenum">
              <a:rPr lang="en-US" smtClean="0"/>
              <a:t>26</a:t>
            </a:fld>
            <a:endParaRPr lang="en-US" dirty="0"/>
          </a:p>
        </p:txBody>
      </p:sp>
      <p:sp>
        <p:nvSpPr>
          <p:cNvPr id="5" name="Footer Placeholder 4">
            <a:extLst>
              <a:ext uri="{FF2B5EF4-FFF2-40B4-BE49-F238E27FC236}">
                <a16:creationId xmlns:a16="http://schemas.microsoft.com/office/drawing/2014/main" id="{3A2C1701-36F8-4C8A-8515-B162C230C6BC}"/>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41258449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Study: Difference in Composite End Point of Readmission and Death Between Malnourished and Nonmalnourished Veterans Assessed Using AND ASPEN</a:t>
            </a:r>
          </a:p>
          <a:p>
            <a:endParaRPr lang="en-US" dirty="0"/>
          </a:p>
          <a:p>
            <a:r>
              <a:rPr lang="en-US" dirty="0"/>
              <a:t>Study included 202 veterans with malnutrition &amp; 202 veterans w/o malnutrition (matched controls) at Florida VA</a:t>
            </a:r>
          </a:p>
        </p:txBody>
      </p:sp>
      <p:sp>
        <p:nvSpPr>
          <p:cNvPr id="4" name="Slide Number Placeholder 3"/>
          <p:cNvSpPr>
            <a:spLocks noGrp="1"/>
          </p:cNvSpPr>
          <p:nvPr>
            <p:ph type="sldNum" sz="quarter" idx="5"/>
          </p:nvPr>
        </p:nvSpPr>
        <p:spPr/>
        <p:txBody>
          <a:bodyPr/>
          <a:lstStyle/>
          <a:p>
            <a:fld id="{7D6D4829-175E-43A7-98E0-CFF13624B5DB}" type="slidenum">
              <a:rPr lang="en-US" smtClean="0"/>
              <a:t>27</a:t>
            </a:fld>
            <a:endParaRPr lang="en-US" dirty="0"/>
          </a:p>
        </p:txBody>
      </p:sp>
      <p:sp>
        <p:nvSpPr>
          <p:cNvPr id="5" name="Footer Placeholder 4">
            <a:extLst>
              <a:ext uri="{FF2B5EF4-FFF2-40B4-BE49-F238E27FC236}">
                <a16:creationId xmlns:a16="http://schemas.microsoft.com/office/drawing/2014/main" id="{1D71C4B2-535B-4515-B869-B7E18E819EE6}"/>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666105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A3A3A"/>
                </a:solidFill>
                <a:effectLst/>
                <a:latin typeface="Arial" panose="020B0604020202020204" pitchFamily="34" charset="0"/>
              </a:rPr>
              <a:t>These numbers might seem high. First line of treatment  malnutrition-is for a pt to eat small high energy/protein snacks and meals frequently.</a:t>
            </a:r>
          </a:p>
          <a:p>
            <a:r>
              <a:rPr lang="en-US" b="0" i="0" dirty="0">
                <a:solidFill>
                  <a:srgbClr val="3A3A3A"/>
                </a:solidFill>
                <a:effectLst/>
                <a:latin typeface="Arial" panose="020B0604020202020204" pitchFamily="34" charset="0"/>
              </a:rPr>
              <a:t>Mcleod, Sandy and Wilkinson, Tim. )Strategies to improve nutrition in elderly people. (Best Practice Journal . 15 August 2008.</a:t>
            </a:r>
          </a:p>
          <a:p>
            <a:r>
              <a:rPr lang="en-US" b="0" i="0" dirty="0">
                <a:solidFill>
                  <a:srgbClr val="3A3A3A"/>
                </a:solidFill>
                <a:effectLst/>
                <a:latin typeface="Arial" panose="020B0604020202020204" pitchFamily="34" charset="0"/>
              </a:rPr>
              <a:t>Take into account pt’s illness, medication, access to food, dementia, appetite.  Can be difficult to achieve to prevent malnutriiton.</a:t>
            </a:r>
          </a:p>
          <a:p>
            <a:r>
              <a:rPr lang="en-US" b="0" i="0" dirty="0">
                <a:solidFill>
                  <a:srgbClr val="3A3A3A"/>
                </a:solidFill>
                <a:effectLst/>
                <a:latin typeface="Arial" panose="020B0604020202020204" pitchFamily="34" charset="0"/>
              </a:rPr>
              <a:t>Without suffient calories pt will become weaker, loosing weight and muscle strength. Prone to falls and skin injury.</a:t>
            </a:r>
          </a:p>
          <a:p>
            <a:r>
              <a:rPr lang="en-US" b="0" i="0" dirty="0">
                <a:solidFill>
                  <a:srgbClr val="3A3A3A"/>
                </a:solidFill>
                <a:effectLst/>
                <a:latin typeface="Arial" panose="020B0604020202020204" pitchFamily="34" charset="0"/>
              </a:rPr>
              <a:t>Pts often require fortified foods to meet caloric needs re oatmeal made with creme., crème added to soups.</a:t>
            </a:r>
          </a:p>
          <a:p>
            <a:r>
              <a:rPr lang="en-US" b="0" i="0" dirty="0">
                <a:solidFill>
                  <a:srgbClr val="3A3A3A"/>
                </a:solidFill>
                <a:effectLst/>
                <a:latin typeface="Arial" panose="020B0604020202020204" pitchFamily="34" charset="0"/>
              </a:rPr>
              <a:t>Often pts require a nutritional supplement in addition to their regular meals to meet their caloric needs due to poor appetites.</a:t>
            </a:r>
          </a:p>
          <a:p>
            <a:endParaRPr lang="en-US" b="0" i="0" dirty="0">
              <a:solidFill>
                <a:srgbClr val="3A3A3A"/>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B1AA991-4426-4FF5-82F9-DB5BEC38DD63}" type="slidenum">
              <a:rPr lang="en-US" smtClean="0"/>
              <a:t>29</a:t>
            </a:fld>
            <a:endParaRPr lang="en-US" dirty="0"/>
          </a:p>
        </p:txBody>
      </p:sp>
      <p:sp>
        <p:nvSpPr>
          <p:cNvPr id="5" name="Footer Placeholder 4">
            <a:extLst>
              <a:ext uri="{FF2B5EF4-FFF2-40B4-BE49-F238E27FC236}">
                <a16:creationId xmlns:a16="http://schemas.microsoft.com/office/drawing/2014/main" id="{63DC4EE6-8186-4E95-8CC0-22945A4DCE81}"/>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6267431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Open Sans" panose="020B0606030504020204" pitchFamily="34" charset="0"/>
              </a:rPr>
              <a:t>Body composition changes as people get older. One of the noteworthy alterations is the reduction in total body protein. A decrease in skeletal muscle is the most noticeable manifestation of this change but there is also a reduction in other physiologic proteins such as organ tissue, blood components, and immune bodies as well as declines in total body potassium and water. This contributes to impaired wound healing, loss of skin elasticity, and an inability to fight infection. The recommended dietary allowance (RDA) for adults for protein is 0.8 grams of protein per kilogram of body weight. Protein tissue accounts for 30% of whole-body protein turnover but that rate declines to 20% or less by age 70. The result of this phenomenon is that older adults require more protein/kilogram body weight than do younger adults. the requirement for protein is at least 1.0 gram/kilogram body weight for geriatrics. Adequate dietary intake of protein may be more difficult for older adults to obtain. Dietary animal protein is the primary source of high biological value protein, iron, vitamin B</a:t>
            </a:r>
            <a:r>
              <a:rPr lang="en-US" b="0" i="0" baseline="-25000" dirty="0">
                <a:solidFill>
                  <a:srgbClr val="333333"/>
                </a:solidFill>
                <a:effectLst/>
                <a:latin typeface="Open Sans" panose="020B0606030504020204" pitchFamily="34" charset="0"/>
              </a:rPr>
              <a:t>12</a:t>
            </a:r>
            <a:r>
              <a:rPr lang="en-US" b="0" i="0" dirty="0">
                <a:solidFill>
                  <a:srgbClr val="333333"/>
                </a:solidFill>
                <a:effectLst/>
                <a:latin typeface="Open Sans" panose="020B0606030504020204" pitchFamily="34" charset="0"/>
              </a:rPr>
              <a:t>, folic acid, biotin and other essential nutrients. In fact, egg protein is the standard against which all other proteins are compared. Compared to other high-quality protein sources like meat, poultry and seafood, eggs are the least expensive. The importance of dietary protein cannot be underestimated in the diets of older adults; inadequate protein intake contributes to a decrease in reserve capacity,</a:t>
            </a:r>
            <a:endParaRPr lang="en-US" dirty="0"/>
          </a:p>
          <a:p>
            <a:r>
              <a:rPr lang="en-US" b="0" i="0" dirty="0">
                <a:solidFill>
                  <a:srgbClr val="3A3A3A"/>
                </a:solidFill>
                <a:effectLst/>
                <a:latin typeface="Arial" panose="020B0604020202020204" pitchFamily="34" charset="0"/>
              </a:rPr>
              <a:t>A more even distribution of protein throughout the day has been shown to be associated with higher muscle mass in older adults (4). As such, spreading protein throughout the day (with 3 meals or adding on high protein snacks) is a good way to ensure our bodies are able to use the protein we are consuming.</a:t>
            </a:r>
          </a:p>
          <a:p>
            <a:r>
              <a:rPr lang="en-US" b="0" i="0" dirty="0">
                <a:solidFill>
                  <a:srgbClr val="3A3A3A"/>
                </a:solidFill>
                <a:effectLst/>
                <a:latin typeface="Arial" panose="020B0604020202020204" pitchFamily="34" charset="0"/>
              </a:rPr>
              <a:t>During wound healing those needs increase to </a:t>
            </a:r>
            <a:r>
              <a:rPr lang="en-US" b="1" i="0" dirty="0">
                <a:solidFill>
                  <a:srgbClr val="3A3A3A"/>
                </a:solidFill>
                <a:effectLst/>
                <a:latin typeface="Arial" panose="020B0604020202020204" pitchFamily="34" charset="0"/>
              </a:rPr>
              <a:t>1.25 to 1.5 grams</a:t>
            </a:r>
            <a:r>
              <a:rPr lang="en-US" b="0" i="0" dirty="0">
                <a:solidFill>
                  <a:srgbClr val="3A3A3A"/>
                </a:solidFill>
                <a:effectLst/>
                <a:latin typeface="Arial" panose="020B0604020202020204" pitchFamily="34" charset="0"/>
              </a:rPr>
              <a:t> of protein per kg body weight (</a:t>
            </a:r>
            <a:r>
              <a:rPr lang="en-US" b="0" i="0" u="none" strike="noStrike" dirty="0">
                <a:solidFill>
                  <a:srgbClr val="83AB32"/>
                </a:solidFill>
                <a:effectLst/>
                <a:latin typeface="Arial" panose="020B0604020202020204" pitchFamily="34" charset="0"/>
                <a:hlinkClick r:id="rId3"/>
              </a:rPr>
              <a:t>2</a:t>
            </a:r>
            <a:r>
              <a:rPr lang="en-US" b="0" i="0" dirty="0">
                <a:solidFill>
                  <a:srgbClr val="3A3A3A"/>
                </a:solidFill>
                <a:effectLst/>
                <a:latin typeface="Arial" panose="020B0604020202020204" pitchFamily="34" charset="0"/>
              </a:rPr>
              <a:t>).</a:t>
            </a:r>
            <a:endParaRPr lang="en-US" dirty="0"/>
          </a:p>
        </p:txBody>
      </p:sp>
      <p:sp>
        <p:nvSpPr>
          <p:cNvPr id="4" name="Slide Number Placeholder 3"/>
          <p:cNvSpPr>
            <a:spLocks noGrp="1"/>
          </p:cNvSpPr>
          <p:nvPr>
            <p:ph type="sldNum" sz="quarter" idx="5"/>
          </p:nvPr>
        </p:nvSpPr>
        <p:spPr/>
        <p:txBody>
          <a:bodyPr/>
          <a:lstStyle/>
          <a:p>
            <a:fld id="{DB1AA991-4426-4FF5-82F9-DB5BEC38DD63}" type="slidenum">
              <a:rPr lang="en-US" smtClean="0"/>
              <a:t>30</a:t>
            </a:fld>
            <a:endParaRPr lang="en-US" dirty="0"/>
          </a:p>
        </p:txBody>
      </p:sp>
      <p:sp>
        <p:nvSpPr>
          <p:cNvPr id="5" name="Footer Placeholder 4">
            <a:extLst>
              <a:ext uri="{FF2B5EF4-FFF2-40B4-BE49-F238E27FC236}">
                <a16:creationId xmlns:a16="http://schemas.microsoft.com/office/drawing/2014/main" id="{E0F948FD-99EC-417C-AAB4-8A2E2D1EB31E}"/>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1380796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Individuals with certain health conditions (i.e. CHF/renal disease OR serious infections/diarrhea) also have different fluid needs </a:t>
            </a:r>
          </a:p>
          <a:p>
            <a:pPr marL="171450" indent="-171450">
              <a:buFont typeface="Arial" panose="020B0604020202020204" pitchFamily="34" charset="0"/>
              <a:buChar char="•"/>
            </a:pPr>
            <a:r>
              <a:rPr lang="en-US" dirty="0"/>
              <a:t>Typically you get about 20% of water you need from the food you eat  to replenish the amount of water that is lost</a:t>
            </a:r>
          </a:p>
          <a:p>
            <a:pPr marL="171450" indent="-171450">
              <a:buFont typeface="Arial" panose="020B0604020202020204" pitchFamily="34" charset="0"/>
              <a:buChar char="•"/>
            </a:pPr>
            <a:r>
              <a:rPr lang="en-US" dirty="0"/>
              <a:t>Average individual &gt;70 years old drinks &lt;1.5 liters per day = 6 cups</a:t>
            </a:r>
          </a:p>
          <a:p>
            <a:pPr marL="171450" indent="-171450">
              <a:buFont typeface="Arial" panose="020B0604020202020204" pitchFamily="34" charset="0"/>
              <a:buChar char="•"/>
            </a:pPr>
            <a:r>
              <a:rPr lang="en-US" dirty="0"/>
              <a:t>Quick way to check if suffient water is consumed is to look at the color of your urine ( assuming no medication will affect urine color). If adequate hydration, urine will a pale yellow color. If it is dark yellow or amber, you will need to increase your hydration</a:t>
            </a:r>
          </a:p>
          <a:p>
            <a:endParaRPr lang="en-US" dirty="0"/>
          </a:p>
        </p:txBody>
      </p:sp>
      <p:sp>
        <p:nvSpPr>
          <p:cNvPr id="4" name="Slide Number Placeholder 3"/>
          <p:cNvSpPr>
            <a:spLocks noGrp="1"/>
          </p:cNvSpPr>
          <p:nvPr>
            <p:ph type="sldNum" sz="quarter" idx="5"/>
          </p:nvPr>
        </p:nvSpPr>
        <p:spPr/>
        <p:txBody>
          <a:bodyPr/>
          <a:lstStyle/>
          <a:p>
            <a:fld id="{DB1AA991-4426-4FF5-82F9-DB5BEC38DD63}" type="slidenum">
              <a:rPr lang="en-US" smtClean="0"/>
              <a:t>31</a:t>
            </a:fld>
            <a:endParaRPr lang="en-US" dirty="0"/>
          </a:p>
        </p:txBody>
      </p:sp>
      <p:sp>
        <p:nvSpPr>
          <p:cNvPr id="5" name="Footer Placeholder 4">
            <a:extLst>
              <a:ext uri="{FF2B5EF4-FFF2-40B4-BE49-F238E27FC236}">
                <a16:creationId xmlns:a16="http://schemas.microsoft.com/office/drawing/2014/main" id="{3B5BB452-C548-48FC-99DD-9C7C85EEFEBF}"/>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6465585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484D52"/>
                </a:solidFill>
                <a:effectLst/>
                <a:latin typeface="Arial" panose="020B0604020202020204" pitchFamily="34" charset="0"/>
                <a:ea typeface="Calibri" panose="020F0502020204030204" pitchFamily="34" charset="0"/>
              </a:rPr>
              <a:t>Medical Nutrition Therapy, often abbreviated as MNT, is an evidence-based medical approach to treating chronic conditions through the use of an individually-tailored nutrition plan based on scientific evidence. </a:t>
            </a:r>
            <a:r>
              <a:rPr lang="en-US" sz="2800" b="1" i="1" dirty="0">
                <a:solidFill>
                  <a:srgbClr val="4D4D4D"/>
                </a:solidFill>
                <a:effectLst/>
                <a:latin typeface="Shaker Bold Italic"/>
              </a:rPr>
              <a:t>The principle is to identify and address the underlying cause of an individual's symptoms.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For the geriatric patient we want to maintain their pleasure of eating by only limiting food choices when indicated by scientific evidence.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1AA991-4426-4FF5-82F9-DB5BEC38DD63}" type="slidenum">
              <a:rPr lang="en-US" smtClean="0"/>
              <a:t>32</a:t>
            </a:fld>
            <a:endParaRPr lang="en-US" dirty="0"/>
          </a:p>
        </p:txBody>
      </p:sp>
    </p:spTree>
    <p:extLst>
      <p:ext uri="{BB962C8B-B14F-4D97-AF65-F5344CB8AC3E}">
        <p14:creationId xmlns:p14="http://schemas.microsoft.com/office/powerpoint/2010/main" val="1464950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Formal definition of malnutrition.</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1AA991-4426-4FF5-82F9-DB5BEC38DD63}" type="slidenum">
              <a:rPr lang="en-US" smtClean="0"/>
              <a:t>3</a:t>
            </a:fld>
            <a:endParaRPr lang="en-US" dirty="0"/>
          </a:p>
        </p:txBody>
      </p:sp>
    </p:spTree>
    <p:extLst>
      <p:ext uri="{BB962C8B-B14F-4D97-AF65-F5344CB8AC3E}">
        <p14:creationId xmlns:p14="http://schemas.microsoft.com/office/powerpoint/2010/main" val="26843837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to discuss goal of care during initial visit to determine goals of care with pt/ family or  Health care power of Attorney. What is important for pt.</a:t>
            </a:r>
          </a:p>
          <a:p>
            <a:r>
              <a:rPr lang="en-US" dirty="0"/>
              <a:t>What does the patient set for their Goals. </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1AA991-4426-4FF5-82F9-DB5BEC38DD63}" type="slidenum">
              <a:rPr lang="en-US" smtClean="0"/>
              <a:t>33</a:t>
            </a:fld>
            <a:endParaRPr lang="en-US" dirty="0"/>
          </a:p>
        </p:txBody>
      </p:sp>
    </p:spTree>
    <p:extLst>
      <p:ext uri="{BB962C8B-B14F-4D97-AF65-F5344CB8AC3E}">
        <p14:creationId xmlns:p14="http://schemas.microsoft.com/office/powerpoint/2010/main" val="7073628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Lack of hunger /early satiety – Sensation of hunger can decrease with age and dementia.   Can offer small frequent meals and snacks.</a:t>
            </a:r>
          </a:p>
          <a:p>
            <a:r>
              <a:rPr lang="en-US" dirty="0"/>
              <a:t>Change in taste, give pt what enjoys and change texture pt will accept. Food may not smell or taste as appetizing as it once did which  decrease pt’s desire to eat. </a:t>
            </a:r>
          </a:p>
          <a:p>
            <a:r>
              <a:rPr lang="en-US" dirty="0"/>
              <a:t>Consistent schedule. Serve snack at 3pm instead of 2 pm to honor Pt’s schedule. </a:t>
            </a:r>
          </a:p>
          <a:p>
            <a:r>
              <a:rPr lang="en-US" dirty="0"/>
              <a:t>Lack of socialization- include in facilities dining room. </a:t>
            </a:r>
          </a:p>
          <a:p>
            <a:r>
              <a:rPr lang="en-US" dirty="0"/>
              <a:t>Honor changes in taste preferences- changes may change suddenly and dramatically</a:t>
            </a:r>
          </a:p>
          <a:p>
            <a:endParaRPr lang="en-US" dirty="0"/>
          </a:p>
          <a:p>
            <a:r>
              <a:rPr lang="en-US" dirty="0"/>
              <a:t>Explore new culture of food never tasted or food tasted while on active duty and wish to try again.</a:t>
            </a:r>
          </a:p>
          <a:p>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1AA991-4426-4FF5-82F9-DB5BEC38DD63}" type="slidenum">
              <a:rPr lang="en-US" smtClean="0"/>
              <a:t>34</a:t>
            </a:fld>
            <a:endParaRPr lang="en-US" dirty="0"/>
          </a:p>
        </p:txBody>
      </p:sp>
    </p:spTree>
    <p:extLst>
      <p:ext uri="{BB962C8B-B14F-4D97-AF65-F5344CB8AC3E}">
        <p14:creationId xmlns:p14="http://schemas.microsoft.com/office/powerpoint/2010/main" val="18137062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0" i="0" dirty="0">
                <a:solidFill>
                  <a:srgbClr val="202124"/>
                </a:solidFill>
                <a:effectLst/>
                <a:latin typeface="Roboto" panose="02000000000000000000" pitchFamily="2" charset="0"/>
              </a:rPr>
              <a:t>zee</a:t>
            </a:r>
            <a:r>
              <a:rPr lang="nl-NL" b="0" i="0" dirty="0">
                <a:solidFill>
                  <a:srgbClr val="3C4043"/>
                </a:solidFill>
                <a:effectLst/>
                <a:latin typeface="Roboto" panose="02000000000000000000" pitchFamily="2" charset="0"/>
              </a:rPr>
              <a:t>·</a:t>
            </a:r>
            <a:r>
              <a:rPr lang="nl-NL" b="0" i="0" dirty="0">
                <a:solidFill>
                  <a:srgbClr val="202124"/>
                </a:solidFill>
                <a:effectLst/>
                <a:latin typeface="Roboto" panose="02000000000000000000" pitchFamily="2" charset="0"/>
              </a:rPr>
              <a:t>ruh</a:t>
            </a:r>
            <a:r>
              <a:rPr lang="nl-NL" b="0" i="0" dirty="0">
                <a:solidFill>
                  <a:srgbClr val="3C4043"/>
                </a:solidFill>
                <a:effectLst/>
                <a:latin typeface="Roboto" panose="02000000000000000000" pitchFamily="2" charset="0"/>
              </a:rPr>
              <a:t>·</a:t>
            </a:r>
            <a:r>
              <a:rPr lang="nl-NL" b="1" i="0" dirty="0">
                <a:solidFill>
                  <a:srgbClr val="202124"/>
                </a:solidFill>
                <a:effectLst/>
                <a:latin typeface="Roboto" panose="02000000000000000000" pitchFamily="2" charset="0"/>
              </a:rPr>
              <a:t>stow</a:t>
            </a:r>
            <a:r>
              <a:rPr lang="nl-NL" b="0" i="0" dirty="0">
                <a:solidFill>
                  <a:srgbClr val="3C4043"/>
                </a:solidFill>
                <a:effectLst/>
                <a:latin typeface="Roboto" panose="02000000000000000000" pitchFamily="2" charset="0"/>
              </a:rPr>
              <a:t>·</a:t>
            </a:r>
            <a:r>
              <a:rPr lang="nl-NL" b="0" i="0" dirty="0">
                <a:solidFill>
                  <a:srgbClr val="202124"/>
                </a:solidFill>
                <a:effectLst/>
                <a:latin typeface="Roboto" panose="02000000000000000000" pitchFamily="2" charset="0"/>
              </a:rPr>
              <a:t>mee</a:t>
            </a:r>
            <a:r>
              <a:rPr lang="nl-NL" b="0" i="0" dirty="0">
                <a:solidFill>
                  <a:srgbClr val="3C4043"/>
                </a:solidFill>
                <a:effectLst/>
                <a:latin typeface="Roboto" panose="02000000000000000000" pitchFamily="2" charset="0"/>
              </a:rPr>
              <a:t>·</a:t>
            </a:r>
            <a:r>
              <a:rPr lang="nl-NL" b="0" i="0" dirty="0">
                <a:solidFill>
                  <a:srgbClr val="202124"/>
                </a:solidFill>
                <a:effectLst/>
                <a:latin typeface="Roboto" panose="02000000000000000000" pitchFamily="2" charset="0"/>
              </a:rPr>
              <a:t>uh</a:t>
            </a:r>
            <a:br>
              <a:rPr lang="nl-NL" dirty="0"/>
            </a:br>
            <a:endParaRPr lang="en-US" dirty="0"/>
          </a:p>
        </p:txBody>
      </p:sp>
      <p:sp>
        <p:nvSpPr>
          <p:cNvPr id="4" name="Slide Number Placeholder 3"/>
          <p:cNvSpPr>
            <a:spLocks noGrp="1"/>
          </p:cNvSpPr>
          <p:nvPr>
            <p:ph type="sldNum" sz="quarter" idx="5"/>
          </p:nvPr>
        </p:nvSpPr>
        <p:spPr/>
        <p:txBody>
          <a:bodyPr/>
          <a:lstStyle/>
          <a:p>
            <a:fld id="{3CF79222-1615-4853-9E1F-5E74579BF991}" type="slidenum">
              <a:rPr lang="en-US" smtClean="0"/>
              <a:t>35</a:t>
            </a:fld>
            <a:endParaRPr lang="en-US" dirty="0"/>
          </a:p>
        </p:txBody>
      </p:sp>
      <p:sp>
        <p:nvSpPr>
          <p:cNvPr id="5" name="Footer Placeholder 4">
            <a:extLst>
              <a:ext uri="{FF2B5EF4-FFF2-40B4-BE49-F238E27FC236}">
                <a16:creationId xmlns:a16="http://schemas.microsoft.com/office/drawing/2014/main" id="{11EAE318-6B13-4C1B-869A-0F5E919CEDD5}"/>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3048624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discuss dehydration. Important topic for our Geriatric pts.</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1AA991-4426-4FF5-82F9-DB5BEC38DD63}" type="slidenum">
              <a:rPr lang="en-US" smtClean="0"/>
              <a:t>36</a:t>
            </a:fld>
            <a:endParaRPr lang="en-US" dirty="0"/>
          </a:p>
        </p:txBody>
      </p:sp>
    </p:spTree>
    <p:extLst>
      <p:ext uri="{BB962C8B-B14F-4D97-AF65-F5344CB8AC3E}">
        <p14:creationId xmlns:p14="http://schemas.microsoft.com/office/powerpoint/2010/main" val="23561454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Causes: simple reasons (not drinking enough – sick or busy, lack access to  drinking water Re: for a geriatric patient in their home/ALF or SNF unit.</a:t>
            </a:r>
          </a:p>
          <a:p>
            <a:pPr marL="171450" indent="-171450">
              <a:buFontTx/>
              <a:buChar char="-"/>
            </a:pPr>
            <a:r>
              <a:rPr lang="en-US" dirty="0"/>
              <a:t>Other causes: diarrhea/vomiting; fever; excessive sweating; increased urination (uncontrolled/undiagnosed DM and certain medications)</a:t>
            </a:r>
          </a:p>
          <a:p>
            <a:pPr marL="171450" indent="-171450">
              <a:buFontTx/>
              <a:buChar char="-"/>
            </a:pPr>
            <a:r>
              <a:rPr lang="en-US" dirty="0"/>
              <a:t>25% of patients &gt;65 years old take a diuretic – producing excessive water loss</a:t>
            </a:r>
          </a:p>
          <a:p>
            <a:pPr marL="171450" indent="-171450">
              <a:buFontTx/>
              <a:buChar char="-"/>
            </a:pPr>
            <a:r>
              <a:rPr lang="en-US" dirty="0"/>
              <a:t>Incontinence is common in older adults and can play a role in decision to decrease fluid intake. We all know pts who choose not to drink because they will have to get up to go to the bathroom.</a:t>
            </a:r>
          </a:p>
          <a:p>
            <a:pPr marL="171450" indent="-171450">
              <a:buFontTx/>
              <a:buChar char="-"/>
            </a:pPr>
            <a:r>
              <a:rPr lang="en-US" dirty="0"/>
              <a:t>Cognitive impairment can make it difficult for individuals to communicate their thirst or need for fluid. Staff not offering the fluids to patients</a:t>
            </a:r>
          </a:p>
          <a:p>
            <a:r>
              <a:rPr lang="en-US" dirty="0"/>
              <a:t>Risk Factors</a:t>
            </a:r>
          </a:p>
          <a:p>
            <a:pPr marL="171450" indent="-171450">
              <a:buFontTx/>
              <a:buChar char="-"/>
            </a:pPr>
            <a:r>
              <a:rPr lang="en-US" dirty="0"/>
              <a:t>Older adults: body’s fluid reserve becomes smaller, your ability to conserve water is reduced and your thirst sense becomes less acute. Some older adults also may have mobility issues that limit their ability to get water on their own</a:t>
            </a:r>
          </a:p>
          <a:p>
            <a:pPr marL="171450" indent="-171450">
              <a:buFontTx/>
              <a:buChar char="-"/>
            </a:pPr>
            <a:r>
              <a:rPr lang="en-US" dirty="0"/>
              <a:t>People with chronic illnesses re CHF with a fluid restriction.</a:t>
            </a:r>
          </a:p>
          <a:p>
            <a:pPr marL="171450" indent="-171450">
              <a:buFontTx/>
              <a:buChar char="-"/>
            </a:pPr>
            <a:r>
              <a:rPr lang="en-US" dirty="0"/>
              <a:t>Geriatric patients  who work or exercise outside – when the air is humid sweat can’t evaporate and cool as quickly and this leads to increased body temperate and need for more fluids</a:t>
            </a:r>
          </a:p>
          <a:p>
            <a:pPr marL="171450" indent="-171450">
              <a:buFontTx/>
              <a:buChar char="-"/>
            </a:pPr>
            <a:r>
              <a:rPr lang="en-US" dirty="0"/>
              <a:t>Vasopressin also decreases, reducing the capacity of kidneys to concentrate urine</a:t>
            </a:r>
          </a:p>
          <a:p>
            <a:pPr marL="171450" indent="-171450">
              <a:buFontTx/>
              <a:buChar char="-"/>
            </a:pPr>
            <a:r>
              <a:rPr lang="en-US" dirty="0"/>
              <a:t>Muscle stores large amounts of water (contributing ~70% of storage) whereas fat stores only ~10-40% of water. Older adults have decreased muscle mass and increased fat stores so they lose the benefit of a larger water reserve.</a:t>
            </a:r>
          </a:p>
          <a:p>
            <a:pPr marL="0" indent="0">
              <a:buFontTx/>
              <a:buNone/>
            </a:pPr>
            <a:r>
              <a:rPr lang="en-US" dirty="0"/>
              <a:t>Complications:</a:t>
            </a:r>
          </a:p>
          <a:p>
            <a:pPr marL="171450" indent="-171450">
              <a:buFontTx/>
              <a:buChar char="-"/>
            </a:pPr>
            <a:r>
              <a:rPr lang="en-US" dirty="0"/>
              <a:t>Heat injury (from mild heat cramps to heat exhaustion to heatstroke)</a:t>
            </a:r>
          </a:p>
          <a:p>
            <a:pPr marL="171450" indent="-171450">
              <a:buFontTx/>
              <a:buChar char="-"/>
            </a:pPr>
            <a:r>
              <a:rPr lang="en-US" dirty="0"/>
              <a:t>Urinary and kidney problems: cause urinary tract infections, kidney stones, and even kidney failure</a:t>
            </a:r>
          </a:p>
          <a:p>
            <a:pPr marL="171450" indent="-171450">
              <a:buFontTx/>
              <a:buChar char="-"/>
            </a:pPr>
            <a:r>
              <a:rPr lang="en-US" dirty="0"/>
              <a:t>Seizures: electrolytes (K+ and Na+) help carry electrical signals from cell to cell. If these are out of balance, the normal electrical messages can be mixed up which can lead to involuntary muscle contractions and sometimes to a loss of consciousness</a:t>
            </a:r>
          </a:p>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6D4829-175E-43A7-98E0-CFF13624B5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56C4DCA-DCA7-4451-A5A1-E9BAEBE1691E}"/>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0529560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Water is important for cell shape and structure; water ensures that everything within the cells maintains its right shape</a:t>
            </a:r>
          </a:p>
          <a:p>
            <a:r>
              <a:rPr lang="en-US" dirty="0"/>
              <a:t>Water helps break down food so nutrients can be absorbed; it also helps to soften stools to prevent constipation</a:t>
            </a:r>
          </a:p>
          <a:p>
            <a:r>
              <a:rPr lang="en-US" dirty="0"/>
              <a:t>Water is a Lubricant – helps create saliva and tears; keeps joints lubricated</a:t>
            </a:r>
          </a:p>
          <a:p>
            <a:endParaRPr lang="en-US" dirty="0"/>
          </a:p>
          <a:p>
            <a:endParaRPr lang="en-US" dirty="0"/>
          </a:p>
        </p:txBody>
      </p:sp>
      <p:sp>
        <p:nvSpPr>
          <p:cNvPr id="4" name="Slide Number Placeholder 3"/>
          <p:cNvSpPr>
            <a:spLocks noGrp="1"/>
          </p:cNvSpPr>
          <p:nvPr>
            <p:ph type="sldNum" sz="quarter" idx="5"/>
          </p:nvPr>
        </p:nvSpPr>
        <p:spPr/>
        <p:txBody>
          <a:bodyPr/>
          <a:lstStyle/>
          <a:p>
            <a:fld id="{7D6D4829-175E-43A7-98E0-CFF13624B5DB}" type="slidenum">
              <a:rPr lang="en-US" smtClean="0"/>
              <a:t>38</a:t>
            </a:fld>
            <a:endParaRPr lang="en-US" dirty="0"/>
          </a:p>
        </p:txBody>
      </p:sp>
      <p:sp>
        <p:nvSpPr>
          <p:cNvPr id="5" name="Footer Placeholder 4">
            <a:extLst>
              <a:ext uri="{FF2B5EF4-FFF2-40B4-BE49-F238E27FC236}">
                <a16:creationId xmlns:a16="http://schemas.microsoft.com/office/drawing/2014/main" id="{E278FB1D-E704-4A64-84E7-05AC0D5FBD78}"/>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5298144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Symptoms of dehydration are more difficult to identify in older adults. They can be attributed to other medical conditions, aging, or medications.</a:t>
            </a:r>
          </a:p>
          <a:p>
            <a:r>
              <a:rPr lang="en-US" dirty="0"/>
              <a:t>Associated with increased mortality, morbidity and disability</a:t>
            </a:r>
          </a:p>
          <a:p>
            <a:r>
              <a:rPr lang="en-US" sz="1800" dirty="0">
                <a:effectLst/>
                <a:latin typeface="Calibri" panose="020F0502020204030204" pitchFamily="34" charset="0"/>
                <a:ea typeface="Calibri" panose="020F0502020204030204" pitchFamily="34" charset="0"/>
              </a:rPr>
              <a:t>Thickened liquids can put someone at increased risk for dehydration also for those who have dysphagia.</a:t>
            </a:r>
          </a:p>
          <a:p>
            <a:r>
              <a:rPr lang="en-US" sz="1800" dirty="0">
                <a:effectLst/>
                <a:latin typeface="Calibri" panose="020F0502020204030204" pitchFamily="34" charset="0"/>
              </a:rPr>
              <a:t>Read right of slide.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6D4829-175E-43A7-98E0-CFF13624B5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269D82B-D5F7-4031-8F70-FFBE8122AF5E}"/>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7868956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Water can be sparkling or add fruit to flavor it</a:t>
            </a:r>
          </a:p>
          <a:p>
            <a:r>
              <a:rPr lang="en-US" dirty="0"/>
              <a:t>Coconut water is another alternative (beware of added sugars by checking the label)</a:t>
            </a:r>
          </a:p>
          <a:p>
            <a:r>
              <a:rPr lang="en-US" dirty="0"/>
              <a:t>Water-rich foods: watermelon, cucumber, strawberries, lettuce, zucchini, even canned fruit from a MOW can add fluid to a pt’s meal</a:t>
            </a:r>
          </a:p>
          <a:p>
            <a:r>
              <a:rPr lang="en-US" dirty="0"/>
              <a:t>Limit quantity from fruit juice and sports drinks d/t high content of sugar</a:t>
            </a:r>
          </a:p>
          <a:p>
            <a:r>
              <a:rPr lang="en-US" dirty="0"/>
              <a:t>	- Consuming high sugar, high sodium, and alcoholic and/or caffeinated products can further cause diuresis and fluid shifts</a:t>
            </a:r>
          </a:p>
          <a:p>
            <a:r>
              <a:rPr lang="en-US" dirty="0"/>
              <a:t>To assist increasing fluid intake- Have fluids at meals and snacks. </a:t>
            </a:r>
          </a:p>
          <a:p>
            <a:r>
              <a:rPr lang="en-US" dirty="0"/>
              <a:t>Keep fluids close at hand in a bottle, glass or insulated cup.</a:t>
            </a:r>
          </a:p>
          <a:p>
            <a:r>
              <a:rPr lang="en-US" dirty="0"/>
              <a:t>If the patient is weak, use a small glass or straw to encourage more fluids.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6D4829-175E-43A7-98E0-CFF13624B5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BA86ACB-F1ED-4589-B73E-87FF6DDB0B51}"/>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1921060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Finger foods or foods appropriate for texture are to be served to pt as they are able to feed themselves.</a:t>
            </a:r>
          </a:p>
          <a:p>
            <a:r>
              <a:rPr lang="en-US" dirty="0"/>
              <a:t>Pt should be given time to eat. It will take longer for the patient to eat.</a:t>
            </a:r>
          </a:p>
          <a:p>
            <a:endParaRPr lang="en-US" dirty="0"/>
          </a:p>
        </p:txBody>
      </p:sp>
      <p:sp>
        <p:nvSpPr>
          <p:cNvPr id="4" name="Slide Number Placeholder 3"/>
          <p:cNvSpPr>
            <a:spLocks noGrp="1"/>
          </p:cNvSpPr>
          <p:nvPr>
            <p:ph type="sldNum" sz="quarter" idx="5"/>
          </p:nvPr>
        </p:nvSpPr>
        <p:spPr/>
        <p:txBody>
          <a:bodyPr/>
          <a:lstStyle/>
          <a:p>
            <a:fld id="{3CF79222-1615-4853-9E1F-5E74579BF991}" type="slidenum">
              <a:rPr lang="en-US" smtClean="0"/>
              <a:t>41</a:t>
            </a:fld>
            <a:endParaRPr lang="en-US" dirty="0"/>
          </a:p>
        </p:txBody>
      </p:sp>
    </p:spTree>
    <p:extLst>
      <p:ext uri="{BB962C8B-B14F-4D97-AF65-F5344CB8AC3E}">
        <p14:creationId xmlns:p14="http://schemas.microsoft.com/office/powerpoint/2010/main" val="40642112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Switching gears to discuss Enteral Nutrition. As elderly do not consume suffient calories p/o.   Families will consider enteral nutrition . The health care team will lead the discussion.  Discussion how enteral nutrition does not improve nutritional status.</a:t>
            </a:r>
          </a:p>
        </p:txBody>
      </p:sp>
      <p:sp>
        <p:nvSpPr>
          <p:cNvPr id="4" name="Slide Number Placeholder 3"/>
          <p:cNvSpPr>
            <a:spLocks noGrp="1"/>
          </p:cNvSpPr>
          <p:nvPr>
            <p:ph type="sldNum" sz="quarter" idx="5"/>
          </p:nvPr>
        </p:nvSpPr>
        <p:spPr/>
        <p:txBody>
          <a:bodyPr/>
          <a:lstStyle/>
          <a:p>
            <a:fld id="{DB1AA991-4426-4FF5-82F9-DB5BEC38DD63}" type="slidenum">
              <a:rPr lang="en-US" smtClean="0"/>
              <a:t>42</a:t>
            </a:fld>
            <a:endParaRPr lang="en-US" dirty="0"/>
          </a:p>
        </p:txBody>
      </p:sp>
      <p:sp>
        <p:nvSpPr>
          <p:cNvPr id="5" name="Footer Placeholder 4">
            <a:extLst>
              <a:ext uri="{FF2B5EF4-FFF2-40B4-BE49-F238E27FC236}">
                <a16:creationId xmlns:a16="http://schemas.microsoft.com/office/drawing/2014/main" id="{0DD024FD-0290-4F09-A522-8C60E7A4086D}"/>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1635434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latin typeface="BlinkMacSystemFont"/>
              </a:rPr>
              <a:t>-Malnutrition is often observed and leads to other predisposing factors to sarcopenia, the increased loss of muscle mass with aging. </a:t>
            </a:r>
          </a:p>
          <a:p>
            <a:r>
              <a:rPr lang="en-US" b="0" i="0" dirty="0">
                <a:solidFill>
                  <a:srgbClr val="212121"/>
                </a:solidFill>
                <a:effectLst/>
                <a:latin typeface="BlinkMacSystemFont"/>
              </a:rPr>
              <a:t>-From a pathophysiological point of view, both malnutrition and sarcopenia share many components, a low-inflammatory state  being an important one. Nutritional interventions with and without  physical activity programs can prevent and often also reverse sarcopenia.</a:t>
            </a:r>
          </a:p>
          <a:p>
            <a:r>
              <a:rPr lang="en-US" b="0" i="0" dirty="0">
                <a:solidFill>
                  <a:srgbClr val="212121"/>
                </a:solidFill>
                <a:effectLst/>
                <a:latin typeface="BlinkMacSystemFont"/>
              </a:rPr>
              <a:t>Sieber CC. Malnutrition and sarcopenia. Aging Clin Experimental research Res. 2019 Jun;31(6):793-798. doi: 10.1007/s40520-019-01170-1. Epub 2019 May 30. PMID: 31148100.</a:t>
            </a:r>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1AA991-4426-4FF5-82F9-DB5BEC38DD63}" type="slidenum">
              <a:rPr lang="en-US" smtClean="0"/>
              <a:t>4</a:t>
            </a:fld>
            <a:endParaRPr lang="en-US" dirty="0"/>
          </a:p>
        </p:txBody>
      </p:sp>
    </p:spTree>
    <p:extLst>
      <p:ext uri="{BB962C8B-B14F-4D97-AF65-F5344CB8AC3E}">
        <p14:creationId xmlns:p14="http://schemas.microsoft.com/office/powerpoint/2010/main" val="30167451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Related to Enteral feeding also need to discuss aspiration</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1AA991-4426-4FF5-82F9-DB5BEC38DD63}" type="slidenum">
              <a:rPr lang="en-US" smtClean="0"/>
              <a:t>43</a:t>
            </a:fld>
            <a:endParaRPr lang="en-US" dirty="0"/>
          </a:p>
        </p:txBody>
      </p:sp>
    </p:spTree>
    <p:extLst>
      <p:ext uri="{BB962C8B-B14F-4D97-AF65-F5344CB8AC3E}">
        <p14:creationId xmlns:p14="http://schemas.microsoft.com/office/powerpoint/2010/main" val="25434523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Questions for you to assess your Knowledge</a:t>
            </a:r>
          </a:p>
          <a:p>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1AA991-4426-4FF5-82F9-DB5BEC38DD63}" type="slidenum">
              <a:rPr lang="en-US" smtClean="0"/>
              <a:t>44</a:t>
            </a:fld>
            <a:endParaRPr lang="en-US" dirty="0"/>
          </a:p>
        </p:txBody>
      </p:sp>
    </p:spTree>
    <p:extLst>
      <p:ext uri="{BB962C8B-B14F-4D97-AF65-F5344CB8AC3E}">
        <p14:creationId xmlns:p14="http://schemas.microsoft.com/office/powerpoint/2010/main" val="2075907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Questions for you to assess your Knowledge</a:t>
            </a:r>
          </a:p>
          <a:p>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1AA991-4426-4FF5-82F9-DB5BEC38DD63}" type="slidenum">
              <a:rPr lang="en-US" smtClean="0"/>
              <a:t>45</a:t>
            </a:fld>
            <a:endParaRPr lang="en-US" dirty="0"/>
          </a:p>
        </p:txBody>
      </p:sp>
    </p:spTree>
    <p:extLst>
      <p:ext uri="{BB962C8B-B14F-4D97-AF65-F5344CB8AC3E}">
        <p14:creationId xmlns:p14="http://schemas.microsoft.com/office/powerpoint/2010/main" val="18452764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next question</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1AA991-4426-4FF5-82F9-DB5BEC38DD63}" type="slidenum">
              <a:rPr lang="en-US" smtClean="0"/>
              <a:t>46</a:t>
            </a:fld>
            <a:endParaRPr lang="en-US" dirty="0"/>
          </a:p>
        </p:txBody>
      </p:sp>
    </p:spTree>
    <p:extLst>
      <p:ext uri="{BB962C8B-B14F-4D97-AF65-F5344CB8AC3E}">
        <p14:creationId xmlns:p14="http://schemas.microsoft.com/office/powerpoint/2010/main" val="2344031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next question</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1AA991-4426-4FF5-82F9-DB5BEC38DD63}" type="slidenum">
              <a:rPr lang="en-US" smtClean="0"/>
              <a:t>47</a:t>
            </a:fld>
            <a:endParaRPr lang="en-US" dirty="0"/>
          </a:p>
        </p:txBody>
      </p:sp>
    </p:spTree>
    <p:extLst>
      <p:ext uri="{BB962C8B-B14F-4D97-AF65-F5344CB8AC3E}">
        <p14:creationId xmlns:p14="http://schemas.microsoft.com/office/powerpoint/2010/main" val="15147765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Meeting the needs of the patient if they are in the home , assisted living, dialysis unit, skilled nursing or hospital. Malnutrition is determined using a validated screening tool.  A team approach is required once malnutrition has been diagnosed to prevent further decline and improve the patient's quality of life. </a:t>
            </a:r>
          </a:p>
        </p:txBody>
      </p:sp>
      <p:sp>
        <p:nvSpPr>
          <p:cNvPr id="4" name="Slide Number Placeholder 3"/>
          <p:cNvSpPr>
            <a:spLocks noGrp="1"/>
          </p:cNvSpPr>
          <p:nvPr>
            <p:ph type="sldNum" sz="quarter" idx="5"/>
          </p:nvPr>
        </p:nvSpPr>
        <p:spPr/>
        <p:txBody>
          <a:bodyPr/>
          <a:lstStyle/>
          <a:p>
            <a:fld id="{DB1AA991-4426-4FF5-82F9-DB5BEC38DD63}" type="slidenum">
              <a:rPr lang="en-US" smtClean="0"/>
              <a:t>48</a:t>
            </a:fld>
            <a:endParaRPr lang="en-US" dirty="0"/>
          </a:p>
        </p:txBody>
      </p:sp>
      <p:sp>
        <p:nvSpPr>
          <p:cNvPr id="5" name="Footer Placeholder 4">
            <a:extLst>
              <a:ext uri="{FF2B5EF4-FFF2-40B4-BE49-F238E27FC236}">
                <a16:creationId xmlns:a16="http://schemas.microsoft.com/office/drawing/2014/main" id="{0CAEE880-04FE-4AAC-AE34-DCCCBCF65ABF}"/>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40523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fira sans" panose="020B0503050000020004" pitchFamily="34" charset="0"/>
              </a:rPr>
              <a:t>The relationship between frailty, sarcopenia, and malnutrition in older adults presents unique challenges for health care providers</a:t>
            </a:r>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1AA991-4426-4FF5-82F9-DB5BEC38DD63}" type="slidenum">
              <a:rPr lang="en-US" smtClean="0"/>
              <a:t>5</a:t>
            </a:fld>
            <a:endParaRPr lang="en-US" dirty="0"/>
          </a:p>
        </p:txBody>
      </p:sp>
    </p:spTree>
    <p:extLst>
      <p:ext uri="{BB962C8B-B14F-4D97-AF65-F5344CB8AC3E}">
        <p14:creationId xmlns:p14="http://schemas.microsoft.com/office/powerpoint/2010/main" val="472072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Nutrition is an important determinant of health in persons over the age of 65. Malnutrition in the elderly is often underdiagnosed. Careful nutritional assessment is necessary for both the successful diagnosis and development of comprehensive treatment plans for malnutrition in this population</a:t>
            </a:r>
            <a:endParaRPr lang="en-US" dirty="0"/>
          </a:p>
        </p:txBody>
      </p:sp>
      <p:sp>
        <p:nvSpPr>
          <p:cNvPr id="4" name="Slide Number Placeholder 3"/>
          <p:cNvSpPr>
            <a:spLocks noGrp="1"/>
          </p:cNvSpPr>
          <p:nvPr>
            <p:ph type="sldNum" sz="quarter" idx="5"/>
          </p:nvPr>
        </p:nvSpPr>
        <p:spPr/>
        <p:txBody>
          <a:bodyPr/>
          <a:lstStyle/>
          <a:p>
            <a:fld id="{DB1AA991-4426-4FF5-82F9-DB5BEC38DD63}" type="slidenum">
              <a:rPr lang="en-US" smtClean="0"/>
              <a:t>6</a:t>
            </a:fld>
            <a:endParaRPr lang="en-US" dirty="0"/>
          </a:p>
        </p:txBody>
      </p:sp>
      <p:sp>
        <p:nvSpPr>
          <p:cNvPr id="5" name="Footer Placeholder 4">
            <a:extLst>
              <a:ext uri="{FF2B5EF4-FFF2-40B4-BE49-F238E27FC236}">
                <a16:creationId xmlns:a16="http://schemas.microsoft.com/office/drawing/2014/main" id="{069F6B17-4589-4510-ACFA-C513B68F77BD}"/>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344920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proxima"/>
              </a:rPr>
              <a:t>By 2040, it is projected that persons age 65 and older will represent a fifth of the US population.</a:t>
            </a:r>
            <a:r>
              <a:rPr lang="en-US" b="0" i="0" u="none" strike="noStrike" baseline="30000" dirty="0">
                <a:solidFill>
                  <a:srgbClr val="115F67"/>
                </a:solidFill>
                <a:effectLst/>
                <a:latin typeface="proxima"/>
                <a:hlinkClick r:id="rId3"/>
              </a:rPr>
              <a:t>3</a:t>
            </a:r>
            <a:r>
              <a:rPr lang="en-US" b="0" i="0" dirty="0">
                <a:solidFill>
                  <a:srgbClr val="333333"/>
                </a:solidFill>
                <a:effectLst/>
                <a:latin typeface="proxima"/>
              </a:rPr>
              <a:t> Older patients tend to have more complex medical problems and average more office visits with doctors than younger patients.</a:t>
            </a:r>
            <a:r>
              <a:rPr lang="en-US" b="0" i="0" u="none" strike="noStrike" baseline="30000" dirty="0">
                <a:solidFill>
                  <a:srgbClr val="115F67"/>
                </a:solidFill>
                <a:effectLst/>
                <a:latin typeface="proxima"/>
                <a:hlinkClick r:id="rId4"/>
              </a:rPr>
              <a:t>4</a:t>
            </a:r>
            <a:endParaRPr lang="en-US" dirty="0"/>
          </a:p>
        </p:txBody>
      </p:sp>
      <p:sp>
        <p:nvSpPr>
          <p:cNvPr id="4" name="Slide Number Placeholder 3"/>
          <p:cNvSpPr>
            <a:spLocks noGrp="1"/>
          </p:cNvSpPr>
          <p:nvPr>
            <p:ph type="sldNum" sz="quarter" idx="5"/>
          </p:nvPr>
        </p:nvSpPr>
        <p:spPr/>
        <p:txBody>
          <a:bodyPr/>
          <a:lstStyle/>
          <a:p>
            <a:fld id="{DB1AA991-4426-4FF5-82F9-DB5BEC38DD63}" type="slidenum">
              <a:rPr lang="en-US" smtClean="0"/>
              <a:t>8</a:t>
            </a:fld>
            <a:endParaRPr lang="en-US" dirty="0"/>
          </a:p>
        </p:txBody>
      </p:sp>
      <p:sp>
        <p:nvSpPr>
          <p:cNvPr id="5" name="Footer Placeholder 4">
            <a:extLst>
              <a:ext uri="{FF2B5EF4-FFF2-40B4-BE49-F238E27FC236}">
                <a16:creationId xmlns:a16="http://schemas.microsoft.com/office/drawing/2014/main" id="{B7FEA898-8F8F-4485-BCE6-145D58F9A5CD}"/>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956814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from Defeat Malnutrition today. </a:t>
            </a:r>
          </a:p>
          <a:p>
            <a:r>
              <a:rPr lang="en-US" dirty="0"/>
              <a:t>On Left of slide demonstrates malnutrition an older adult crisis.</a:t>
            </a:r>
          </a:p>
          <a:p>
            <a:r>
              <a:rPr lang="en-US" dirty="0"/>
              <a:t>Right four steps to improve older adult malnutrition.</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1AA991-4426-4FF5-82F9-DB5BEC38DD63}" type="slidenum">
              <a:rPr lang="en-US" smtClean="0"/>
              <a:t>9</a:t>
            </a:fld>
            <a:endParaRPr lang="en-US" dirty="0"/>
          </a:p>
        </p:txBody>
      </p:sp>
    </p:spTree>
    <p:extLst>
      <p:ext uri="{BB962C8B-B14F-4D97-AF65-F5344CB8AC3E}">
        <p14:creationId xmlns:p14="http://schemas.microsoft.com/office/powerpoint/2010/main" val="3147545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Defeat malnutrition</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DB1AA991-4426-4FF5-82F9-DB5BEC38DD63}" type="slidenum">
              <a:rPr lang="en-US" smtClean="0"/>
              <a:t>10</a:t>
            </a:fld>
            <a:endParaRPr lang="en-US" dirty="0"/>
          </a:p>
        </p:txBody>
      </p:sp>
    </p:spTree>
    <p:extLst>
      <p:ext uri="{BB962C8B-B14F-4D97-AF65-F5344CB8AC3E}">
        <p14:creationId xmlns:p14="http://schemas.microsoft.com/office/powerpoint/2010/main" val="4280555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603B43-6325-495C-9C1B-6737B04943F6}" type="datetimeFigureOut">
              <a:rPr lang="en-US" smtClean="0"/>
              <a:t>11/28/2021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21C38B-618C-4B90-B43A-BBEB16C083BB}" type="slidenum">
              <a:rPr lang="en-US" smtClean="0"/>
              <a:t>‹#›</a:t>
            </a:fld>
            <a:endParaRPr lang="en-US" dirty="0"/>
          </a:p>
        </p:txBody>
      </p:sp>
    </p:spTree>
    <p:extLst>
      <p:ext uri="{BB962C8B-B14F-4D97-AF65-F5344CB8AC3E}">
        <p14:creationId xmlns:p14="http://schemas.microsoft.com/office/powerpoint/2010/main" val="1886962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603B43-6325-495C-9C1B-6737B04943F6}" type="datetimeFigureOut">
              <a:rPr lang="en-US" smtClean="0"/>
              <a:t>11/28/2021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21C38B-618C-4B90-B43A-BBEB16C083BB}" type="slidenum">
              <a:rPr lang="en-US" smtClean="0"/>
              <a:t>‹#›</a:t>
            </a:fld>
            <a:endParaRPr lang="en-US" dirty="0"/>
          </a:p>
        </p:txBody>
      </p:sp>
    </p:spTree>
    <p:extLst>
      <p:ext uri="{BB962C8B-B14F-4D97-AF65-F5344CB8AC3E}">
        <p14:creationId xmlns:p14="http://schemas.microsoft.com/office/powerpoint/2010/main" val="2058224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603B43-6325-495C-9C1B-6737B04943F6}" type="datetimeFigureOut">
              <a:rPr lang="en-US" smtClean="0"/>
              <a:t>11/28/2021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21C38B-618C-4B90-B43A-BBEB16C083BB}"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68908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603B43-6325-495C-9C1B-6737B04943F6}" type="datetimeFigureOut">
              <a:rPr lang="en-US" smtClean="0"/>
              <a:t>11/28/2021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21C38B-618C-4B90-B43A-BBEB16C083BB}" type="slidenum">
              <a:rPr lang="en-US" smtClean="0"/>
              <a:t>‹#›</a:t>
            </a:fld>
            <a:endParaRPr lang="en-US" dirty="0"/>
          </a:p>
        </p:txBody>
      </p:sp>
    </p:spTree>
    <p:extLst>
      <p:ext uri="{BB962C8B-B14F-4D97-AF65-F5344CB8AC3E}">
        <p14:creationId xmlns:p14="http://schemas.microsoft.com/office/powerpoint/2010/main" val="2189876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603B43-6325-495C-9C1B-6737B04943F6}" type="datetimeFigureOut">
              <a:rPr lang="en-US" smtClean="0"/>
              <a:t>11/28/2021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21C38B-618C-4B90-B43A-BBEB16C083BB}"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45573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603B43-6325-495C-9C1B-6737B04943F6}" type="datetimeFigureOut">
              <a:rPr lang="en-US" smtClean="0"/>
              <a:t>11/28/2021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21C38B-618C-4B90-B43A-BBEB16C083BB}" type="slidenum">
              <a:rPr lang="en-US" smtClean="0"/>
              <a:t>‹#›</a:t>
            </a:fld>
            <a:endParaRPr lang="en-US" dirty="0"/>
          </a:p>
        </p:txBody>
      </p:sp>
    </p:spTree>
    <p:extLst>
      <p:ext uri="{BB962C8B-B14F-4D97-AF65-F5344CB8AC3E}">
        <p14:creationId xmlns:p14="http://schemas.microsoft.com/office/powerpoint/2010/main" val="33365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603B43-6325-495C-9C1B-6737B04943F6}" type="datetimeFigureOut">
              <a:rPr lang="en-US" smtClean="0"/>
              <a:t>11/28/2021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21C38B-618C-4B90-B43A-BBEB16C083BB}" type="slidenum">
              <a:rPr lang="en-US" smtClean="0"/>
              <a:t>‹#›</a:t>
            </a:fld>
            <a:endParaRPr lang="en-US" dirty="0"/>
          </a:p>
        </p:txBody>
      </p:sp>
    </p:spTree>
    <p:extLst>
      <p:ext uri="{BB962C8B-B14F-4D97-AF65-F5344CB8AC3E}">
        <p14:creationId xmlns:p14="http://schemas.microsoft.com/office/powerpoint/2010/main" val="2776607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603B43-6325-495C-9C1B-6737B04943F6}" type="datetimeFigureOut">
              <a:rPr lang="en-US" smtClean="0"/>
              <a:t>11/28/2021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21C38B-618C-4B90-B43A-BBEB16C083BB}" type="slidenum">
              <a:rPr lang="en-US" smtClean="0"/>
              <a:t>‹#›</a:t>
            </a:fld>
            <a:endParaRPr lang="en-US" dirty="0"/>
          </a:p>
        </p:txBody>
      </p:sp>
    </p:spTree>
    <p:extLst>
      <p:ext uri="{BB962C8B-B14F-4D97-AF65-F5344CB8AC3E}">
        <p14:creationId xmlns:p14="http://schemas.microsoft.com/office/powerpoint/2010/main" val="3977616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603B43-6325-495C-9C1B-6737B04943F6}" type="datetimeFigureOut">
              <a:rPr lang="en-US" smtClean="0"/>
              <a:t>11/28/2021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21C38B-618C-4B90-B43A-BBEB16C083BB}" type="slidenum">
              <a:rPr lang="en-US" smtClean="0"/>
              <a:t>‹#›</a:t>
            </a:fld>
            <a:endParaRPr lang="en-US" dirty="0"/>
          </a:p>
        </p:txBody>
      </p:sp>
    </p:spTree>
    <p:extLst>
      <p:ext uri="{BB962C8B-B14F-4D97-AF65-F5344CB8AC3E}">
        <p14:creationId xmlns:p14="http://schemas.microsoft.com/office/powerpoint/2010/main" val="1271197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603B43-6325-495C-9C1B-6737B04943F6}" type="datetimeFigureOut">
              <a:rPr lang="en-US" smtClean="0"/>
              <a:t>11/28/2021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21C38B-618C-4B90-B43A-BBEB16C083BB}" type="slidenum">
              <a:rPr lang="en-US" smtClean="0"/>
              <a:t>‹#›</a:t>
            </a:fld>
            <a:endParaRPr lang="en-US" dirty="0"/>
          </a:p>
        </p:txBody>
      </p:sp>
    </p:spTree>
    <p:extLst>
      <p:ext uri="{BB962C8B-B14F-4D97-AF65-F5344CB8AC3E}">
        <p14:creationId xmlns:p14="http://schemas.microsoft.com/office/powerpoint/2010/main" val="115838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603B43-6325-495C-9C1B-6737B04943F6}" type="datetimeFigureOut">
              <a:rPr lang="en-US" smtClean="0"/>
              <a:t>11/28/2021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21C38B-618C-4B90-B43A-BBEB16C083BB}" type="slidenum">
              <a:rPr lang="en-US" smtClean="0"/>
              <a:t>‹#›</a:t>
            </a:fld>
            <a:endParaRPr lang="en-US" dirty="0"/>
          </a:p>
        </p:txBody>
      </p:sp>
    </p:spTree>
    <p:extLst>
      <p:ext uri="{BB962C8B-B14F-4D97-AF65-F5344CB8AC3E}">
        <p14:creationId xmlns:p14="http://schemas.microsoft.com/office/powerpoint/2010/main" val="2095579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603B43-6325-495C-9C1B-6737B04943F6}" type="datetimeFigureOut">
              <a:rPr lang="en-US" smtClean="0"/>
              <a:t>11/28/2021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E21C38B-618C-4B90-B43A-BBEB16C083BB}" type="slidenum">
              <a:rPr lang="en-US" smtClean="0"/>
              <a:t>‹#›</a:t>
            </a:fld>
            <a:endParaRPr lang="en-US" dirty="0"/>
          </a:p>
        </p:txBody>
      </p:sp>
    </p:spTree>
    <p:extLst>
      <p:ext uri="{BB962C8B-B14F-4D97-AF65-F5344CB8AC3E}">
        <p14:creationId xmlns:p14="http://schemas.microsoft.com/office/powerpoint/2010/main" val="2614843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603B43-6325-495C-9C1B-6737B04943F6}" type="datetimeFigureOut">
              <a:rPr lang="en-US" smtClean="0"/>
              <a:t>11/28/2021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E21C38B-618C-4B90-B43A-BBEB16C083BB}" type="slidenum">
              <a:rPr lang="en-US" smtClean="0"/>
              <a:t>‹#›</a:t>
            </a:fld>
            <a:endParaRPr lang="en-US" dirty="0"/>
          </a:p>
        </p:txBody>
      </p:sp>
    </p:spTree>
    <p:extLst>
      <p:ext uri="{BB962C8B-B14F-4D97-AF65-F5344CB8AC3E}">
        <p14:creationId xmlns:p14="http://schemas.microsoft.com/office/powerpoint/2010/main" val="3787909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603B43-6325-495C-9C1B-6737B04943F6}" type="datetimeFigureOut">
              <a:rPr lang="en-US" smtClean="0"/>
              <a:t>11/28/2021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E21C38B-618C-4B90-B43A-BBEB16C083BB}" type="slidenum">
              <a:rPr lang="en-US" smtClean="0"/>
              <a:t>‹#›</a:t>
            </a:fld>
            <a:endParaRPr lang="en-US" dirty="0"/>
          </a:p>
        </p:txBody>
      </p:sp>
    </p:spTree>
    <p:extLst>
      <p:ext uri="{BB962C8B-B14F-4D97-AF65-F5344CB8AC3E}">
        <p14:creationId xmlns:p14="http://schemas.microsoft.com/office/powerpoint/2010/main" val="4180621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603B43-6325-495C-9C1B-6737B04943F6}" type="datetimeFigureOut">
              <a:rPr lang="en-US" smtClean="0"/>
              <a:t>11/28/2021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21C38B-618C-4B90-B43A-BBEB16C083BB}" type="slidenum">
              <a:rPr lang="en-US" smtClean="0"/>
              <a:t>‹#›</a:t>
            </a:fld>
            <a:endParaRPr lang="en-US" dirty="0"/>
          </a:p>
        </p:txBody>
      </p:sp>
    </p:spTree>
    <p:extLst>
      <p:ext uri="{BB962C8B-B14F-4D97-AF65-F5344CB8AC3E}">
        <p14:creationId xmlns:p14="http://schemas.microsoft.com/office/powerpoint/2010/main" val="704145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603B43-6325-495C-9C1B-6737B04943F6}" type="datetimeFigureOut">
              <a:rPr lang="en-US" smtClean="0"/>
              <a:t>11/28/2021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21C38B-618C-4B90-B43A-BBEB16C083BB}" type="slidenum">
              <a:rPr lang="en-US" smtClean="0"/>
              <a:t>‹#›</a:t>
            </a:fld>
            <a:endParaRPr lang="en-US" dirty="0"/>
          </a:p>
        </p:txBody>
      </p:sp>
    </p:spTree>
    <p:extLst>
      <p:ext uri="{BB962C8B-B14F-4D97-AF65-F5344CB8AC3E}">
        <p14:creationId xmlns:p14="http://schemas.microsoft.com/office/powerpoint/2010/main" val="735075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2603B43-6325-495C-9C1B-6737B04943F6}" type="datetimeFigureOut">
              <a:rPr lang="en-US" smtClean="0"/>
              <a:t>11/28/2021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E21C38B-618C-4B90-B43A-BBEB16C083BB}" type="slidenum">
              <a:rPr lang="en-US" smtClean="0"/>
              <a:t>‹#›</a:t>
            </a:fld>
            <a:endParaRPr lang="en-US" dirty="0"/>
          </a:p>
        </p:txBody>
      </p:sp>
    </p:spTree>
    <p:extLst>
      <p:ext uri="{BB962C8B-B14F-4D97-AF65-F5344CB8AC3E}">
        <p14:creationId xmlns:p14="http://schemas.microsoft.com/office/powerpoint/2010/main" val="176194340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google.com/url?sa=i&amp;rct=j&amp;q=tricep+of+anoxeric&amp;source=images&amp;cd=&amp;cad=rja&amp;docid=eTf9xrO1EQsnTM&amp;tbnid=l4hWxrBXEcNh2M:&amp;ved=0CAUQjRw&amp;url=http://www.thestudentroom.co.uk/showthread.php?t=952894&amp;page=5&amp;ei=3_0UUdjzD8GJywHgxIDgDQ&amp;bvm=bv.42080656,d.aWc&amp;psig=AFQjCNHDo2mLp6KC2xgfAbDZvBVSg69zJA&amp;ust=1360416545966325" TargetMode="External"/><Relationship Id="rId5" Type="http://schemas.openxmlformats.org/officeDocument/2006/relationships/image" Target="../media/image17.jpeg"/><Relationship Id="rId4" Type="http://schemas.openxmlformats.org/officeDocument/2006/relationships/hyperlink" Target="http://www.google.com/url?sa=i&amp;rct=j&amp;q=tricep+muscle+on+elderly&amp;source=images&amp;cd=&amp;cad=rja&amp;docid=vgGwRLrBZWnQ7M&amp;tbnid=jLdtAYgDFPR8QM:&amp;ved=0CAUQjRw&amp;url=http://biggestloserclub.com.au/food-fitness/saggy-arms.html&amp;ei=3_4UUYy2MquQyQGhtYDgBg&amp;bvm=bv.42080656,d.aWc&amp;psig=AFQjCNFna68-y6Z_kArPabGbzPlJ5hsZkg&amp;ust=1360416815484713" TargetMode="External"/><Relationship Id="rId9"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gif"/></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5.svg"/></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www.internetmonk.com/archive/adam-mchugh-thank-you-and-goodnight-my-farewell-to-hospice" TargetMode="Externa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3.xml"/><Relationship Id="rId1" Type="http://schemas.openxmlformats.org/officeDocument/2006/relationships/slideLayout" Target="../slideLayouts/slideLayout1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4.xml"/><Relationship Id="rId1" Type="http://schemas.openxmlformats.org/officeDocument/2006/relationships/slideLayout" Target="../slideLayouts/slideLayout1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9.xml.rels><?xml version="1.0" encoding="UTF-8" standalone="yes"?>
<Relationships xmlns="http://schemas.openxmlformats.org/package/2006/relationships"><Relationship Id="rId3" Type="http://schemas.openxmlformats.org/officeDocument/2006/relationships/hyperlink" Target="https://www.clinicalkey.com/#!/search/Dakin%20Gregory/%7B%22type%22:%22author%22%7D" TargetMode="External"/><Relationship Id="rId2" Type="http://schemas.openxmlformats.org/officeDocument/2006/relationships/hyperlink" Target="https://www.clinicalkey.com/#!/search/Newberry%20Carolyn/%7B%22type%22:%22author%22%7D" TargetMode="External"/><Relationship Id="rId1" Type="http://schemas.openxmlformats.org/officeDocument/2006/relationships/slideLayout" Target="../slideLayouts/slideLayout2.xml"/><Relationship Id="rId5" Type="http://schemas.openxmlformats.org/officeDocument/2006/relationships/hyperlink" Target="https://aoa.acl.gov/Aging_Statistics/Index.aspx" TargetMode="External"/><Relationship Id="rId4" Type="http://schemas.openxmlformats.org/officeDocument/2006/relationships/hyperlink" Target="https://doi.org/10.1080/07853890.2019.1628352"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C6918-43E1-477A-9100-EDCE0E22C03F}"/>
              </a:ext>
            </a:extLst>
          </p:cNvPr>
          <p:cNvSpPr>
            <a:spLocks noGrp="1"/>
          </p:cNvSpPr>
          <p:nvPr>
            <p:ph type="ctrTitle"/>
          </p:nvPr>
        </p:nvSpPr>
        <p:spPr>
          <a:xfrm>
            <a:off x="804671" y="877824"/>
            <a:ext cx="5469380" cy="3072384"/>
          </a:xfrm>
        </p:spPr>
        <p:txBody>
          <a:bodyPr anchor="b">
            <a:normAutofit/>
          </a:bodyPr>
          <a:lstStyle/>
          <a:p>
            <a:pPr algn="l"/>
            <a:r>
              <a:rPr lang="en-US" sz="5400" dirty="0">
                <a:effectLst/>
                <a:latin typeface="Times New Roman" panose="02020603050405020304" pitchFamily="18" charset="0"/>
                <a:ea typeface="Calibri" panose="020F0502020204030204" pitchFamily="34" charset="0"/>
              </a:rPr>
              <a:t>Geriatric Nutrition and Challenges</a:t>
            </a:r>
            <a:endParaRPr lang="en-US" sz="5400" dirty="0"/>
          </a:p>
        </p:txBody>
      </p:sp>
      <p:sp>
        <p:nvSpPr>
          <p:cNvPr id="3" name="Subtitle 2">
            <a:extLst>
              <a:ext uri="{FF2B5EF4-FFF2-40B4-BE49-F238E27FC236}">
                <a16:creationId xmlns:a16="http://schemas.microsoft.com/office/drawing/2014/main" id="{658D678F-0C8A-4A11-923D-41F4E326D042}"/>
              </a:ext>
            </a:extLst>
          </p:cNvPr>
          <p:cNvSpPr>
            <a:spLocks noGrp="1"/>
          </p:cNvSpPr>
          <p:nvPr>
            <p:ph type="subTitle" idx="1"/>
          </p:nvPr>
        </p:nvSpPr>
        <p:spPr>
          <a:xfrm>
            <a:off x="804672" y="4096512"/>
            <a:ext cx="4167376" cy="1155525"/>
          </a:xfrm>
        </p:spPr>
        <p:txBody>
          <a:bodyPr anchor="t">
            <a:normAutofit/>
          </a:bodyPr>
          <a:lstStyle/>
          <a:p>
            <a:pPr algn="l"/>
            <a:r>
              <a:rPr lang="en-US" dirty="0">
                <a:latin typeface="Times New Roman" panose="02020603050405020304" pitchFamily="18" charset="0"/>
                <a:cs typeface="Times New Roman" panose="02020603050405020304" pitchFamily="18" charset="0"/>
              </a:rPr>
              <a:t>Kathryn Simons, RDN, CDCES, CSGC </a:t>
            </a:r>
          </a:p>
          <a:p>
            <a:pPr algn="l"/>
            <a:r>
              <a:rPr lang="en-US" dirty="0">
                <a:latin typeface="Times New Roman" panose="02020603050405020304" pitchFamily="18" charset="0"/>
                <a:cs typeface="Times New Roman" panose="02020603050405020304" pitchFamily="18" charset="0"/>
              </a:rPr>
              <a:t>Home Based Primary Care Dietitian</a:t>
            </a:r>
          </a:p>
        </p:txBody>
      </p:sp>
      <p:pic>
        <p:nvPicPr>
          <p:cNvPr id="6" name="Picture 5">
            <a:extLst>
              <a:ext uri="{FF2B5EF4-FFF2-40B4-BE49-F238E27FC236}">
                <a16:creationId xmlns:a16="http://schemas.microsoft.com/office/drawing/2014/main" id="{DF2AC0B8-29DE-4729-AF34-06FD13DAEA40}"/>
              </a:ext>
            </a:extLst>
          </p:cNvPr>
          <p:cNvPicPr>
            <a:picLocks noChangeAspect="1"/>
          </p:cNvPicPr>
          <p:nvPr/>
        </p:nvPicPr>
        <p:blipFill>
          <a:blip r:embed="rId3"/>
          <a:stretch>
            <a:fillRect/>
          </a:stretch>
        </p:blipFill>
        <p:spPr>
          <a:xfrm>
            <a:off x="6903720" y="527842"/>
            <a:ext cx="4483608" cy="5802316"/>
          </a:xfrm>
          <a:prstGeom prst="rect">
            <a:avLst/>
          </a:prstGeom>
        </p:spPr>
      </p:pic>
    </p:spTree>
    <p:extLst>
      <p:ext uri="{BB962C8B-B14F-4D97-AF65-F5344CB8AC3E}">
        <p14:creationId xmlns:p14="http://schemas.microsoft.com/office/powerpoint/2010/main" val="40140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6" name="Straight Connector 85">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7"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Isosceles Triangle 88">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Isosceles Triangle 92">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6" name="Rectangle 95">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4" name="Picture 2">
            <a:extLst>
              <a:ext uri="{FF2B5EF4-FFF2-40B4-BE49-F238E27FC236}">
                <a16:creationId xmlns:a16="http://schemas.microsoft.com/office/drawing/2014/main" id="{9B5F58DE-DB64-4951-9FCF-0AB1CC880D61}"/>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8097" r="1" b="1"/>
          <a:stretch/>
        </p:blipFill>
        <p:spPr bwMode="auto">
          <a:xfrm>
            <a:off x="568452" y="571500"/>
            <a:ext cx="11055096"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895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2D1CBBC-6E9F-4212-9806-7A638C828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a:extLst>
              <a:ext uri="{FF2B5EF4-FFF2-40B4-BE49-F238E27FC236}">
                <a16:creationId xmlns:a16="http://schemas.microsoft.com/office/drawing/2014/main" id="{8EC26330-6D02-4C84-B89F-C5A8CF2B56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11" name="Straight Connector 10">
              <a:extLst>
                <a:ext uri="{FF2B5EF4-FFF2-40B4-BE49-F238E27FC236}">
                  <a16:creationId xmlns:a16="http://schemas.microsoft.com/office/drawing/2014/main" id="{5A5297F0-74D7-4E56-8C85-DD608539D4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E424313-B840-4A19-A378-B1D1774B50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72B411D-D18B-488A-B22A-9F139EED8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9519FBF2-9C9F-49B5-AE1A-AB5049D503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A30DE6B7-51C9-49A9-9B80-91E1A8D603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EDFE8946-BACE-4C56-9B6E-85E11C099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90A658F-D524-467C-BDFC-D37A227BF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4F01FE87-3030-45CD-B330-DBA287297D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A89C2E5F-7F20-475D-88BE-29D4128DDC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1" name="Rectangle 20">
            <a:extLst>
              <a:ext uri="{FF2B5EF4-FFF2-40B4-BE49-F238E27FC236}">
                <a16:creationId xmlns:a16="http://schemas.microsoft.com/office/drawing/2014/main" id="{28EC6EDD-78EB-4A50-85CB-7C3CE363A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F1F49F-064E-4BF7-B1F0-7E41B2E72C95}"/>
              </a:ext>
            </a:extLst>
          </p:cNvPr>
          <p:cNvSpPr>
            <a:spLocks noGrp="1"/>
          </p:cNvSpPr>
          <p:nvPr>
            <p:ph type="title"/>
          </p:nvPr>
        </p:nvSpPr>
        <p:spPr>
          <a:xfrm>
            <a:off x="677334" y="4765972"/>
            <a:ext cx="8596668" cy="1320800"/>
          </a:xfrm>
        </p:spPr>
        <p:txBody>
          <a:bodyPr anchor="ctr">
            <a:normAutofit fontScale="90000"/>
          </a:bodyPr>
          <a:lstStyle/>
          <a:p>
            <a:r>
              <a:rPr lang="en-US" sz="2400" dirty="0"/>
              <a:t>The Malnutrition Quality Collaborative. National Blueprint: Achieving Quality Malnutrition Care for Older Adults, 2020 Update. Washington, DC: Avalere Health and Defeat Malnutrition Today; 2020.</a:t>
            </a:r>
            <a:endParaRPr lang="en-US" sz="4400" dirty="0">
              <a:solidFill>
                <a:schemeClr val="bg1"/>
              </a:solidFill>
            </a:endParaRPr>
          </a:p>
        </p:txBody>
      </p:sp>
      <p:pic>
        <p:nvPicPr>
          <p:cNvPr id="20" name="Content Placeholder 7">
            <a:extLst>
              <a:ext uri="{FF2B5EF4-FFF2-40B4-BE49-F238E27FC236}">
                <a16:creationId xmlns:a16="http://schemas.microsoft.com/office/drawing/2014/main" id="{6232EF84-B082-478C-934F-2B5ABF1A73F4}"/>
              </a:ext>
            </a:extLst>
          </p:cNvPr>
          <p:cNvPicPr>
            <a:picLocks noGrp="1" noChangeAspect="1"/>
          </p:cNvPicPr>
          <p:nvPr>
            <p:ph idx="1"/>
          </p:nvPr>
        </p:nvPicPr>
        <p:blipFill>
          <a:blip r:embed="rId3"/>
          <a:stretch>
            <a:fillRect/>
          </a:stretch>
        </p:blipFill>
        <p:spPr>
          <a:xfrm>
            <a:off x="1884181" y="1080673"/>
            <a:ext cx="8410973" cy="3128783"/>
          </a:xfrm>
          <a:prstGeom prst="rect">
            <a:avLst/>
          </a:prstGeom>
        </p:spPr>
      </p:pic>
    </p:spTree>
    <p:extLst>
      <p:ext uri="{BB962C8B-B14F-4D97-AF65-F5344CB8AC3E}">
        <p14:creationId xmlns:p14="http://schemas.microsoft.com/office/powerpoint/2010/main" val="367969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6" name="Straight Connector 85">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7"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Isosceles Triangle 88">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Isosceles Triangle 92">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6" name="Rectangle 95">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D3F9B744-58E6-4037-8811-C892663E71FF}"/>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1" b="8098"/>
          <a:stretch/>
        </p:blipFill>
        <p:spPr bwMode="auto">
          <a:xfrm>
            <a:off x="568452" y="571500"/>
            <a:ext cx="11055096"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012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3" y="1652563"/>
            <a:ext cx="4233780" cy="4351338"/>
          </a:xfrm>
        </p:spPr>
        <p:txBody>
          <a:bodyPr>
            <a:normAutofit/>
          </a:bodyPr>
          <a:lstStyle/>
          <a:p>
            <a:pPr marL="0" indent="0">
              <a:buNone/>
            </a:pPr>
            <a:r>
              <a:rPr lang="en-US" sz="2000" dirty="0">
                <a:latin typeface="Times New Roman" panose="02020603050405020304" pitchFamily="18" charset="0"/>
                <a:cs typeface="Times New Roman" panose="02020603050405020304" pitchFamily="18" charset="0"/>
              </a:rPr>
              <a:t>In 2012, an International Consensus Guideline Committee published a definition based on cause and at least two of six signs /symptoms.</a:t>
            </a:r>
          </a:p>
        </p:txBody>
      </p:sp>
      <p:sp>
        <p:nvSpPr>
          <p:cNvPr id="4" name="TextBox 3">
            <a:extLst>
              <a:ext uri="{FF2B5EF4-FFF2-40B4-BE49-F238E27FC236}">
                <a16:creationId xmlns:a16="http://schemas.microsoft.com/office/drawing/2014/main" id="{7FEE2FAE-DE14-4D19-859C-20196EFAE76A}"/>
              </a:ext>
            </a:extLst>
          </p:cNvPr>
          <p:cNvSpPr txBox="1"/>
          <p:nvPr/>
        </p:nvSpPr>
        <p:spPr>
          <a:xfrm>
            <a:off x="-159657" y="6394644"/>
            <a:ext cx="8787609" cy="338554"/>
          </a:xfrm>
          <a:prstGeom prst="rect">
            <a:avLst/>
          </a:prstGeom>
          <a:noFill/>
        </p:spPr>
        <p:txBody>
          <a:bodyPr wrap="square" rtlCol="0">
            <a:spAutoFit/>
          </a:bodyPr>
          <a:lstStyle/>
          <a:p>
            <a:pPr marL="274320" lvl="1"/>
            <a:r>
              <a:rPr lang="en-US" sz="800" dirty="0">
                <a:solidFill>
                  <a:srgbClr val="292934"/>
                </a:solidFill>
                <a:latin typeface="Times New Roman" panose="02020603050405020304" pitchFamily="18" charset="0"/>
                <a:cs typeface="Times New Roman" panose="02020603050405020304" pitchFamily="18" charset="0"/>
              </a:rPr>
              <a:t>1.White JV, Guenter P, Jensen G, et al. Consensus statement of the Academy of Nutrition and Dietetics/ American Society for Parenteral and Enteral Nutrition: characteristics recommended for the identification and documentation of adult malnutrition (undernutrition). </a:t>
            </a:r>
            <a:r>
              <a:rPr lang="en-US" sz="800" i="1" dirty="0">
                <a:solidFill>
                  <a:srgbClr val="292934"/>
                </a:solidFill>
                <a:latin typeface="Times New Roman" panose="02020603050405020304" pitchFamily="18" charset="0"/>
                <a:cs typeface="Times New Roman" panose="02020603050405020304" pitchFamily="18" charset="0"/>
              </a:rPr>
              <a:t>J Acad Nutr Diet</a:t>
            </a:r>
            <a:r>
              <a:rPr lang="en-US" sz="800" dirty="0">
                <a:solidFill>
                  <a:srgbClr val="292934"/>
                </a:solidFill>
                <a:latin typeface="Times New Roman" panose="02020603050405020304" pitchFamily="18" charset="0"/>
                <a:cs typeface="Times New Roman" panose="02020603050405020304" pitchFamily="18" charset="0"/>
              </a:rPr>
              <a:t>. 2012;112(5):730-8.</a:t>
            </a:r>
          </a:p>
        </p:txBody>
      </p:sp>
      <p:graphicFrame>
        <p:nvGraphicFramePr>
          <p:cNvPr id="7" name="Content Placeholder 9">
            <a:extLst>
              <a:ext uri="{FF2B5EF4-FFF2-40B4-BE49-F238E27FC236}">
                <a16:creationId xmlns:a16="http://schemas.microsoft.com/office/drawing/2014/main" id="{98411745-8A19-4836-8422-772250345DAA}"/>
              </a:ext>
            </a:extLst>
          </p:cNvPr>
          <p:cNvGraphicFramePr>
            <a:graphicFrameLocks/>
          </p:cNvGraphicFramePr>
          <p:nvPr>
            <p:extLst>
              <p:ext uri="{D42A27DB-BD31-4B8C-83A1-F6EECF244321}">
                <p14:modId xmlns:p14="http://schemas.microsoft.com/office/powerpoint/2010/main" val="3085182728"/>
              </p:ext>
            </p:extLst>
          </p:nvPr>
        </p:nvGraphicFramePr>
        <p:xfrm>
          <a:off x="4504887" y="1213248"/>
          <a:ext cx="5732471" cy="5220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a:extLst>
              <a:ext uri="{FF2B5EF4-FFF2-40B4-BE49-F238E27FC236}">
                <a16:creationId xmlns:a16="http://schemas.microsoft.com/office/drawing/2014/main" id="{ADB05857-9AC2-41FA-911D-DAE9E4ACD484}"/>
              </a:ext>
            </a:extLst>
          </p:cNvPr>
          <p:cNvSpPr>
            <a:spLocks noGrp="1"/>
          </p:cNvSpPr>
          <p:nvPr>
            <p:ph type="title"/>
          </p:nvPr>
        </p:nvSpPr>
        <p:spPr>
          <a:xfrm>
            <a:off x="677333" y="331763"/>
            <a:ext cx="8596668" cy="1320800"/>
          </a:xfrm>
        </p:spPr>
        <p:txBody>
          <a:bodyPr>
            <a:normAutofit/>
          </a:bodyPr>
          <a:lstStyle/>
          <a:p>
            <a:r>
              <a:rPr lang="en-US" sz="5400" dirty="0">
                <a:latin typeface="Times New Roman" panose="02020603050405020304" pitchFamily="18" charset="0"/>
                <a:cs typeface="Times New Roman" panose="02020603050405020304" pitchFamily="18" charset="0"/>
              </a:rPr>
              <a:t>Defining Malnutrition</a:t>
            </a:r>
          </a:p>
        </p:txBody>
      </p:sp>
    </p:spTree>
    <p:extLst>
      <p:ext uri="{BB962C8B-B14F-4D97-AF65-F5344CB8AC3E}">
        <p14:creationId xmlns:p14="http://schemas.microsoft.com/office/powerpoint/2010/main" val="3687501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BF4A523-8BA6-4C09-B5FA-83E690A1EB73}"/>
              </a:ext>
            </a:extLst>
          </p:cNvPr>
          <p:cNvSpPr txBox="1">
            <a:spLocks/>
          </p:cNvSpPr>
          <p:nvPr/>
        </p:nvSpPr>
        <p:spPr>
          <a:xfrm>
            <a:off x="677333" y="331763"/>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dirty="0">
                <a:latin typeface="Times New Roman" panose="02020603050405020304" pitchFamily="18" charset="0"/>
                <a:cs typeface="Times New Roman" panose="02020603050405020304" pitchFamily="18" charset="0"/>
              </a:rPr>
              <a:t>Malnutrition Screening Tool</a:t>
            </a:r>
          </a:p>
        </p:txBody>
      </p:sp>
      <p:graphicFrame>
        <p:nvGraphicFramePr>
          <p:cNvPr id="4" name="Table 3"/>
          <p:cNvGraphicFramePr>
            <a:graphicFrameLocks noGrp="1"/>
          </p:cNvGraphicFramePr>
          <p:nvPr>
            <p:extLst>
              <p:ext uri="{D42A27DB-BD31-4B8C-83A1-F6EECF244321}">
                <p14:modId xmlns:p14="http://schemas.microsoft.com/office/powerpoint/2010/main" val="21460328"/>
              </p:ext>
            </p:extLst>
          </p:nvPr>
        </p:nvGraphicFramePr>
        <p:xfrm>
          <a:off x="742382" y="1860594"/>
          <a:ext cx="9372034" cy="4597296"/>
        </p:xfrm>
        <a:graphic>
          <a:graphicData uri="http://schemas.openxmlformats.org/drawingml/2006/table">
            <a:tbl>
              <a:tblPr firstRow="1" firstCol="1" bandRow="1">
                <a:tableStyleId>{5C22544A-7EE6-4342-B048-85BDC9FD1C3A}</a:tableStyleId>
              </a:tblPr>
              <a:tblGrid>
                <a:gridCol w="1853589">
                  <a:extLst>
                    <a:ext uri="{9D8B030D-6E8A-4147-A177-3AD203B41FA5}">
                      <a16:colId xmlns:a16="http://schemas.microsoft.com/office/drawing/2014/main" val="20000"/>
                    </a:ext>
                  </a:extLst>
                </a:gridCol>
                <a:gridCol w="1311245">
                  <a:extLst>
                    <a:ext uri="{9D8B030D-6E8A-4147-A177-3AD203B41FA5}">
                      <a16:colId xmlns:a16="http://schemas.microsoft.com/office/drawing/2014/main" val="20001"/>
                    </a:ext>
                  </a:extLst>
                </a:gridCol>
                <a:gridCol w="1275364">
                  <a:extLst>
                    <a:ext uri="{9D8B030D-6E8A-4147-A177-3AD203B41FA5}">
                      <a16:colId xmlns:a16="http://schemas.microsoft.com/office/drawing/2014/main" val="20002"/>
                    </a:ext>
                  </a:extLst>
                </a:gridCol>
                <a:gridCol w="1232959">
                  <a:extLst>
                    <a:ext uri="{9D8B030D-6E8A-4147-A177-3AD203B41FA5}">
                      <a16:colId xmlns:a16="http://schemas.microsoft.com/office/drawing/2014/main" val="20003"/>
                    </a:ext>
                  </a:extLst>
                </a:gridCol>
                <a:gridCol w="1232959">
                  <a:extLst>
                    <a:ext uri="{9D8B030D-6E8A-4147-A177-3AD203B41FA5}">
                      <a16:colId xmlns:a16="http://schemas.microsoft.com/office/drawing/2014/main" val="20004"/>
                    </a:ext>
                  </a:extLst>
                </a:gridCol>
                <a:gridCol w="1232959">
                  <a:extLst>
                    <a:ext uri="{9D8B030D-6E8A-4147-A177-3AD203B41FA5}">
                      <a16:colId xmlns:a16="http://schemas.microsoft.com/office/drawing/2014/main" val="20005"/>
                    </a:ext>
                  </a:extLst>
                </a:gridCol>
                <a:gridCol w="1232959">
                  <a:extLst>
                    <a:ext uri="{9D8B030D-6E8A-4147-A177-3AD203B41FA5}">
                      <a16:colId xmlns:a16="http://schemas.microsoft.com/office/drawing/2014/main" val="20006"/>
                    </a:ext>
                  </a:extLst>
                </a:gridCol>
              </a:tblGrid>
              <a:tr h="199883">
                <a:tc rowSpan="3">
                  <a:txBody>
                    <a:bodyPr/>
                    <a:lstStyle/>
                    <a:p>
                      <a:pPr marL="0" marR="0" algn="ctr">
                        <a:spcBef>
                          <a:spcPts val="0"/>
                        </a:spcBef>
                        <a:spcAft>
                          <a:spcPts val="0"/>
                        </a:spcAft>
                      </a:pPr>
                      <a:endParaRPr lang="en-US" sz="1200" dirty="0">
                        <a:effectLst/>
                      </a:endParaRPr>
                    </a:p>
                    <a:p>
                      <a:pPr marL="0" marR="0" algn="ctr">
                        <a:spcBef>
                          <a:spcPts val="0"/>
                        </a:spcBef>
                        <a:spcAft>
                          <a:spcPts val="0"/>
                        </a:spcAft>
                      </a:pPr>
                      <a:endParaRPr lang="en-US" sz="1200" dirty="0">
                        <a:effectLst/>
                      </a:endParaRPr>
                    </a:p>
                    <a:p>
                      <a:pPr marL="0" marR="0" algn="ctr">
                        <a:spcBef>
                          <a:spcPts val="0"/>
                        </a:spcBef>
                        <a:spcAft>
                          <a:spcPts val="0"/>
                        </a:spcAft>
                      </a:pPr>
                      <a:r>
                        <a:rPr lang="en-US" sz="1200" dirty="0">
                          <a:effectLst/>
                        </a:rPr>
                        <a:t>Clinical Characteristics of Malnutrition</a:t>
                      </a:r>
                      <a:endParaRPr lang="en-US" sz="1100" dirty="0">
                        <a:effectLst/>
                        <a:latin typeface="Calibri"/>
                        <a:ea typeface="Times New Roman"/>
                        <a:cs typeface="Times New Roman"/>
                      </a:endParaRPr>
                    </a:p>
                  </a:txBody>
                  <a:tcPr marL="66636" marR="66636" marT="0" marB="0">
                    <a:lnR w="285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6">
                  <a:txBody>
                    <a:bodyPr/>
                    <a:lstStyle/>
                    <a:p>
                      <a:pPr marL="0" marR="0" algn="ctr">
                        <a:spcBef>
                          <a:spcPts val="0"/>
                        </a:spcBef>
                        <a:spcAft>
                          <a:spcPts val="0"/>
                        </a:spcAft>
                      </a:pPr>
                      <a:r>
                        <a:rPr lang="en-US" sz="1200" dirty="0">
                          <a:effectLst/>
                        </a:rPr>
                        <a:t>Malnutrition in the Context of:</a:t>
                      </a:r>
                      <a:endParaRPr lang="en-US" sz="1100" dirty="0">
                        <a:effectLst/>
                        <a:latin typeface="Calibri"/>
                        <a:ea typeface="Times New Roman"/>
                        <a:cs typeface="Times New Roman"/>
                      </a:endParaRPr>
                    </a:p>
                  </a:txBody>
                  <a:tcPr marL="66636" marR="66636" marT="0" marB="0">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9764">
                <a:tc vMerge="1">
                  <a:txBody>
                    <a:bodyPr/>
                    <a:lstStyle/>
                    <a:p>
                      <a:endParaRPr lang="en-US"/>
                    </a:p>
                  </a:txBody>
                  <a:tcPr/>
                </a:tc>
                <a:tc gridSpan="2">
                  <a:txBody>
                    <a:bodyPr/>
                    <a:lstStyle/>
                    <a:p>
                      <a:pPr marL="0" marR="0" algn="ctr">
                        <a:spcBef>
                          <a:spcPts val="0"/>
                        </a:spcBef>
                        <a:spcAft>
                          <a:spcPts val="0"/>
                        </a:spcAft>
                      </a:pPr>
                      <a:r>
                        <a:rPr lang="en-US" sz="1200" dirty="0">
                          <a:effectLst/>
                        </a:rPr>
                        <a:t>Acute Illness or Injury Related Malnutrition</a:t>
                      </a:r>
                      <a:endParaRPr lang="en-US" sz="1100" dirty="0">
                        <a:effectLst/>
                        <a:latin typeface="Calibri"/>
                        <a:ea typeface="Times New Roman"/>
                        <a:cs typeface="Times New Roman"/>
                      </a:endParaRPr>
                    </a:p>
                  </a:txBody>
                  <a:tcPr marL="66636" marR="66636"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200" dirty="0">
                          <a:effectLst/>
                        </a:rPr>
                        <a:t>Chronic Disease Related Malnutrition</a:t>
                      </a:r>
                      <a:endParaRPr lang="en-US" sz="1100" dirty="0">
                        <a:effectLst/>
                        <a:latin typeface="Calibri"/>
                        <a:ea typeface="Times New Roman"/>
                        <a:cs typeface="Times New Roman"/>
                      </a:endParaRPr>
                    </a:p>
                  </a:txBody>
                  <a:tcPr marL="66636" marR="66636"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200" dirty="0">
                          <a:effectLst/>
                        </a:rPr>
                        <a:t>Social or Environmental Related</a:t>
                      </a:r>
                      <a:r>
                        <a:rPr lang="en-US" sz="1200" baseline="0" dirty="0">
                          <a:effectLst/>
                        </a:rPr>
                        <a:t> </a:t>
                      </a:r>
                      <a:r>
                        <a:rPr lang="en-US" sz="1200" dirty="0">
                          <a:effectLst/>
                        </a:rPr>
                        <a:t>(Starvation) Malnutrition</a:t>
                      </a:r>
                      <a:endParaRPr lang="en-US" sz="1100" dirty="0">
                        <a:effectLst/>
                        <a:latin typeface="Calibri"/>
                        <a:ea typeface="Times New Roman"/>
                        <a:cs typeface="Times New Roman"/>
                      </a:endParaRPr>
                    </a:p>
                  </a:txBody>
                  <a:tcPr marL="66636" marR="66636" marT="0" marB="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1"/>
                  </a:ext>
                </a:extLst>
              </a:tr>
              <a:tr h="599649">
                <a:tc vMerge="1">
                  <a:txBody>
                    <a:bodyPr/>
                    <a:lstStyle/>
                    <a:p>
                      <a:endParaRPr lang="en-US"/>
                    </a:p>
                  </a:txBody>
                  <a:tcPr/>
                </a:tc>
                <a:tc>
                  <a:txBody>
                    <a:bodyPr/>
                    <a:lstStyle/>
                    <a:p>
                      <a:pPr marL="0" marR="0" algn="ctr">
                        <a:spcBef>
                          <a:spcPts val="0"/>
                        </a:spcBef>
                        <a:spcAft>
                          <a:spcPts val="0"/>
                        </a:spcAft>
                      </a:pPr>
                      <a:r>
                        <a:rPr lang="en-US" sz="1200" dirty="0">
                          <a:effectLst/>
                        </a:rPr>
                        <a:t>Non-severe (Moderate) Malnutrition</a:t>
                      </a:r>
                      <a:endParaRPr lang="en-US" sz="1100" dirty="0">
                        <a:effectLst/>
                        <a:latin typeface="Calibri"/>
                        <a:ea typeface="Times New Roman"/>
                        <a:cs typeface="Times New Roman"/>
                      </a:endParaRPr>
                    </a:p>
                  </a:txBody>
                  <a:tcPr marL="66636" marR="66636"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Severe Malnutrition</a:t>
                      </a:r>
                      <a:endParaRPr lang="en-US" sz="1100" dirty="0">
                        <a:effectLst/>
                        <a:latin typeface="Calibri"/>
                        <a:ea typeface="Times New Roman"/>
                        <a:cs typeface="Times New Roman"/>
                      </a:endParaRPr>
                    </a:p>
                  </a:txBody>
                  <a:tcPr marL="66636" marR="66636"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Non-severe (Moderate) Malnutrition</a:t>
                      </a:r>
                      <a:endParaRPr lang="en-US" sz="1100" dirty="0">
                        <a:effectLst/>
                        <a:latin typeface="Calibri"/>
                        <a:ea typeface="Times New Roman"/>
                        <a:cs typeface="Times New Roman"/>
                      </a:endParaRPr>
                    </a:p>
                  </a:txBody>
                  <a:tcPr marL="66636" marR="66636"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Severe Malnutrition</a:t>
                      </a:r>
                      <a:endParaRPr lang="en-US" sz="1100" dirty="0">
                        <a:effectLst/>
                        <a:latin typeface="Calibri"/>
                        <a:ea typeface="Times New Roman"/>
                        <a:cs typeface="Times New Roman"/>
                      </a:endParaRPr>
                    </a:p>
                  </a:txBody>
                  <a:tcPr marL="66636" marR="66636"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Non-severe (Moderate) Malnutrition</a:t>
                      </a:r>
                      <a:endParaRPr lang="en-US" sz="1100" dirty="0">
                        <a:effectLst/>
                        <a:latin typeface="Calibri"/>
                        <a:ea typeface="Times New Roman"/>
                        <a:cs typeface="Times New Roman"/>
                      </a:endParaRPr>
                    </a:p>
                  </a:txBody>
                  <a:tcPr marL="66636" marR="66636"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Severe Malnutrition</a:t>
                      </a:r>
                      <a:endParaRPr lang="en-US" sz="1100" dirty="0">
                        <a:effectLst/>
                        <a:latin typeface="Calibri"/>
                        <a:ea typeface="Times New Roman"/>
                        <a:cs typeface="Times New Roman"/>
                      </a:endParaRPr>
                    </a:p>
                  </a:txBody>
                  <a:tcPr marL="66636" marR="66636" marT="0" marB="0">
                    <a:lnL w="127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99413">
                <a:tc>
                  <a:txBody>
                    <a:bodyPr/>
                    <a:lstStyle/>
                    <a:p>
                      <a:pPr marL="0" marR="0">
                        <a:spcBef>
                          <a:spcPts val="0"/>
                        </a:spcBef>
                        <a:spcAft>
                          <a:spcPts val="0"/>
                        </a:spcAft>
                      </a:pPr>
                      <a:r>
                        <a:rPr lang="en-US" sz="1200" dirty="0">
                          <a:effectLst/>
                        </a:rPr>
                        <a:t>Weight Loss</a:t>
                      </a:r>
                      <a:endParaRPr lang="en-US" sz="1100" dirty="0">
                        <a:effectLst/>
                        <a:latin typeface="Calibri"/>
                        <a:ea typeface="Times New Roman"/>
                        <a:cs typeface="Times New Roman"/>
                      </a:endParaRPr>
                    </a:p>
                  </a:txBody>
                  <a:tcPr marL="66636" marR="66636" marT="0" marB="0">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1-2% - 1 week</a:t>
                      </a:r>
                      <a:endParaRPr lang="en-US" sz="1100" dirty="0">
                        <a:effectLst/>
                      </a:endParaRPr>
                    </a:p>
                    <a:p>
                      <a:pPr marL="0" marR="0">
                        <a:spcBef>
                          <a:spcPts val="0"/>
                        </a:spcBef>
                        <a:spcAft>
                          <a:spcPts val="0"/>
                        </a:spcAft>
                      </a:pPr>
                      <a:r>
                        <a:rPr lang="en-US" sz="1200" dirty="0">
                          <a:effectLst/>
                        </a:rPr>
                        <a:t>5%- 1 month</a:t>
                      </a:r>
                      <a:endParaRPr lang="en-US" sz="1100" dirty="0">
                        <a:effectLst/>
                      </a:endParaRPr>
                    </a:p>
                    <a:p>
                      <a:pPr marL="0" marR="0">
                        <a:spcBef>
                          <a:spcPts val="0"/>
                        </a:spcBef>
                        <a:spcAft>
                          <a:spcPts val="0"/>
                        </a:spcAft>
                      </a:pPr>
                      <a:r>
                        <a:rPr lang="en-US" sz="1200" dirty="0">
                          <a:effectLst/>
                        </a:rPr>
                        <a:t>7.5%- 3 months</a:t>
                      </a:r>
                      <a:endParaRPr lang="en-US" sz="1100" dirty="0">
                        <a:effectLst/>
                        <a:latin typeface="Calibri"/>
                        <a:ea typeface="Times New Roman"/>
                        <a:cs typeface="Times New Roman"/>
                      </a:endParaRPr>
                    </a:p>
                  </a:txBody>
                  <a:tcPr marL="66636" marR="66636"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&gt;2% -1 week</a:t>
                      </a:r>
                      <a:endParaRPr lang="en-US" sz="1100" dirty="0">
                        <a:effectLst/>
                      </a:endParaRPr>
                    </a:p>
                    <a:p>
                      <a:pPr marL="0" marR="0">
                        <a:spcBef>
                          <a:spcPts val="0"/>
                        </a:spcBef>
                        <a:spcAft>
                          <a:spcPts val="0"/>
                        </a:spcAft>
                      </a:pPr>
                      <a:r>
                        <a:rPr lang="en-US" sz="1200" dirty="0">
                          <a:effectLst/>
                        </a:rPr>
                        <a:t>&gt;5%- 1 month</a:t>
                      </a:r>
                      <a:endParaRPr lang="en-US" sz="1100" dirty="0">
                        <a:effectLst/>
                      </a:endParaRPr>
                    </a:p>
                    <a:p>
                      <a:pPr marL="0" marR="0">
                        <a:spcBef>
                          <a:spcPts val="0"/>
                        </a:spcBef>
                        <a:spcAft>
                          <a:spcPts val="0"/>
                        </a:spcAft>
                      </a:pPr>
                      <a:r>
                        <a:rPr lang="en-US" sz="1200" dirty="0">
                          <a:effectLst/>
                        </a:rPr>
                        <a:t>&gt;7.5%- 3 months</a:t>
                      </a:r>
                      <a:endParaRPr lang="en-US" sz="1100" dirty="0">
                        <a:effectLst/>
                        <a:latin typeface="Calibri"/>
                        <a:ea typeface="Times New Roman"/>
                        <a:cs typeface="Times New Roman"/>
                      </a:endParaRPr>
                    </a:p>
                  </a:txBody>
                  <a:tcPr marL="66636" marR="66636"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5%- 1 month</a:t>
                      </a:r>
                      <a:endParaRPr lang="en-US" sz="1100" dirty="0">
                        <a:effectLst/>
                      </a:endParaRPr>
                    </a:p>
                    <a:p>
                      <a:pPr marL="0" marR="0">
                        <a:spcBef>
                          <a:spcPts val="0"/>
                        </a:spcBef>
                        <a:spcAft>
                          <a:spcPts val="0"/>
                        </a:spcAft>
                      </a:pPr>
                      <a:r>
                        <a:rPr lang="en-US" sz="1200" dirty="0">
                          <a:effectLst/>
                        </a:rPr>
                        <a:t>7.5%- 3 months</a:t>
                      </a:r>
                      <a:endParaRPr lang="en-US" sz="1100" dirty="0">
                        <a:effectLst/>
                      </a:endParaRPr>
                    </a:p>
                    <a:p>
                      <a:pPr marL="0" marR="0">
                        <a:spcBef>
                          <a:spcPts val="0"/>
                        </a:spcBef>
                        <a:spcAft>
                          <a:spcPts val="0"/>
                        </a:spcAft>
                      </a:pPr>
                      <a:r>
                        <a:rPr lang="en-US" sz="1200" dirty="0">
                          <a:effectLst/>
                        </a:rPr>
                        <a:t>10%- 6 months</a:t>
                      </a:r>
                      <a:endParaRPr lang="en-US" sz="1100" dirty="0">
                        <a:effectLst/>
                      </a:endParaRPr>
                    </a:p>
                    <a:p>
                      <a:pPr marL="0" marR="0">
                        <a:spcBef>
                          <a:spcPts val="0"/>
                        </a:spcBef>
                        <a:spcAft>
                          <a:spcPts val="0"/>
                        </a:spcAft>
                      </a:pPr>
                      <a:r>
                        <a:rPr lang="en-US" sz="1200" dirty="0">
                          <a:effectLst/>
                        </a:rPr>
                        <a:t>20%- 1 year</a:t>
                      </a:r>
                      <a:endParaRPr lang="en-US" sz="1100" dirty="0">
                        <a:effectLst/>
                        <a:latin typeface="Calibri"/>
                        <a:ea typeface="Times New Roman"/>
                        <a:cs typeface="Times New Roman"/>
                      </a:endParaRPr>
                    </a:p>
                  </a:txBody>
                  <a:tcPr marL="66636" marR="66636"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&gt;5%- 1 month</a:t>
                      </a:r>
                      <a:endParaRPr lang="en-US" sz="1100" dirty="0">
                        <a:effectLst/>
                      </a:endParaRPr>
                    </a:p>
                    <a:p>
                      <a:pPr marL="0" marR="0">
                        <a:spcBef>
                          <a:spcPts val="0"/>
                        </a:spcBef>
                        <a:spcAft>
                          <a:spcPts val="0"/>
                        </a:spcAft>
                      </a:pPr>
                      <a:r>
                        <a:rPr lang="en-US" sz="1200" dirty="0">
                          <a:effectLst/>
                        </a:rPr>
                        <a:t>&gt;7.5%- 3 months</a:t>
                      </a:r>
                      <a:endParaRPr lang="en-US" sz="1100" dirty="0">
                        <a:effectLst/>
                      </a:endParaRPr>
                    </a:p>
                    <a:p>
                      <a:pPr marL="0" marR="0">
                        <a:spcBef>
                          <a:spcPts val="0"/>
                        </a:spcBef>
                        <a:spcAft>
                          <a:spcPts val="0"/>
                        </a:spcAft>
                      </a:pPr>
                      <a:r>
                        <a:rPr lang="en-US" sz="1200" dirty="0">
                          <a:effectLst/>
                        </a:rPr>
                        <a:t>&gt;10%- 6 months</a:t>
                      </a:r>
                      <a:endParaRPr lang="en-US" sz="1100" dirty="0">
                        <a:effectLst/>
                      </a:endParaRPr>
                    </a:p>
                    <a:p>
                      <a:pPr marL="0" marR="0">
                        <a:spcBef>
                          <a:spcPts val="0"/>
                        </a:spcBef>
                        <a:spcAft>
                          <a:spcPts val="0"/>
                        </a:spcAft>
                      </a:pPr>
                      <a:r>
                        <a:rPr lang="en-US" sz="1200" dirty="0">
                          <a:effectLst/>
                        </a:rPr>
                        <a:t>&gt;20%- 1 year</a:t>
                      </a:r>
                      <a:endParaRPr lang="en-US" sz="1100" dirty="0">
                        <a:effectLst/>
                        <a:latin typeface="Calibri"/>
                        <a:ea typeface="Times New Roman"/>
                        <a:cs typeface="Times New Roman"/>
                      </a:endParaRPr>
                    </a:p>
                  </a:txBody>
                  <a:tcPr marL="66636" marR="66636"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5%- 1 month</a:t>
                      </a:r>
                      <a:endParaRPr lang="en-US" sz="1100" dirty="0">
                        <a:effectLst/>
                      </a:endParaRPr>
                    </a:p>
                    <a:p>
                      <a:pPr marL="0" marR="0">
                        <a:spcBef>
                          <a:spcPts val="0"/>
                        </a:spcBef>
                        <a:spcAft>
                          <a:spcPts val="0"/>
                        </a:spcAft>
                      </a:pPr>
                      <a:r>
                        <a:rPr lang="en-US" sz="1200" dirty="0">
                          <a:effectLst/>
                        </a:rPr>
                        <a:t>7.5%- 3 months</a:t>
                      </a:r>
                      <a:endParaRPr lang="en-US" sz="1100" dirty="0">
                        <a:effectLst/>
                      </a:endParaRPr>
                    </a:p>
                    <a:p>
                      <a:pPr marL="0" marR="0">
                        <a:spcBef>
                          <a:spcPts val="0"/>
                        </a:spcBef>
                        <a:spcAft>
                          <a:spcPts val="0"/>
                        </a:spcAft>
                      </a:pPr>
                      <a:r>
                        <a:rPr lang="en-US" sz="1200" dirty="0">
                          <a:effectLst/>
                        </a:rPr>
                        <a:t>10%- 6 months</a:t>
                      </a:r>
                      <a:endParaRPr lang="en-US" sz="1100" dirty="0">
                        <a:effectLst/>
                      </a:endParaRPr>
                    </a:p>
                    <a:p>
                      <a:pPr marL="0" marR="0">
                        <a:spcBef>
                          <a:spcPts val="0"/>
                        </a:spcBef>
                        <a:spcAft>
                          <a:spcPts val="0"/>
                        </a:spcAft>
                      </a:pPr>
                      <a:r>
                        <a:rPr lang="en-US" sz="1200" dirty="0">
                          <a:effectLst/>
                        </a:rPr>
                        <a:t>20%- 1 year</a:t>
                      </a:r>
                      <a:endParaRPr lang="en-US" sz="1100" dirty="0">
                        <a:effectLst/>
                        <a:latin typeface="Calibri"/>
                        <a:ea typeface="Times New Roman"/>
                        <a:cs typeface="Times New Roman"/>
                      </a:endParaRPr>
                    </a:p>
                  </a:txBody>
                  <a:tcPr marL="66636" marR="66636"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&gt;5%- 1 month</a:t>
                      </a:r>
                      <a:endParaRPr lang="en-US" sz="1100" dirty="0">
                        <a:effectLst/>
                      </a:endParaRPr>
                    </a:p>
                    <a:p>
                      <a:pPr marL="0" marR="0">
                        <a:spcBef>
                          <a:spcPts val="0"/>
                        </a:spcBef>
                        <a:spcAft>
                          <a:spcPts val="0"/>
                        </a:spcAft>
                      </a:pPr>
                      <a:r>
                        <a:rPr lang="en-US" sz="1200" dirty="0">
                          <a:effectLst/>
                        </a:rPr>
                        <a:t>&gt;7.5%- 3 months</a:t>
                      </a:r>
                      <a:endParaRPr lang="en-US" sz="1100" dirty="0">
                        <a:effectLst/>
                      </a:endParaRPr>
                    </a:p>
                    <a:p>
                      <a:pPr marL="0" marR="0">
                        <a:spcBef>
                          <a:spcPts val="0"/>
                        </a:spcBef>
                        <a:spcAft>
                          <a:spcPts val="0"/>
                        </a:spcAft>
                      </a:pPr>
                      <a:r>
                        <a:rPr lang="en-US" sz="1200" dirty="0">
                          <a:effectLst/>
                        </a:rPr>
                        <a:t>&gt;10%- 6 months</a:t>
                      </a:r>
                      <a:endParaRPr lang="en-US" sz="1100" dirty="0">
                        <a:effectLst/>
                      </a:endParaRPr>
                    </a:p>
                    <a:p>
                      <a:pPr marL="0" marR="0">
                        <a:spcBef>
                          <a:spcPts val="0"/>
                        </a:spcBef>
                        <a:spcAft>
                          <a:spcPts val="0"/>
                        </a:spcAft>
                      </a:pPr>
                      <a:r>
                        <a:rPr lang="en-US" sz="1200" dirty="0">
                          <a:effectLst/>
                        </a:rPr>
                        <a:t>&gt;20%- 1 year</a:t>
                      </a:r>
                      <a:endParaRPr lang="en-US" sz="1100" dirty="0">
                        <a:effectLst/>
                        <a:latin typeface="Calibri"/>
                        <a:ea typeface="Times New Roman"/>
                        <a:cs typeface="Times New Roman"/>
                      </a:endParaRPr>
                    </a:p>
                  </a:txBody>
                  <a:tcPr marL="66636" marR="66636"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99764">
                <a:tc>
                  <a:txBody>
                    <a:bodyPr/>
                    <a:lstStyle/>
                    <a:p>
                      <a:pPr marL="0" marR="0">
                        <a:spcBef>
                          <a:spcPts val="0"/>
                        </a:spcBef>
                        <a:spcAft>
                          <a:spcPts val="0"/>
                        </a:spcAft>
                      </a:pPr>
                      <a:r>
                        <a:rPr lang="en-US" sz="1200" dirty="0">
                          <a:effectLst/>
                        </a:rPr>
                        <a:t>Energy Intake</a:t>
                      </a:r>
                      <a:endParaRPr lang="en-US" sz="1100" dirty="0">
                        <a:effectLst/>
                        <a:latin typeface="Calibri"/>
                        <a:ea typeface="Times New Roman"/>
                        <a:cs typeface="Times New Roman"/>
                      </a:endParaRPr>
                    </a:p>
                  </a:txBody>
                  <a:tcPr marL="66636" marR="66636" marT="0" marB="0">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&lt;75% for &gt;7 days</a:t>
                      </a:r>
                      <a:endParaRPr lang="en-US" sz="1100" dirty="0">
                        <a:effectLst/>
                        <a:latin typeface="Calibri"/>
                        <a:ea typeface="Times New Roman"/>
                        <a:cs typeface="Times New Roman"/>
                      </a:endParaRPr>
                    </a:p>
                  </a:txBody>
                  <a:tcPr marL="66636" marR="66636"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≤50% for ≥5 days</a:t>
                      </a:r>
                      <a:endParaRPr lang="en-US" sz="1100" dirty="0">
                        <a:effectLst/>
                        <a:latin typeface="Calibri"/>
                        <a:ea typeface="Times New Roman"/>
                        <a:cs typeface="Times New Roman"/>
                      </a:endParaRPr>
                    </a:p>
                  </a:txBody>
                  <a:tcPr marL="66636" marR="66636"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&lt;75% for ≥1 month</a:t>
                      </a:r>
                      <a:endParaRPr lang="en-US" sz="1100" dirty="0">
                        <a:effectLst/>
                        <a:latin typeface="Calibri"/>
                        <a:ea typeface="Times New Roman"/>
                        <a:cs typeface="Times New Roman"/>
                      </a:endParaRPr>
                    </a:p>
                  </a:txBody>
                  <a:tcPr marL="66636" marR="66636"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≤75% for ≥1 month</a:t>
                      </a:r>
                      <a:endParaRPr lang="en-US" sz="1100" dirty="0">
                        <a:effectLst/>
                        <a:latin typeface="Calibri"/>
                        <a:ea typeface="Times New Roman"/>
                        <a:cs typeface="Times New Roman"/>
                      </a:endParaRPr>
                    </a:p>
                  </a:txBody>
                  <a:tcPr marL="66636" marR="66636"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&lt;75% for ≥1 month</a:t>
                      </a:r>
                      <a:endParaRPr lang="en-US" sz="1100" dirty="0">
                        <a:effectLst/>
                        <a:latin typeface="Calibri"/>
                        <a:ea typeface="Times New Roman"/>
                        <a:cs typeface="Times New Roman"/>
                      </a:endParaRPr>
                    </a:p>
                  </a:txBody>
                  <a:tcPr marL="66636" marR="66636"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≤50% for ≥1 month</a:t>
                      </a:r>
                      <a:endParaRPr lang="en-US" sz="1100" dirty="0">
                        <a:effectLst/>
                        <a:latin typeface="Calibri"/>
                        <a:ea typeface="Times New Roman"/>
                        <a:cs typeface="Times New Roman"/>
                      </a:endParaRPr>
                    </a:p>
                  </a:txBody>
                  <a:tcPr marL="66636" marR="66636"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99764">
                <a:tc>
                  <a:txBody>
                    <a:bodyPr/>
                    <a:lstStyle/>
                    <a:p>
                      <a:pPr marL="0" marR="0">
                        <a:spcBef>
                          <a:spcPts val="0"/>
                        </a:spcBef>
                        <a:spcAft>
                          <a:spcPts val="0"/>
                        </a:spcAft>
                      </a:pPr>
                      <a:r>
                        <a:rPr lang="en-US" sz="1200" dirty="0">
                          <a:effectLst/>
                        </a:rPr>
                        <a:t>Body Fat</a:t>
                      </a:r>
                      <a:endParaRPr lang="en-US" sz="1100" dirty="0">
                        <a:effectLst/>
                        <a:latin typeface="Calibri"/>
                        <a:ea typeface="Times New Roman"/>
                        <a:cs typeface="Times New Roman"/>
                      </a:endParaRPr>
                    </a:p>
                  </a:txBody>
                  <a:tcPr marL="66636" marR="66636" marT="0" marB="0">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Mild depletion</a:t>
                      </a:r>
                      <a:endParaRPr lang="en-US" sz="1100" dirty="0">
                        <a:effectLst/>
                        <a:latin typeface="Calibri"/>
                        <a:ea typeface="Times New Roman"/>
                        <a:cs typeface="Times New Roman"/>
                      </a:endParaRPr>
                    </a:p>
                  </a:txBody>
                  <a:tcPr marL="66636" marR="66636"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Moderate depletion</a:t>
                      </a:r>
                      <a:endParaRPr lang="en-US" sz="1100" dirty="0">
                        <a:effectLst/>
                        <a:latin typeface="Calibri"/>
                        <a:ea typeface="Times New Roman"/>
                        <a:cs typeface="Times New Roman"/>
                      </a:endParaRPr>
                    </a:p>
                  </a:txBody>
                  <a:tcPr marL="66636" marR="66636"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Mild depletion</a:t>
                      </a:r>
                      <a:endParaRPr lang="en-US" sz="1100" dirty="0">
                        <a:effectLst/>
                        <a:latin typeface="Calibri"/>
                        <a:ea typeface="Times New Roman"/>
                        <a:cs typeface="Times New Roman"/>
                      </a:endParaRPr>
                    </a:p>
                  </a:txBody>
                  <a:tcPr marL="66636" marR="66636"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Severe depletion</a:t>
                      </a:r>
                      <a:endParaRPr lang="en-US" sz="1100" dirty="0">
                        <a:effectLst/>
                        <a:latin typeface="Calibri"/>
                        <a:ea typeface="Times New Roman"/>
                        <a:cs typeface="Times New Roman"/>
                      </a:endParaRPr>
                    </a:p>
                  </a:txBody>
                  <a:tcPr marL="66636" marR="66636"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Mild depletion</a:t>
                      </a:r>
                      <a:endParaRPr lang="en-US" sz="1100" dirty="0">
                        <a:effectLst/>
                        <a:latin typeface="Calibri"/>
                        <a:ea typeface="Times New Roman"/>
                        <a:cs typeface="Times New Roman"/>
                      </a:endParaRPr>
                    </a:p>
                  </a:txBody>
                  <a:tcPr marL="66636" marR="66636"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Severe depletion</a:t>
                      </a:r>
                      <a:endParaRPr lang="en-US" sz="1100" dirty="0">
                        <a:effectLst/>
                        <a:latin typeface="Calibri"/>
                        <a:ea typeface="Times New Roman"/>
                        <a:cs typeface="Times New Roman"/>
                      </a:endParaRPr>
                    </a:p>
                  </a:txBody>
                  <a:tcPr marL="66636" marR="66636"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99764">
                <a:tc>
                  <a:txBody>
                    <a:bodyPr/>
                    <a:lstStyle/>
                    <a:p>
                      <a:pPr marL="0" marR="0">
                        <a:spcBef>
                          <a:spcPts val="0"/>
                        </a:spcBef>
                        <a:spcAft>
                          <a:spcPts val="0"/>
                        </a:spcAft>
                      </a:pPr>
                      <a:r>
                        <a:rPr lang="en-US" sz="1200" dirty="0">
                          <a:effectLst/>
                        </a:rPr>
                        <a:t>Muscle Mass</a:t>
                      </a:r>
                      <a:endParaRPr lang="en-US" sz="1100" dirty="0">
                        <a:effectLst/>
                        <a:latin typeface="Calibri"/>
                        <a:ea typeface="Times New Roman"/>
                        <a:cs typeface="Times New Roman"/>
                      </a:endParaRPr>
                    </a:p>
                  </a:txBody>
                  <a:tcPr marL="66636" marR="66636" marT="0" marB="0">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Mild depletion</a:t>
                      </a:r>
                      <a:endParaRPr lang="en-US" sz="1100" dirty="0">
                        <a:effectLst/>
                        <a:latin typeface="Calibri"/>
                        <a:ea typeface="Times New Roman"/>
                        <a:cs typeface="Times New Roman"/>
                      </a:endParaRPr>
                    </a:p>
                  </a:txBody>
                  <a:tcPr marL="66636" marR="66636"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Moderate depletion</a:t>
                      </a:r>
                      <a:endParaRPr lang="en-US" sz="1100" dirty="0">
                        <a:effectLst/>
                        <a:latin typeface="Calibri"/>
                        <a:ea typeface="Times New Roman"/>
                        <a:cs typeface="Times New Roman"/>
                      </a:endParaRPr>
                    </a:p>
                  </a:txBody>
                  <a:tcPr marL="66636" marR="66636"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Mild depletion</a:t>
                      </a:r>
                      <a:endParaRPr lang="en-US" sz="1100" dirty="0">
                        <a:effectLst/>
                        <a:latin typeface="Calibri"/>
                        <a:ea typeface="Times New Roman"/>
                        <a:cs typeface="Times New Roman"/>
                      </a:endParaRPr>
                    </a:p>
                  </a:txBody>
                  <a:tcPr marL="66636" marR="66636"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Severe depletion</a:t>
                      </a:r>
                      <a:endParaRPr lang="en-US" sz="1100" dirty="0">
                        <a:effectLst/>
                        <a:latin typeface="Calibri"/>
                        <a:ea typeface="Times New Roman"/>
                        <a:cs typeface="Times New Roman"/>
                      </a:endParaRPr>
                    </a:p>
                  </a:txBody>
                  <a:tcPr marL="66636" marR="66636"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Mild depletion</a:t>
                      </a:r>
                      <a:endParaRPr lang="en-US" sz="1100" dirty="0">
                        <a:effectLst/>
                        <a:latin typeface="Calibri"/>
                        <a:ea typeface="Times New Roman"/>
                        <a:cs typeface="Times New Roman"/>
                      </a:endParaRPr>
                    </a:p>
                  </a:txBody>
                  <a:tcPr marL="66636" marR="66636"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Severe depletion</a:t>
                      </a:r>
                      <a:endParaRPr lang="en-US" sz="1100" dirty="0">
                        <a:effectLst/>
                        <a:latin typeface="Calibri"/>
                        <a:ea typeface="Times New Roman"/>
                        <a:cs typeface="Times New Roman"/>
                      </a:endParaRPr>
                    </a:p>
                  </a:txBody>
                  <a:tcPr marL="66636" marR="66636"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99764">
                <a:tc>
                  <a:txBody>
                    <a:bodyPr/>
                    <a:lstStyle/>
                    <a:p>
                      <a:pPr marL="0" marR="0">
                        <a:spcBef>
                          <a:spcPts val="0"/>
                        </a:spcBef>
                        <a:spcAft>
                          <a:spcPts val="0"/>
                        </a:spcAft>
                      </a:pPr>
                      <a:r>
                        <a:rPr lang="en-US" sz="1200" dirty="0">
                          <a:effectLst/>
                        </a:rPr>
                        <a:t>Fluid Accumulation</a:t>
                      </a:r>
                      <a:endParaRPr lang="en-US" sz="1100" dirty="0">
                        <a:effectLst/>
                        <a:latin typeface="Calibri"/>
                        <a:ea typeface="Times New Roman"/>
                        <a:cs typeface="Times New Roman"/>
                      </a:endParaRPr>
                    </a:p>
                  </a:txBody>
                  <a:tcPr marL="66636" marR="66636" marT="0" marB="0">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Mild</a:t>
                      </a:r>
                      <a:endParaRPr lang="en-US" sz="1100" dirty="0">
                        <a:effectLst/>
                        <a:latin typeface="Calibri"/>
                        <a:ea typeface="Times New Roman"/>
                        <a:cs typeface="Times New Roman"/>
                      </a:endParaRPr>
                    </a:p>
                  </a:txBody>
                  <a:tcPr marL="66636" marR="66636"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Moderate → severe</a:t>
                      </a:r>
                      <a:endParaRPr lang="en-US" sz="1100" dirty="0">
                        <a:effectLst/>
                        <a:latin typeface="Calibri"/>
                        <a:ea typeface="Times New Roman"/>
                        <a:cs typeface="Times New Roman"/>
                      </a:endParaRPr>
                    </a:p>
                  </a:txBody>
                  <a:tcPr marL="66636" marR="66636"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Mild</a:t>
                      </a:r>
                      <a:endParaRPr lang="en-US" sz="1100" dirty="0">
                        <a:effectLst/>
                        <a:latin typeface="Calibri"/>
                        <a:ea typeface="Times New Roman"/>
                        <a:cs typeface="Times New Roman"/>
                      </a:endParaRPr>
                    </a:p>
                  </a:txBody>
                  <a:tcPr marL="66636" marR="66636"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Severe</a:t>
                      </a:r>
                      <a:endParaRPr lang="en-US" sz="1100" dirty="0">
                        <a:effectLst/>
                        <a:latin typeface="Calibri"/>
                        <a:ea typeface="Times New Roman"/>
                        <a:cs typeface="Times New Roman"/>
                      </a:endParaRPr>
                    </a:p>
                  </a:txBody>
                  <a:tcPr marL="66636" marR="66636"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Mild</a:t>
                      </a:r>
                      <a:endParaRPr lang="en-US" sz="1100" dirty="0">
                        <a:effectLst/>
                        <a:latin typeface="Calibri"/>
                        <a:ea typeface="Times New Roman"/>
                        <a:cs typeface="Times New Roman"/>
                      </a:endParaRPr>
                    </a:p>
                  </a:txBody>
                  <a:tcPr marL="66636" marR="66636"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Severe</a:t>
                      </a:r>
                      <a:endParaRPr lang="en-US" sz="1100" dirty="0">
                        <a:effectLst/>
                        <a:latin typeface="Calibri"/>
                        <a:ea typeface="Times New Roman"/>
                        <a:cs typeface="Times New Roman"/>
                      </a:endParaRPr>
                    </a:p>
                  </a:txBody>
                  <a:tcPr marL="66636" marR="66636"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799531">
                <a:tc>
                  <a:txBody>
                    <a:bodyPr/>
                    <a:lstStyle/>
                    <a:p>
                      <a:pPr marL="0" marR="0">
                        <a:spcBef>
                          <a:spcPts val="0"/>
                        </a:spcBef>
                        <a:spcAft>
                          <a:spcPts val="0"/>
                        </a:spcAft>
                      </a:pPr>
                      <a:r>
                        <a:rPr lang="en-US" sz="1200" dirty="0">
                          <a:effectLst/>
                        </a:rPr>
                        <a:t>Grip Strength</a:t>
                      </a:r>
                      <a:endParaRPr lang="en-US" sz="1100" dirty="0">
                        <a:effectLst/>
                        <a:latin typeface="Calibri"/>
                        <a:ea typeface="Times New Roman"/>
                        <a:cs typeface="Times New Roman"/>
                      </a:endParaRPr>
                    </a:p>
                  </a:txBody>
                  <a:tcPr marL="66636" marR="66636" marT="0" marB="0">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spcBef>
                          <a:spcPts val="0"/>
                        </a:spcBef>
                        <a:spcAft>
                          <a:spcPts val="0"/>
                        </a:spcAft>
                      </a:pPr>
                      <a:r>
                        <a:rPr lang="en-US" sz="1200" dirty="0">
                          <a:effectLst/>
                        </a:rPr>
                        <a:t>N/A</a:t>
                      </a:r>
                      <a:endParaRPr lang="en-US" sz="1100" dirty="0">
                        <a:effectLst/>
                        <a:latin typeface="Calibri"/>
                        <a:ea typeface="Times New Roman"/>
                        <a:cs typeface="Times New Roman"/>
                      </a:endParaRPr>
                    </a:p>
                  </a:txBody>
                  <a:tcPr marL="66636" marR="66636"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spcBef>
                          <a:spcPts val="0"/>
                        </a:spcBef>
                        <a:spcAft>
                          <a:spcPts val="0"/>
                        </a:spcAft>
                      </a:pPr>
                      <a:r>
                        <a:rPr lang="en-US" sz="1200" dirty="0">
                          <a:effectLst/>
                        </a:rPr>
                        <a:t>Not recommended in intensive care unit</a:t>
                      </a:r>
                      <a:endParaRPr lang="en-US" sz="1100" dirty="0">
                        <a:effectLst/>
                        <a:latin typeface="Calibri"/>
                        <a:ea typeface="Times New Roman"/>
                        <a:cs typeface="Times New Roman"/>
                      </a:endParaRPr>
                    </a:p>
                  </a:txBody>
                  <a:tcPr marL="66636" marR="66636"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spcBef>
                          <a:spcPts val="0"/>
                        </a:spcBef>
                        <a:spcAft>
                          <a:spcPts val="0"/>
                        </a:spcAft>
                      </a:pPr>
                      <a:r>
                        <a:rPr lang="en-US" sz="1200" dirty="0">
                          <a:effectLst/>
                        </a:rPr>
                        <a:t>N/A</a:t>
                      </a:r>
                      <a:endParaRPr lang="en-US" sz="1100" dirty="0">
                        <a:effectLst/>
                        <a:latin typeface="Calibri"/>
                        <a:ea typeface="Times New Roman"/>
                        <a:cs typeface="Times New Roman"/>
                      </a:endParaRPr>
                    </a:p>
                  </a:txBody>
                  <a:tcPr marL="66636" marR="66636"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spcBef>
                          <a:spcPts val="0"/>
                        </a:spcBef>
                        <a:spcAft>
                          <a:spcPts val="0"/>
                        </a:spcAft>
                      </a:pPr>
                      <a:r>
                        <a:rPr lang="en-US" sz="1200" dirty="0">
                          <a:effectLst/>
                        </a:rPr>
                        <a:t>Reduced for age/gender</a:t>
                      </a:r>
                      <a:endParaRPr lang="en-US" sz="1100" dirty="0">
                        <a:effectLst/>
                        <a:latin typeface="Calibri"/>
                        <a:ea typeface="Times New Roman"/>
                        <a:cs typeface="Times New Roman"/>
                      </a:endParaRPr>
                    </a:p>
                  </a:txBody>
                  <a:tcPr marL="66636" marR="66636"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spcBef>
                          <a:spcPts val="0"/>
                        </a:spcBef>
                        <a:spcAft>
                          <a:spcPts val="0"/>
                        </a:spcAft>
                      </a:pPr>
                      <a:r>
                        <a:rPr lang="en-US" sz="1200" dirty="0">
                          <a:effectLst/>
                        </a:rPr>
                        <a:t>N/A</a:t>
                      </a:r>
                      <a:endParaRPr lang="en-US" sz="1100" dirty="0">
                        <a:effectLst/>
                        <a:latin typeface="Calibri"/>
                        <a:ea typeface="Times New Roman"/>
                        <a:cs typeface="Times New Roman"/>
                      </a:endParaRPr>
                    </a:p>
                  </a:txBody>
                  <a:tcPr marL="66636" marR="66636"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spcBef>
                          <a:spcPts val="0"/>
                        </a:spcBef>
                        <a:spcAft>
                          <a:spcPts val="0"/>
                        </a:spcAft>
                      </a:pPr>
                      <a:r>
                        <a:rPr lang="en-US" sz="1200" dirty="0">
                          <a:effectLst/>
                        </a:rPr>
                        <a:t>Reduced for age/gender</a:t>
                      </a:r>
                      <a:endParaRPr lang="en-US" sz="1100" dirty="0">
                        <a:effectLst/>
                        <a:latin typeface="Calibri"/>
                        <a:ea typeface="Times New Roman"/>
                        <a:cs typeface="Times New Roman"/>
                      </a:endParaRPr>
                    </a:p>
                  </a:txBody>
                  <a:tcPr marL="66636" marR="66636"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8"/>
                  </a:ext>
                </a:extLst>
              </a:tr>
            </a:tbl>
          </a:graphicData>
        </a:graphic>
      </p:graphicFrame>
      <p:sp>
        <p:nvSpPr>
          <p:cNvPr id="6" name="TextBox 5"/>
          <p:cNvSpPr txBox="1"/>
          <p:nvPr/>
        </p:nvSpPr>
        <p:spPr>
          <a:xfrm>
            <a:off x="742382" y="1356468"/>
            <a:ext cx="9144000"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The presence of two or more are necessary for the diagnosis of malnutrition.</a:t>
            </a:r>
          </a:p>
        </p:txBody>
      </p:sp>
      <p:sp>
        <p:nvSpPr>
          <p:cNvPr id="7" name="TextBox 6"/>
          <p:cNvSpPr txBox="1"/>
          <p:nvPr/>
        </p:nvSpPr>
        <p:spPr>
          <a:xfrm>
            <a:off x="740705" y="6561906"/>
            <a:ext cx="9144000" cy="215444"/>
          </a:xfrm>
          <a:prstGeom prst="rect">
            <a:avLst/>
          </a:prstGeom>
          <a:noFill/>
        </p:spPr>
        <p:txBody>
          <a:bodyPr wrap="square" rtlCol="0">
            <a:spAutoFit/>
          </a:bodyPr>
          <a:lstStyle/>
          <a:p>
            <a:r>
              <a:rPr lang="en-US" sz="800" dirty="0">
                <a:latin typeface="Times New Roman" panose="02020603050405020304" pitchFamily="18" charset="0"/>
                <a:cs typeface="Times New Roman" panose="02020603050405020304" pitchFamily="18" charset="0"/>
              </a:rPr>
              <a:t>White et. al, JPEN 2012</a:t>
            </a:r>
          </a:p>
        </p:txBody>
      </p:sp>
    </p:spTree>
    <p:extLst>
      <p:ext uri="{BB962C8B-B14F-4D97-AF65-F5344CB8AC3E}">
        <p14:creationId xmlns:p14="http://schemas.microsoft.com/office/powerpoint/2010/main" val="62998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97A4-83D6-47CC-873C-9178A387C5CF}"/>
              </a:ext>
            </a:extLst>
          </p:cNvPr>
          <p:cNvSpPr>
            <a:spLocks noGrp="1"/>
          </p:cNvSpPr>
          <p:nvPr>
            <p:ph type="title"/>
          </p:nvPr>
        </p:nvSpPr>
        <p:spPr/>
        <p:txBody>
          <a:bodyPr vert="horz" lIns="91440" tIns="45720" rIns="91440" bIns="45720" rtlCol="0" anchor="ctr">
            <a:normAutofit/>
          </a:bodyPr>
          <a:lstStyle/>
          <a:p>
            <a:r>
              <a:rPr lang="en-US" sz="3100" dirty="0">
                <a:solidFill>
                  <a:srgbClr val="FFFFFF"/>
                </a:solidFill>
              </a:rPr>
              <a:t>Step One: absent</a:t>
            </a:r>
          </a:p>
        </p:txBody>
      </p:sp>
      <p:sp>
        <p:nvSpPr>
          <p:cNvPr id="7" name="Text Placeholder 6">
            <a:extLst>
              <a:ext uri="{FF2B5EF4-FFF2-40B4-BE49-F238E27FC236}">
                <a16:creationId xmlns:a16="http://schemas.microsoft.com/office/drawing/2014/main" id="{5CDF5947-8491-4528-A595-CDB69AEF2B05}"/>
              </a:ext>
            </a:extLst>
          </p:cNvPr>
          <p:cNvSpPr>
            <a:spLocks noGrp="1"/>
          </p:cNvSpPr>
          <p:nvPr>
            <p:ph type="body" sz="half" idx="2"/>
          </p:nvPr>
        </p:nvSpPr>
        <p:spPr>
          <a:xfrm>
            <a:off x="677334" y="1069888"/>
            <a:ext cx="3854528" cy="4273921"/>
          </a:xfr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ctr"/>
            <a:endParaRPr lang="en-US" sz="3200" dirty="0">
              <a:solidFill>
                <a:schemeClr val="bg1"/>
              </a:solidFill>
            </a:endParaRPr>
          </a:p>
          <a:p>
            <a:pPr algn="ctr"/>
            <a:r>
              <a:rPr lang="en-US" sz="3200" b="1" dirty="0">
                <a:solidFill>
                  <a:schemeClr val="bg1"/>
                </a:solidFill>
                <a:latin typeface="Times New Roman" panose="02020603050405020304" pitchFamily="18" charset="0"/>
                <a:cs typeface="Times New Roman" panose="02020603050405020304" pitchFamily="18" charset="0"/>
              </a:rPr>
              <a:t>Step One</a:t>
            </a:r>
            <a:r>
              <a:rPr lang="en-US" sz="3200" dirty="0">
                <a:solidFill>
                  <a:schemeClr val="bg1"/>
                </a:solidFill>
                <a:latin typeface="Times New Roman" panose="02020603050405020304" pitchFamily="18" charset="0"/>
                <a:cs typeface="Times New Roman" panose="02020603050405020304" pitchFamily="18" charset="0"/>
              </a:rPr>
              <a:t>: Determine the Cause, including whether Inflammation is present or absent</a:t>
            </a:r>
          </a:p>
        </p:txBody>
      </p:sp>
      <p:sp>
        <p:nvSpPr>
          <p:cNvPr id="3" name="TextBox 2">
            <a:extLst>
              <a:ext uri="{FF2B5EF4-FFF2-40B4-BE49-F238E27FC236}">
                <a16:creationId xmlns:a16="http://schemas.microsoft.com/office/drawing/2014/main" id="{59D30742-4EDD-421B-9633-91E8BB93493E}"/>
              </a:ext>
            </a:extLst>
          </p:cNvPr>
          <p:cNvSpPr txBox="1"/>
          <p:nvPr/>
        </p:nvSpPr>
        <p:spPr>
          <a:xfrm>
            <a:off x="4852657" y="1069888"/>
            <a:ext cx="4775571" cy="5201902"/>
          </a:xfrm>
          <a:prstGeom prst="rect">
            <a:avLst/>
          </a:prstGeom>
        </p:spPr>
        <p:txBody>
          <a:bodyPr vert="horz" lIns="0" tIns="45720" rIns="0" bIns="45720" rtlCol="0" anchor="t">
            <a:normAutofit/>
          </a:bodyPr>
          <a:lstStyle/>
          <a:p>
            <a:pPr defTabSz="914400">
              <a:lnSpc>
                <a:spcPct val="90000"/>
              </a:lnSpc>
              <a:spcAft>
                <a:spcPts val="600"/>
              </a:spcAft>
              <a:buClr>
                <a:schemeClr val="accent1"/>
              </a:buClr>
              <a:buFont typeface="Calibri" panose="020F0502020204030204" pitchFamily="34" charset="0"/>
            </a:pP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CHRONIC DISEASE RELATED</a:t>
            </a:r>
          </a:p>
          <a:p>
            <a:pPr defTabSz="914400">
              <a:lnSpc>
                <a:spcPct val="90000"/>
              </a:lnSpc>
              <a:spcAft>
                <a:spcPts val="600"/>
              </a:spcAft>
              <a:buClr>
                <a:schemeClr val="accent1"/>
              </a:buClr>
              <a:buFont typeface="Calibri" panose="020F0502020204030204" pitchFamily="34" charset="0"/>
            </a:pPr>
            <a:r>
              <a:rPr lang="en-US" sz="2000" b="1" u="sng" dirty="0">
                <a:solidFill>
                  <a:schemeClr val="tx1">
                    <a:lumMod val="75000"/>
                    <a:lumOff val="25000"/>
                  </a:schemeClr>
                </a:solidFill>
                <a:latin typeface="Times New Roman" panose="02020603050405020304" pitchFamily="18" charset="0"/>
                <a:cs typeface="Times New Roman" panose="02020603050405020304" pitchFamily="18" charset="0"/>
              </a:rPr>
              <a:t>Mild To Moderate Inflammation:</a:t>
            </a:r>
          </a:p>
          <a:p>
            <a:pPr marL="342900" indent="-342900" defTabSz="914400">
              <a:lnSpc>
                <a:spcPct val="90000"/>
              </a:lnSpc>
              <a:spcAft>
                <a:spcPts val="600"/>
              </a:spcAft>
              <a:buClr>
                <a:schemeClr val="accent1"/>
              </a:buClr>
              <a:buFont typeface="Calibri" panose="020F0502020204030204" pitchFamily="34" charset="0"/>
              <a:buChar char="•"/>
            </a:pP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Cardiovascular disease, congestive heart failure, cystic fibrosis, inflammatory bowel disease, celiac disease, </a:t>
            </a:r>
          </a:p>
          <a:p>
            <a:pPr marL="342900" indent="-342900" defTabSz="914400">
              <a:lnSpc>
                <a:spcPct val="90000"/>
              </a:lnSpc>
              <a:spcAft>
                <a:spcPts val="600"/>
              </a:spcAft>
              <a:buClr>
                <a:schemeClr val="accent1"/>
              </a:buClr>
              <a:buFont typeface="Calibri" panose="020F0502020204030204" pitchFamily="34" charset="0"/>
              <a:buChar char="•"/>
            </a:pP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Chronic pancreatitis, rheumatoid arthritis, solid tumors, hematologic malignancies, sarcopenic obesity, diabetes mellitus,</a:t>
            </a:r>
          </a:p>
          <a:p>
            <a:pPr marL="342900" indent="-342900" defTabSz="914400">
              <a:lnSpc>
                <a:spcPct val="90000"/>
              </a:lnSpc>
              <a:spcAft>
                <a:spcPts val="600"/>
              </a:spcAft>
              <a:buClr>
                <a:schemeClr val="accent1"/>
              </a:buClr>
              <a:buFont typeface="Calibri" panose="020F0502020204030204" pitchFamily="34" charset="0"/>
              <a:buChar char="•"/>
            </a:pP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Metabolic syndrome, cerebrovascular accident, neuromuscular disease, dementia, organ failure/transplant (kidney, liver, heart, lung, or gut),</a:t>
            </a:r>
          </a:p>
          <a:p>
            <a:pPr marL="342900" indent="-342900" defTabSz="914400">
              <a:lnSpc>
                <a:spcPct val="90000"/>
              </a:lnSpc>
              <a:spcAft>
                <a:spcPts val="600"/>
              </a:spcAft>
              <a:buClr>
                <a:schemeClr val="accent1"/>
              </a:buClr>
              <a:buFont typeface="Calibri" panose="020F0502020204030204" pitchFamily="34" charset="0"/>
              <a:buChar char="•"/>
            </a:pP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Periodontal disease, pressure wounds, chronic obstructive pulmonary disease.</a:t>
            </a:r>
            <a:endParaRPr lang="en-US"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6641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97A4-83D6-47CC-873C-9178A387C5CF}"/>
              </a:ext>
            </a:extLst>
          </p:cNvPr>
          <p:cNvSpPr>
            <a:spLocks noGrp="1"/>
          </p:cNvSpPr>
          <p:nvPr>
            <p:ph type="title"/>
          </p:nvPr>
        </p:nvSpPr>
        <p:spPr/>
        <p:txBody>
          <a:bodyPr vert="horz" lIns="91440" tIns="45720" rIns="91440" bIns="45720" rtlCol="0" anchor="ctr">
            <a:normAutofit fontScale="90000"/>
          </a:bodyPr>
          <a:lstStyle/>
          <a:p>
            <a:r>
              <a:rPr lang="en-US" sz="3100" dirty="0">
                <a:solidFill>
                  <a:srgbClr val="FFFFFF"/>
                </a:solidFill>
              </a:rPr>
              <a:t>Step One: Determine the Cause, including whether Inflammation is present or absent.</a:t>
            </a:r>
          </a:p>
        </p:txBody>
      </p:sp>
      <p:sp>
        <p:nvSpPr>
          <p:cNvPr id="3" name="TextBox 2">
            <a:extLst>
              <a:ext uri="{FF2B5EF4-FFF2-40B4-BE49-F238E27FC236}">
                <a16:creationId xmlns:a16="http://schemas.microsoft.com/office/drawing/2014/main" id="{59D30742-4EDD-421B-9633-91E8BB93493E}"/>
              </a:ext>
            </a:extLst>
          </p:cNvPr>
          <p:cNvSpPr txBox="1"/>
          <p:nvPr/>
        </p:nvSpPr>
        <p:spPr>
          <a:xfrm>
            <a:off x="4807390" y="1087848"/>
            <a:ext cx="4866087" cy="4753500"/>
          </a:xfrm>
          <a:prstGeom prst="rect">
            <a:avLst/>
          </a:prstGeom>
        </p:spPr>
        <p:txBody>
          <a:bodyPr vert="horz" lIns="0" tIns="45720" rIns="0" bIns="45720" rtlCol="0" anchor="t">
            <a:normAutofit/>
          </a:bodyPr>
          <a:lstStyle/>
          <a:p>
            <a:pPr defTabSz="914400">
              <a:lnSpc>
                <a:spcPct val="90000"/>
              </a:lnSpc>
              <a:spcAft>
                <a:spcPts val="600"/>
              </a:spcAft>
              <a:buClr>
                <a:schemeClr val="accent1"/>
              </a:buClr>
              <a:buFont typeface="Calibri" panose="020F0502020204030204" pitchFamily="34" charset="0"/>
            </a:pP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ACUTE DISEASE/INJURY RELATED</a:t>
            </a:r>
          </a:p>
          <a:p>
            <a:pPr defTabSz="914400">
              <a:lnSpc>
                <a:spcPct val="90000"/>
              </a:lnSpc>
              <a:spcAft>
                <a:spcPts val="600"/>
              </a:spcAft>
              <a:buClr>
                <a:schemeClr val="accent1"/>
              </a:buClr>
            </a:pPr>
            <a:r>
              <a:rPr lang="en-US" sz="2000" b="1" u="sng" dirty="0">
                <a:latin typeface="Times New Roman" panose="02020603050405020304" pitchFamily="18" charset="0"/>
                <a:cs typeface="Times New Roman" panose="02020603050405020304" pitchFamily="18" charset="0"/>
              </a:rPr>
              <a:t>Severe Inflammation:</a:t>
            </a:r>
            <a:endParaRPr lang="en-US" sz="20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critical illness, major infection/sepsis, acute respiratory distress syndrome, systemic inflammatory response syndrome, severe burns, major abdominal surgery, multi-trauma, close head injury</a:t>
            </a:r>
          </a:p>
          <a:p>
            <a:pPr marL="342900"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ENVIRONMENTAL/SOCIETAL RELATED</a:t>
            </a:r>
          </a:p>
          <a:p>
            <a:r>
              <a:rPr lang="en-US" sz="2000" b="1" u="sng" dirty="0">
                <a:latin typeface="Times New Roman" panose="02020603050405020304" pitchFamily="18" charset="0"/>
                <a:cs typeface="Times New Roman" panose="02020603050405020304" pitchFamily="18" charset="0"/>
              </a:rPr>
              <a:t>No Inflammation:</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Anorexia nervosa, major depression</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Lack of access to food</a:t>
            </a:r>
          </a:p>
          <a:p>
            <a:pPr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0" name="Text Placeholder 6">
            <a:extLst>
              <a:ext uri="{FF2B5EF4-FFF2-40B4-BE49-F238E27FC236}">
                <a16:creationId xmlns:a16="http://schemas.microsoft.com/office/drawing/2014/main" id="{5A601E40-C76F-4966-982F-BFBC759C176B}"/>
              </a:ext>
            </a:extLst>
          </p:cNvPr>
          <p:cNvSpPr>
            <a:spLocks noGrp="1"/>
          </p:cNvSpPr>
          <p:nvPr>
            <p:ph type="body" sz="half" idx="2"/>
          </p:nvPr>
        </p:nvSpPr>
        <p:spPr>
          <a:xfrm>
            <a:off x="677334" y="1069888"/>
            <a:ext cx="3854528" cy="4273921"/>
          </a:xfr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ctr"/>
            <a:endParaRPr lang="en-US" sz="3200" dirty="0">
              <a:solidFill>
                <a:schemeClr val="bg1"/>
              </a:solidFill>
            </a:endParaRPr>
          </a:p>
          <a:p>
            <a:pPr algn="ctr"/>
            <a:r>
              <a:rPr lang="en-US" sz="3200" b="1" dirty="0">
                <a:solidFill>
                  <a:schemeClr val="bg1"/>
                </a:solidFill>
                <a:latin typeface="Times New Roman" panose="02020603050405020304" pitchFamily="18" charset="0"/>
                <a:cs typeface="Times New Roman" panose="02020603050405020304" pitchFamily="18" charset="0"/>
              </a:rPr>
              <a:t>Step One</a:t>
            </a:r>
            <a:r>
              <a:rPr lang="en-US" sz="3200" dirty="0">
                <a:solidFill>
                  <a:schemeClr val="bg1"/>
                </a:solidFill>
                <a:latin typeface="Times New Roman" panose="02020603050405020304" pitchFamily="18" charset="0"/>
                <a:cs typeface="Times New Roman" panose="02020603050405020304" pitchFamily="18" charset="0"/>
              </a:rPr>
              <a:t>: Determine the Cause, including whether Inflammation is present or absent</a:t>
            </a:r>
          </a:p>
        </p:txBody>
      </p:sp>
    </p:spTree>
    <p:extLst>
      <p:ext uri="{BB962C8B-B14F-4D97-AF65-F5344CB8AC3E}">
        <p14:creationId xmlns:p14="http://schemas.microsoft.com/office/powerpoint/2010/main" val="2039541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97A4-83D6-47CC-873C-9178A387C5CF}"/>
              </a:ext>
            </a:extLst>
          </p:cNvPr>
          <p:cNvSpPr>
            <a:spLocks noGrp="1"/>
          </p:cNvSpPr>
          <p:nvPr>
            <p:ph type="title"/>
          </p:nvPr>
        </p:nvSpPr>
        <p:spPr>
          <a:xfrm>
            <a:off x="937623" y="598226"/>
            <a:ext cx="8181805" cy="1057655"/>
          </a:xfr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p>
            <a:pPr algn="ctr"/>
            <a:r>
              <a:rPr lang="en-US" sz="4000" dirty="0">
                <a:solidFill>
                  <a:schemeClr val="bg1"/>
                </a:solidFill>
                <a:latin typeface="Times New Roman" panose="02020603050405020304" pitchFamily="18" charset="0"/>
                <a:cs typeface="Times New Roman" panose="02020603050405020304" pitchFamily="18" charset="0"/>
              </a:rPr>
              <a:t>Step Two: Assess Weight Changes</a:t>
            </a:r>
          </a:p>
        </p:txBody>
      </p:sp>
      <p:pic>
        <p:nvPicPr>
          <p:cNvPr id="5" name="Picture 4">
            <a:extLst>
              <a:ext uri="{FF2B5EF4-FFF2-40B4-BE49-F238E27FC236}">
                <a16:creationId xmlns:a16="http://schemas.microsoft.com/office/drawing/2014/main" id="{2975134C-99E9-4D48-8129-6538CD0A16B2}"/>
              </a:ext>
            </a:extLst>
          </p:cNvPr>
          <p:cNvPicPr>
            <a:picLocks noChangeAspect="1"/>
          </p:cNvPicPr>
          <p:nvPr/>
        </p:nvPicPr>
        <p:blipFill>
          <a:blip r:embed="rId3"/>
          <a:stretch>
            <a:fillRect/>
          </a:stretch>
        </p:blipFill>
        <p:spPr>
          <a:xfrm>
            <a:off x="937623" y="2243830"/>
            <a:ext cx="8181805" cy="2106815"/>
          </a:xfrm>
          <a:prstGeom prst="rect">
            <a:avLst/>
          </a:prstGeom>
        </p:spPr>
      </p:pic>
    </p:spTree>
    <p:extLst>
      <p:ext uri="{BB962C8B-B14F-4D97-AF65-F5344CB8AC3E}">
        <p14:creationId xmlns:p14="http://schemas.microsoft.com/office/powerpoint/2010/main" val="1587361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Isosceles Triangle 5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Isosceles Triangle 5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46" name="Content Placeholder 8">
            <a:extLst>
              <a:ext uri="{FF2B5EF4-FFF2-40B4-BE49-F238E27FC236}">
                <a16:creationId xmlns:a16="http://schemas.microsoft.com/office/drawing/2014/main" id="{9CFCD0C1-C197-4509-BB22-BE1CA22C4EC9}"/>
              </a:ext>
            </a:extLst>
          </p:cNvPr>
          <p:cNvGraphicFramePr>
            <a:graphicFrameLocks noGrp="1"/>
          </p:cNvGraphicFramePr>
          <p:nvPr>
            <p:ph idx="1"/>
            <p:extLst>
              <p:ext uri="{D42A27DB-BD31-4B8C-83A1-F6EECF244321}">
                <p14:modId xmlns:p14="http://schemas.microsoft.com/office/powerpoint/2010/main" val="1724588926"/>
              </p:ext>
            </p:extLst>
          </p:nvPr>
        </p:nvGraphicFramePr>
        <p:xfrm>
          <a:off x="1286933" y="1800221"/>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ooter Placeholder 9">
            <a:extLst>
              <a:ext uri="{FF2B5EF4-FFF2-40B4-BE49-F238E27FC236}">
                <a16:creationId xmlns:a16="http://schemas.microsoft.com/office/drawing/2014/main" id="{7DFF62B8-431E-4C99-A656-895DEF89B822}"/>
              </a:ext>
            </a:extLst>
          </p:cNvPr>
          <p:cNvSpPr>
            <a:spLocks noGrp="1"/>
          </p:cNvSpPr>
          <p:nvPr>
            <p:ph type="ftr" sz="quarter" idx="11"/>
          </p:nvPr>
        </p:nvSpPr>
        <p:spPr>
          <a:xfrm>
            <a:off x="677334" y="6343675"/>
            <a:ext cx="10548963" cy="365125"/>
          </a:xfrm>
        </p:spPr>
        <p:txBody>
          <a:bodyPr/>
          <a:lstStyle/>
          <a:p>
            <a:pPr marL="0" marR="0">
              <a:spcBef>
                <a:spcPts val="0"/>
              </a:spcBef>
              <a:spcAft>
                <a:spcPts val="0"/>
              </a:spcAft>
            </a:pPr>
            <a:r>
              <a:rPr lang="en-US" sz="800" kern="1200" dirty="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Edda Cava, Nai Chien Yeat, Bettina Mittendorfer, Preserving Healthy Muscle during Weight Loss, </a:t>
            </a:r>
            <a:r>
              <a:rPr lang="en-US" sz="800" i="1" kern="1200" dirty="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Advances in Nutrition</a:t>
            </a:r>
            <a:r>
              <a:rPr lang="en-US" sz="800" kern="1200" dirty="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 Volume 8, Issue 3, May 2017, Pages 511–519,</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400" dirty="0">
              <a:latin typeface="Times New Roman" panose="020206030504050203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333474D2-B149-487E-AED6-3648BAF7F42A}"/>
              </a:ext>
            </a:extLst>
          </p:cNvPr>
          <p:cNvSpPr txBox="1">
            <a:spLocks/>
          </p:cNvSpPr>
          <p:nvPr/>
        </p:nvSpPr>
        <p:spPr>
          <a:xfrm>
            <a:off x="677334" y="331762"/>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dirty="0">
                <a:latin typeface="Times New Roman" panose="02020603050405020304" pitchFamily="18" charset="0"/>
                <a:cs typeface="Times New Roman" panose="02020603050405020304" pitchFamily="18" charset="0"/>
              </a:rPr>
              <a:t>Why Weight Loss?</a:t>
            </a:r>
          </a:p>
        </p:txBody>
      </p:sp>
    </p:spTree>
    <p:extLst>
      <p:ext uri="{BB962C8B-B14F-4D97-AF65-F5344CB8AC3E}">
        <p14:creationId xmlns:p14="http://schemas.microsoft.com/office/powerpoint/2010/main" val="26198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76" name="Isosceles Triangle 7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199176" y="661574"/>
            <a:ext cx="6491334" cy="1375608"/>
          </a:xfrm>
        </p:spPr>
        <p:txBody>
          <a:bodyPr anchor="ctr">
            <a:noAutofit/>
          </a:bodyPr>
          <a:lstStyle/>
          <a:p>
            <a:pPr>
              <a:lnSpc>
                <a:spcPct val="90000"/>
              </a:lnSpc>
            </a:pPr>
            <a:r>
              <a:rPr lang="en-US" sz="4400" dirty="0">
                <a:solidFill>
                  <a:schemeClr val="bg1"/>
                </a:solidFill>
                <a:latin typeface="Times New Roman" panose="02020603050405020304" pitchFamily="18" charset="0"/>
                <a:cs typeface="Times New Roman" panose="02020603050405020304" pitchFamily="18" charset="0"/>
              </a:rPr>
              <a:t>Clinical Characteristics of Malnutrition: Step 3</a:t>
            </a:r>
          </a:p>
        </p:txBody>
      </p:sp>
      <p:pic>
        <p:nvPicPr>
          <p:cNvPr id="4099" name="Picture 3" descr="Graphical user interface&#10;&#10;Description automatically generated"/>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857592" y="1103347"/>
            <a:ext cx="5637947" cy="465130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 name="Isosceles Triangle 7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TextBox 4">
            <a:extLst>
              <a:ext uri="{FF2B5EF4-FFF2-40B4-BE49-F238E27FC236}">
                <a16:creationId xmlns:a16="http://schemas.microsoft.com/office/drawing/2014/main" id="{F21456CC-A1DE-400A-B350-6D2FA7B9732B}"/>
              </a:ext>
            </a:extLst>
          </p:cNvPr>
          <p:cNvSpPr txBox="1"/>
          <p:nvPr/>
        </p:nvSpPr>
        <p:spPr>
          <a:xfrm>
            <a:off x="9920971" y="6642553"/>
            <a:ext cx="1834726" cy="215444"/>
          </a:xfrm>
          <a:prstGeom prst="rect">
            <a:avLst/>
          </a:prstGeom>
          <a:noFill/>
        </p:spPr>
        <p:txBody>
          <a:bodyPr wrap="square" rtlCol="0">
            <a:spAutoFit/>
          </a:bodyPr>
          <a:lstStyle/>
          <a:p>
            <a:r>
              <a:rPr lang="en-US" sz="800" dirty="0"/>
              <a:t>Abbott Laboratories Inc., May 2007</a:t>
            </a:r>
          </a:p>
        </p:txBody>
      </p:sp>
      <p:sp>
        <p:nvSpPr>
          <p:cNvPr id="7" name="TextBox 6">
            <a:extLst>
              <a:ext uri="{FF2B5EF4-FFF2-40B4-BE49-F238E27FC236}">
                <a16:creationId xmlns:a16="http://schemas.microsoft.com/office/drawing/2014/main" id="{5C662A9F-AE9B-4D47-A4B9-658E44A5078D}"/>
              </a:ext>
            </a:extLst>
          </p:cNvPr>
          <p:cNvSpPr txBox="1"/>
          <p:nvPr/>
        </p:nvSpPr>
        <p:spPr>
          <a:xfrm>
            <a:off x="199176" y="2273436"/>
            <a:ext cx="2670773"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a:solidFill>
                  <a:schemeClr val="bg1"/>
                </a:solidFill>
                <a:latin typeface="Times New Roman" panose="02020603050405020304" pitchFamily="18" charset="0"/>
                <a:cs typeface="Times New Roman" panose="02020603050405020304" pitchFamily="18" charset="0"/>
              </a:rPr>
              <a:t>Energy Intake</a:t>
            </a:r>
          </a:p>
        </p:txBody>
      </p:sp>
    </p:spTree>
    <p:extLst>
      <p:ext uri="{BB962C8B-B14F-4D97-AF65-F5344CB8AC3E}">
        <p14:creationId xmlns:p14="http://schemas.microsoft.com/office/powerpoint/2010/main" val="3976087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43B3E-BB65-4102-966D-E7E236189D9F}"/>
              </a:ext>
            </a:extLst>
          </p:cNvPr>
          <p:cNvSpPr>
            <a:spLocks noGrp="1"/>
          </p:cNvSpPr>
          <p:nvPr>
            <p:ph type="title"/>
          </p:nvPr>
        </p:nvSpPr>
        <p:spPr>
          <a:xfrm>
            <a:off x="677334" y="272269"/>
            <a:ext cx="8596668" cy="1320800"/>
          </a:xfrm>
        </p:spPr>
        <p:txBody>
          <a:bodyPr>
            <a:normAutofit/>
          </a:bodyPr>
          <a:lstStyle/>
          <a:p>
            <a:r>
              <a:rPr lang="en-US" sz="5400" dirty="0">
                <a:latin typeface="Times New Roman" panose="02020603050405020304" pitchFamily="18" charset="0"/>
                <a:cs typeface="Times New Roman" panose="02020603050405020304" pitchFamily="18" charset="0"/>
              </a:rPr>
              <a:t>Objectives</a:t>
            </a:r>
          </a:p>
        </p:txBody>
      </p:sp>
      <p:sp>
        <p:nvSpPr>
          <p:cNvPr id="3" name="Content Placeholder 2">
            <a:extLst>
              <a:ext uri="{FF2B5EF4-FFF2-40B4-BE49-F238E27FC236}">
                <a16:creationId xmlns:a16="http://schemas.microsoft.com/office/drawing/2014/main" id="{9A025432-3B5A-4838-A185-991DB7790802}"/>
              </a:ext>
            </a:extLst>
          </p:cNvPr>
          <p:cNvSpPr>
            <a:spLocks noGrp="1"/>
          </p:cNvSpPr>
          <p:nvPr>
            <p:ph idx="1"/>
          </p:nvPr>
        </p:nvSpPr>
        <p:spPr>
          <a:xfrm>
            <a:off x="677334" y="1593070"/>
            <a:ext cx="9444440" cy="3671861"/>
          </a:xfrm>
        </p:spPr>
        <p:txBody>
          <a:bodyPr>
            <a:normAutofit/>
          </a:bodyPr>
          <a:lstStyle/>
          <a:p>
            <a:pPr>
              <a:spcBef>
                <a:spcPts val="1800"/>
              </a:spcBef>
            </a:pPr>
            <a:r>
              <a:rPr lang="en-US" sz="4000" dirty="0">
                <a:solidFill>
                  <a:schemeClr val="tx1"/>
                </a:solidFill>
                <a:latin typeface="Times New Roman" panose="02020603050405020304" pitchFamily="18" charset="0"/>
                <a:cs typeface="Times New Roman" panose="02020603050405020304" pitchFamily="18" charset="0"/>
              </a:rPr>
              <a:t>Define Geriatric Malnutrition</a:t>
            </a:r>
          </a:p>
          <a:p>
            <a:pPr>
              <a:spcBef>
                <a:spcPts val="1800"/>
              </a:spcBef>
            </a:pPr>
            <a:r>
              <a:rPr lang="en-US" sz="4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Discuss D</a:t>
            </a:r>
            <a:r>
              <a:rPr lang="en-US"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ietary recommendations for patients 65 years of age and older</a:t>
            </a:r>
          </a:p>
          <a:p>
            <a:pPr>
              <a:spcBef>
                <a:spcPts val="1800"/>
              </a:spcBef>
            </a:pPr>
            <a:r>
              <a:rPr lang="en-US" sz="4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Identify Geriatric patients at risk for dehydration</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1800"/>
              </a:spcBef>
            </a:pP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2018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03C454-69AE-4758-895B-38A2BD3B121F}"/>
              </a:ext>
            </a:extLst>
          </p:cNvPr>
          <p:cNvPicPr>
            <a:picLocks noChangeAspect="1"/>
          </p:cNvPicPr>
          <p:nvPr/>
        </p:nvPicPr>
        <p:blipFill>
          <a:blip r:embed="rId3"/>
          <a:stretch>
            <a:fillRect/>
          </a:stretch>
        </p:blipFill>
        <p:spPr>
          <a:xfrm>
            <a:off x="937623" y="2257088"/>
            <a:ext cx="9730378" cy="1581187"/>
          </a:xfrm>
          <a:prstGeom prst="rect">
            <a:avLst/>
          </a:prstGeom>
        </p:spPr>
      </p:pic>
      <p:pic>
        <p:nvPicPr>
          <p:cNvPr id="4" name="Picture 3">
            <a:extLst>
              <a:ext uri="{FF2B5EF4-FFF2-40B4-BE49-F238E27FC236}">
                <a16:creationId xmlns:a16="http://schemas.microsoft.com/office/drawing/2014/main" id="{539854EA-0159-47B1-A2D5-9EFB6CB0EC17}"/>
              </a:ext>
            </a:extLst>
          </p:cNvPr>
          <p:cNvPicPr>
            <a:picLocks noChangeAspect="1"/>
          </p:cNvPicPr>
          <p:nvPr/>
        </p:nvPicPr>
        <p:blipFill>
          <a:blip r:embed="rId4"/>
          <a:stretch>
            <a:fillRect/>
          </a:stretch>
        </p:blipFill>
        <p:spPr>
          <a:xfrm>
            <a:off x="937622" y="3801625"/>
            <a:ext cx="9730378" cy="608149"/>
          </a:xfrm>
          <a:prstGeom prst="rect">
            <a:avLst/>
          </a:prstGeom>
        </p:spPr>
      </p:pic>
      <p:sp>
        <p:nvSpPr>
          <p:cNvPr id="5" name="Title 1">
            <a:extLst>
              <a:ext uri="{FF2B5EF4-FFF2-40B4-BE49-F238E27FC236}">
                <a16:creationId xmlns:a16="http://schemas.microsoft.com/office/drawing/2014/main" id="{AA9D4193-953F-4FF8-A1A5-673C864165C6}"/>
              </a:ext>
            </a:extLst>
          </p:cNvPr>
          <p:cNvSpPr txBox="1">
            <a:spLocks/>
          </p:cNvSpPr>
          <p:nvPr/>
        </p:nvSpPr>
        <p:spPr>
          <a:xfrm>
            <a:off x="937623" y="598226"/>
            <a:ext cx="8181805" cy="1057655"/>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a:solidFill>
                  <a:schemeClr val="bg1"/>
                </a:solidFill>
                <a:latin typeface="Times New Roman" panose="02020603050405020304" pitchFamily="18" charset="0"/>
                <a:cs typeface="Times New Roman" panose="02020603050405020304" pitchFamily="18" charset="0"/>
              </a:rPr>
              <a:t>Step Three: Assess Energy Intake</a:t>
            </a:r>
          </a:p>
        </p:txBody>
      </p:sp>
    </p:spTree>
    <p:extLst>
      <p:ext uri="{BB962C8B-B14F-4D97-AF65-F5344CB8AC3E}">
        <p14:creationId xmlns:p14="http://schemas.microsoft.com/office/powerpoint/2010/main" val="1132117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03C454-69AE-4758-895B-38A2BD3B121F}"/>
              </a:ext>
            </a:extLst>
          </p:cNvPr>
          <p:cNvPicPr>
            <a:picLocks noChangeAspect="1"/>
          </p:cNvPicPr>
          <p:nvPr/>
        </p:nvPicPr>
        <p:blipFill>
          <a:blip r:embed="rId3"/>
          <a:stretch>
            <a:fillRect/>
          </a:stretch>
        </p:blipFill>
        <p:spPr>
          <a:xfrm>
            <a:off x="937623" y="2056729"/>
            <a:ext cx="9144000" cy="1485900"/>
          </a:xfrm>
          <a:prstGeom prst="rect">
            <a:avLst/>
          </a:prstGeom>
        </p:spPr>
      </p:pic>
      <p:pic>
        <p:nvPicPr>
          <p:cNvPr id="5" name="Picture 4">
            <a:extLst>
              <a:ext uri="{FF2B5EF4-FFF2-40B4-BE49-F238E27FC236}">
                <a16:creationId xmlns:a16="http://schemas.microsoft.com/office/drawing/2014/main" id="{22FBF5F3-722F-48BA-ADC9-F58D6C629339}"/>
              </a:ext>
            </a:extLst>
          </p:cNvPr>
          <p:cNvPicPr>
            <a:picLocks noChangeAspect="1"/>
          </p:cNvPicPr>
          <p:nvPr/>
        </p:nvPicPr>
        <p:blipFill>
          <a:blip r:embed="rId4"/>
          <a:stretch>
            <a:fillRect/>
          </a:stretch>
        </p:blipFill>
        <p:spPr>
          <a:xfrm>
            <a:off x="948326" y="3429000"/>
            <a:ext cx="9124244" cy="2362200"/>
          </a:xfrm>
          <a:prstGeom prst="rect">
            <a:avLst/>
          </a:prstGeom>
        </p:spPr>
      </p:pic>
      <p:sp>
        <p:nvSpPr>
          <p:cNvPr id="6" name="Title 1">
            <a:extLst>
              <a:ext uri="{FF2B5EF4-FFF2-40B4-BE49-F238E27FC236}">
                <a16:creationId xmlns:a16="http://schemas.microsoft.com/office/drawing/2014/main" id="{F49E49EF-F07E-46FD-86D5-3BFC615F445F}"/>
              </a:ext>
            </a:extLst>
          </p:cNvPr>
          <p:cNvSpPr txBox="1">
            <a:spLocks/>
          </p:cNvSpPr>
          <p:nvPr/>
        </p:nvSpPr>
        <p:spPr>
          <a:xfrm>
            <a:off x="937623" y="598226"/>
            <a:ext cx="8181805" cy="1057655"/>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850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a:solidFill>
                  <a:schemeClr val="bg1"/>
                </a:solidFill>
              </a:rPr>
              <a:t>Step Four: Assess Anthropometrics</a:t>
            </a:r>
            <a:br>
              <a:rPr lang="en-US" sz="4000" dirty="0">
                <a:solidFill>
                  <a:schemeClr val="bg1"/>
                </a:solidFill>
              </a:rPr>
            </a:br>
            <a:r>
              <a:rPr lang="en-US" sz="4000" dirty="0">
                <a:solidFill>
                  <a:schemeClr val="bg1"/>
                </a:solidFill>
              </a:rPr>
              <a:t>(Nutrition-Focused Physical Exam; NFPE)</a:t>
            </a:r>
            <a:endParaRPr lang="en-US"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9225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2735" y="1557402"/>
            <a:ext cx="7396866" cy="4834499"/>
          </a:xfrm>
        </p:spPr>
        <p:txBody>
          <a:bodyPr>
            <a:normAutofit/>
          </a:bodyPr>
          <a:lstStyle/>
          <a:p>
            <a:pPr marL="0" indent="0">
              <a:buNone/>
            </a:pPr>
            <a:r>
              <a:rPr lang="en-US" sz="3500" dirty="0">
                <a:latin typeface="Times New Roman" panose="02020603050405020304" pitchFamily="18" charset="0"/>
                <a:cs typeface="Times New Roman" panose="02020603050405020304" pitchFamily="18" charset="0"/>
              </a:rPr>
              <a:t>Four - Body Fat Loss:</a:t>
            </a:r>
          </a:p>
          <a:p>
            <a:pPr lvl="1"/>
            <a:r>
              <a:rPr lang="en-US" sz="2600" b="1" dirty="0">
                <a:latin typeface="Times New Roman" panose="02020603050405020304" pitchFamily="18" charset="0"/>
                <a:cs typeface="Times New Roman" panose="02020603050405020304" pitchFamily="18" charset="0"/>
              </a:rPr>
              <a:t>Orbital fat pads </a:t>
            </a:r>
            <a:r>
              <a:rPr lang="en-US" sz="2600" dirty="0">
                <a:latin typeface="Times New Roman" panose="02020603050405020304" pitchFamily="18" charset="0"/>
                <a:cs typeface="Times New Roman" panose="02020603050405020304" pitchFamily="18" charset="0"/>
              </a:rPr>
              <a:t>- dark circles, hollow look, loose skin, sunken eye, prominent brow bone.</a:t>
            </a:r>
          </a:p>
          <a:p>
            <a:pPr lvl="1"/>
            <a:endParaRPr lang="en-US" sz="2600" dirty="0">
              <a:latin typeface="Times New Roman" panose="02020603050405020304" pitchFamily="18" charset="0"/>
              <a:cs typeface="Times New Roman" panose="02020603050405020304" pitchFamily="18" charset="0"/>
            </a:endParaRPr>
          </a:p>
          <a:p>
            <a:pPr lvl="1"/>
            <a:r>
              <a:rPr lang="en-US" sz="2600" b="1" dirty="0">
                <a:latin typeface="Times New Roman" panose="02020603050405020304" pitchFamily="18" charset="0"/>
                <a:cs typeface="Times New Roman" panose="02020603050405020304" pitchFamily="18" charset="0"/>
              </a:rPr>
              <a:t>Triceps/biceps</a:t>
            </a:r>
            <a:r>
              <a:rPr lang="en-US" sz="2600" dirty="0">
                <a:latin typeface="Times New Roman" panose="02020603050405020304" pitchFamily="18" charset="0"/>
                <a:cs typeface="Times New Roman" panose="02020603050405020304" pitchFamily="18" charset="0"/>
              </a:rPr>
              <a:t> - look for space between folds if muscle is pinched.</a:t>
            </a:r>
          </a:p>
          <a:p>
            <a:pPr lvl="1"/>
            <a:endParaRPr lang="en-US" sz="2600" dirty="0">
              <a:latin typeface="Times New Roman" panose="02020603050405020304" pitchFamily="18" charset="0"/>
              <a:cs typeface="Times New Roman" panose="02020603050405020304" pitchFamily="18" charset="0"/>
            </a:endParaRPr>
          </a:p>
          <a:p>
            <a:pPr lvl="1"/>
            <a:r>
              <a:rPr lang="en-US" sz="2600" dirty="0">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Anterior Ribs </a:t>
            </a:r>
            <a:r>
              <a:rPr lang="en-US" sz="2600" dirty="0">
                <a:latin typeface="Times New Roman" panose="02020603050405020304" pitchFamily="18" charset="0"/>
                <a:cs typeface="Times New Roman" panose="02020603050405020304" pitchFamily="18" charset="0"/>
              </a:rPr>
              <a:t>– Examine for loss of fullness.</a:t>
            </a:r>
            <a:endParaRPr lang="en-US" sz="2600" dirty="0">
              <a:solidFill>
                <a:srgbClr val="FF0000"/>
              </a:solidFill>
              <a:latin typeface="Times New Roman" panose="02020603050405020304" pitchFamily="18" charset="0"/>
              <a:cs typeface="Times New Roman" panose="02020603050405020304" pitchFamily="18" charset="0"/>
            </a:endParaRPr>
          </a:p>
        </p:txBody>
      </p:sp>
      <p:pic>
        <p:nvPicPr>
          <p:cNvPr id="4"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6252" y="1724499"/>
            <a:ext cx="1717211" cy="112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5">
            <a:hlinkClick r:id="rId4"/>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8627" y="3237304"/>
            <a:ext cx="1634836" cy="132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6">
            <a:hlinkClick r:id="rId6"/>
          </p:cNvPr>
          <p:cNvPicPr>
            <a:picLocks noChangeArrowheads="1"/>
          </p:cNvPicPr>
          <p:nvPr/>
        </p:nvPicPr>
        <p:blipFill>
          <a:blip r:embed="rId7" cstate="print">
            <a:extLst>
              <a:ext uri="{28A0092B-C50C-407E-A947-70E740481C1C}">
                <a14:useLocalDpi xmlns:a14="http://schemas.microsoft.com/office/drawing/2010/main" val="0"/>
              </a:ext>
            </a:extLst>
          </a:blip>
          <a:srcRect l="3967" r="848" b="8725"/>
          <a:stretch>
            <a:fillRect/>
          </a:stretch>
        </p:blipFill>
        <p:spPr bwMode="auto">
          <a:xfrm>
            <a:off x="10210480" y="3239613"/>
            <a:ext cx="171721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7"/>
          <p:cNvPicPr>
            <a:picLocks noChangeArrowheads="1"/>
          </p:cNvPicPr>
          <p:nvPr/>
        </p:nvPicPr>
        <p:blipFill>
          <a:blip r:embed="rId8" cstate="print">
            <a:extLst>
              <a:ext uri="{28A0092B-C50C-407E-A947-70E740481C1C}">
                <a14:useLocalDpi xmlns:a14="http://schemas.microsoft.com/office/drawing/2010/main" val="0"/>
              </a:ext>
            </a:extLst>
          </a:blip>
          <a:srcRect l="34363" t="57973" r="30638" b="8424"/>
          <a:stretch>
            <a:fillRect/>
          </a:stretch>
        </p:blipFill>
        <p:spPr bwMode="auto">
          <a:xfrm>
            <a:off x="10180976" y="1724499"/>
            <a:ext cx="1717211" cy="112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Image result for ribs adult malnutrition"/>
          <p:cNvPicPr>
            <a:picLocks noChangeAspect="1" noChangeArrowheads="1"/>
          </p:cNvPicPr>
          <p:nvPr/>
        </p:nvPicPr>
        <p:blipFill rotWithShape="1">
          <a:blip r:embed="rId9">
            <a:extLst>
              <a:ext uri="{28A0092B-C50C-407E-A947-70E740481C1C}">
                <a14:useLocalDpi xmlns:a14="http://schemas.microsoft.com/office/drawing/2010/main" val="0"/>
              </a:ext>
            </a:extLst>
          </a:blip>
          <a:srcRect r="52400" b="-8047"/>
          <a:stretch/>
        </p:blipFill>
        <p:spPr bwMode="auto">
          <a:xfrm>
            <a:off x="9326225" y="4700871"/>
            <a:ext cx="1285135" cy="215712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A65F9454-8623-4DC1-A64B-0BA400D1CD6F}"/>
              </a:ext>
            </a:extLst>
          </p:cNvPr>
          <p:cNvSpPr txBox="1">
            <a:spLocks/>
          </p:cNvSpPr>
          <p:nvPr/>
        </p:nvSpPr>
        <p:spPr>
          <a:xfrm>
            <a:off x="677332" y="331763"/>
            <a:ext cx="8648893" cy="1320800"/>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dirty="0">
                <a:latin typeface="Times New Roman" panose="02020603050405020304" pitchFamily="18" charset="0"/>
                <a:cs typeface="Times New Roman" panose="02020603050405020304" pitchFamily="18" charset="0"/>
              </a:rPr>
              <a:t>Clinical Characteristics of Malnutrition</a:t>
            </a:r>
          </a:p>
        </p:txBody>
      </p:sp>
    </p:spTree>
    <p:extLst>
      <p:ext uri="{BB962C8B-B14F-4D97-AF65-F5344CB8AC3E}">
        <p14:creationId xmlns:p14="http://schemas.microsoft.com/office/powerpoint/2010/main" val="3031239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4" name="Straight Connector 73">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6"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Isosceles Triangle 77">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5" name="Rectangle 84">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7" name="Group 86">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8" name="Straight Connector 87">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9"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Isosceles Triangle 90">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94">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6" name="Isosceles Triangle 95">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8" name="Rectangle 97">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44" name="Picture 4">
            <a:extLst>
              <a:ext uri="{FF2B5EF4-FFF2-40B4-BE49-F238E27FC236}">
                <a16:creationId xmlns:a16="http://schemas.microsoft.com/office/drawing/2014/main" id="{CDF4E270-4C70-4633-B258-4999571A046A}"/>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1" b="8098"/>
          <a:stretch/>
        </p:blipFill>
        <p:spPr bwMode="auto">
          <a:xfrm>
            <a:off x="568452" y="571500"/>
            <a:ext cx="11055096"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695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94676" y="1779198"/>
            <a:ext cx="4184035" cy="3880772"/>
          </a:xfrm>
        </p:spPr>
        <p:txBody>
          <a:bodyPr/>
          <a:lstStyle/>
          <a:p>
            <a:pPr marL="0" indent="0" algn="ctr">
              <a:buNone/>
            </a:pPr>
            <a:r>
              <a:rPr lang="en-US" sz="2400" dirty="0">
                <a:latin typeface="Times New Roman" panose="02020603050405020304" pitchFamily="18" charset="0"/>
                <a:cs typeface="Times New Roman" panose="02020603050405020304" pitchFamily="18" charset="0"/>
              </a:rPr>
              <a:t>Five - Fluid accumulation that may mask weight loss.</a:t>
            </a:r>
          </a:p>
          <a:p>
            <a:endParaRPr lang="en-US" dirty="0"/>
          </a:p>
        </p:txBody>
      </p:sp>
      <p:sp>
        <p:nvSpPr>
          <p:cNvPr id="5" name="Content Placeholder 4"/>
          <p:cNvSpPr>
            <a:spLocks noGrp="1"/>
          </p:cNvSpPr>
          <p:nvPr>
            <p:ph sz="half" idx="2"/>
          </p:nvPr>
        </p:nvSpPr>
        <p:spPr>
          <a:xfrm>
            <a:off x="5089968" y="1779198"/>
            <a:ext cx="4184034" cy="4808463"/>
          </a:xfrm>
        </p:spPr>
        <p:txBody>
          <a:bodyPr/>
          <a:lstStyle/>
          <a:p>
            <a:pPr marL="0" indent="0" algn="ctr">
              <a:buNone/>
            </a:pPr>
            <a:r>
              <a:rPr lang="en-US" sz="2400" dirty="0">
                <a:latin typeface="Times New Roman" panose="02020603050405020304" pitchFamily="18" charset="0"/>
                <a:cs typeface="Times New Roman" panose="02020603050405020304" pitchFamily="18" charset="0"/>
              </a:rPr>
              <a:t>Six - Reduced hand grip strength as a marker of decline in function.</a:t>
            </a:r>
          </a:p>
          <a:p>
            <a:pPr algn="ctr"/>
            <a:endParaRPr lang="en-US" dirty="0"/>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46"/>
          <a:stretch/>
        </p:blipFill>
        <p:spPr bwMode="auto">
          <a:xfrm>
            <a:off x="1214358" y="3044361"/>
            <a:ext cx="3144672"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Jamar Smart Digital Hand Dynamometer">
            <a:extLst>
              <a:ext uri="{FF2B5EF4-FFF2-40B4-BE49-F238E27FC236}">
                <a16:creationId xmlns:a16="http://schemas.microsoft.com/office/drawing/2014/main" id="{DEABFD98-5955-44C9-8F88-337F16A6BE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9975" y="2994001"/>
            <a:ext cx="3644020" cy="364402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C9CF99EC-F222-4E17-AD60-5847DC49E7C3}"/>
              </a:ext>
            </a:extLst>
          </p:cNvPr>
          <p:cNvSpPr txBox="1">
            <a:spLocks/>
          </p:cNvSpPr>
          <p:nvPr/>
        </p:nvSpPr>
        <p:spPr>
          <a:xfrm>
            <a:off x="677332" y="331763"/>
            <a:ext cx="8648893" cy="1320800"/>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dirty="0">
                <a:latin typeface="Times New Roman" panose="02020603050405020304" pitchFamily="18" charset="0"/>
                <a:cs typeface="Times New Roman" panose="02020603050405020304" pitchFamily="18" charset="0"/>
              </a:rPr>
              <a:t>Clinical Characteristics of Malnutrition</a:t>
            </a:r>
          </a:p>
        </p:txBody>
      </p:sp>
    </p:spTree>
    <p:extLst>
      <p:ext uri="{BB962C8B-B14F-4D97-AF65-F5344CB8AC3E}">
        <p14:creationId xmlns:p14="http://schemas.microsoft.com/office/powerpoint/2010/main" val="3220124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4" name="Straight Connector 73">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A7FA6A4E-E6D5-499B-9DFA-7E97296EE2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097"/>
          <a:stretch/>
        </p:blipFill>
        <p:spPr bwMode="auto">
          <a:xfrm>
            <a:off x="568452" y="571500"/>
            <a:ext cx="11055096"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231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15748"/>
            <a:ext cx="8939543" cy="3982403"/>
          </a:xfrm>
        </p:spPr>
        <p:txBody>
          <a:bodyPr>
            <a:normAutofit/>
          </a:bodyPr>
          <a:lstStyle/>
          <a:p>
            <a:r>
              <a:rPr lang="en-US" sz="3200" dirty="0">
                <a:latin typeface="Times New Roman" panose="02020603050405020304" pitchFamily="18" charset="0"/>
                <a:cs typeface="Times New Roman" panose="02020603050405020304" pitchFamily="18" charset="0"/>
              </a:rPr>
              <a:t>Wounds</a:t>
            </a:r>
          </a:p>
          <a:p>
            <a:r>
              <a:rPr lang="en-US" sz="3200" dirty="0">
                <a:latin typeface="Times New Roman" panose="02020603050405020304" pitchFamily="18" charset="0"/>
                <a:cs typeface="Times New Roman" panose="02020603050405020304" pitchFamily="18" charset="0"/>
              </a:rPr>
              <a:t>BMI: normal BMI for 65 years and older 23-30</a:t>
            </a:r>
          </a:p>
          <a:p>
            <a:r>
              <a:rPr lang="en-US" sz="3200" dirty="0">
                <a:latin typeface="Times New Roman" panose="02020603050405020304" pitchFamily="18" charset="0"/>
                <a:cs typeface="Times New Roman" panose="02020603050405020304" pitchFamily="18" charset="0"/>
              </a:rPr>
              <a:t>Albumin or pre-albumin are </a:t>
            </a:r>
            <a:r>
              <a:rPr lang="en-US" sz="3200" b="1" dirty="0">
                <a:latin typeface="Times New Roman" panose="02020603050405020304" pitchFamily="18" charset="0"/>
                <a:cs typeface="Times New Roman" panose="02020603050405020304" pitchFamily="18" charset="0"/>
              </a:rPr>
              <a:t>NOT</a:t>
            </a:r>
            <a:r>
              <a:rPr lang="en-US" sz="3200" dirty="0">
                <a:latin typeface="Times New Roman" panose="02020603050405020304" pitchFamily="18" charset="0"/>
                <a:cs typeface="Times New Roman" panose="02020603050405020304" pitchFamily="18" charset="0"/>
              </a:rPr>
              <a:t> appropriate for diagnosing malnutrition as they correlate more with inflammatory status than nutrition status. </a:t>
            </a:r>
          </a:p>
        </p:txBody>
      </p:sp>
      <p:sp>
        <p:nvSpPr>
          <p:cNvPr id="4" name="TextBox 3">
            <a:extLst>
              <a:ext uri="{FF2B5EF4-FFF2-40B4-BE49-F238E27FC236}">
                <a16:creationId xmlns:a16="http://schemas.microsoft.com/office/drawing/2014/main" id="{E30F92B5-8A0D-4DD5-BF74-AF0169B7FD53}"/>
              </a:ext>
            </a:extLst>
          </p:cNvPr>
          <p:cNvSpPr txBox="1"/>
          <p:nvPr/>
        </p:nvSpPr>
        <p:spPr>
          <a:xfrm>
            <a:off x="423225" y="6642556"/>
            <a:ext cx="10697688" cy="215444"/>
          </a:xfrm>
          <a:prstGeom prst="rect">
            <a:avLst/>
          </a:prstGeom>
          <a:noFill/>
        </p:spPr>
        <p:txBody>
          <a:bodyPr wrap="square" rtlCol="0">
            <a:spAutoFit/>
          </a:bodyPr>
          <a:lstStyle/>
          <a:p>
            <a:r>
              <a:rPr lang="en-US" sz="800" dirty="0">
                <a:latin typeface="Times New Roman" panose="02020603050405020304" pitchFamily="18" charset="0"/>
                <a:cs typeface="Times New Roman" panose="02020603050405020304" pitchFamily="18" charset="0"/>
              </a:rPr>
              <a:t>National Quality Forum (NQF). Measure #128 National Quality Forum (NQF 0421): Preventive Care and Screening: Body Mass Index Screening Measure and Follow-Up Plan. www.qualityforum.org</a:t>
            </a:r>
          </a:p>
        </p:txBody>
      </p:sp>
      <p:sp>
        <p:nvSpPr>
          <p:cNvPr id="5" name="Title 1">
            <a:extLst>
              <a:ext uri="{FF2B5EF4-FFF2-40B4-BE49-F238E27FC236}">
                <a16:creationId xmlns:a16="http://schemas.microsoft.com/office/drawing/2014/main" id="{FB23824C-2F27-46A1-94F5-7734A1188609}"/>
              </a:ext>
            </a:extLst>
          </p:cNvPr>
          <p:cNvSpPr txBox="1">
            <a:spLocks/>
          </p:cNvSpPr>
          <p:nvPr/>
        </p:nvSpPr>
        <p:spPr>
          <a:xfrm>
            <a:off x="677332" y="331763"/>
            <a:ext cx="8648893" cy="1320800"/>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dirty="0">
                <a:latin typeface="Times New Roman" panose="02020603050405020304" pitchFamily="18" charset="0"/>
                <a:cs typeface="Times New Roman" panose="02020603050405020304" pitchFamily="18" charset="0"/>
              </a:rPr>
              <a:t>NOT Indicators of Malnutrition</a:t>
            </a:r>
          </a:p>
        </p:txBody>
      </p:sp>
    </p:spTree>
    <p:extLst>
      <p:ext uri="{BB962C8B-B14F-4D97-AF65-F5344CB8AC3E}">
        <p14:creationId xmlns:p14="http://schemas.microsoft.com/office/powerpoint/2010/main" val="3779698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BEB9D7-901A-41DD-95A1-F472333894AA}"/>
              </a:ext>
            </a:extLst>
          </p:cNvPr>
          <p:cNvSpPr>
            <a:spLocks noGrp="1"/>
          </p:cNvSpPr>
          <p:nvPr>
            <p:ph idx="1"/>
          </p:nvPr>
        </p:nvSpPr>
        <p:spPr>
          <a:xfrm>
            <a:off x="782742" y="1230222"/>
            <a:ext cx="8648893" cy="1645920"/>
          </a:xfrm>
        </p:spPr>
        <p:txBody>
          <a:bodyPr anchor="ctr">
            <a:normAutofit/>
          </a:bodyPr>
          <a:lstStyle/>
          <a:p>
            <a:r>
              <a:rPr lang="en-US" sz="2400" dirty="0">
                <a:latin typeface="Times New Roman" panose="02020603050405020304" pitchFamily="18" charset="0"/>
                <a:cs typeface="Times New Roman" panose="02020603050405020304" pitchFamily="18" charset="0"/>
              </a:rPr>
              <a:t>Malnutrition </a:t>
            </a:r>
            <a:r>
              <a:rPr lang="en-US" sz="2400" dirty="0">
                <a:latin typeface="Times New Roman" panose="02020603050405020304" pitchFamily="18" charset="0"/>
                <a:cs typeface="Times New Roman" panose="02020603050405020304" pitchFamily="18" charset="0"/>
                <a:sym typeface="Wingdings" panose="05000000000000000000" pitchFamily="2" charset="2"/>
              </a:rPr>
              <a:t> more 30-day readmissions with higher mortality</a:t>
            </a:r>
          </a:p>
          <a:p>
            <a:r>
              <a:rPr lang="en-US" sz="2400" dirty="0">
                <a:latin typeface="Times New Roman" panose="02020603050405020304" pitchFamily="18" charset="0"/>
                <a:cs typeface="Times New Roman" panose="02020603050405020304" pitchFamily="18" charset="0"/>
                <a:sym typeface="Wingdings" panose="05000000000000000000" pitchFamily="2" charset="2"/>
              </a:rPr>
              <a:t>Higher mortality -</a:t>
            </a:r>
            <a:r>
              <a:rPr lang="en-US" sz="2400" dirty="0">
                <a:latin typeface="Times New Roman" panose="02020603050405020304" pitchFamily="18" charset="0"/>
                <a:cs typeface="Times New Roman" panose="02020603050405020304" pitchFamily="18" charset="0"/>
              </a:rPr>
              <a:t>5.3x more likely </a:t>
            </a:r>
          </a:p>
          <a:p>
            <a:r>
              <a:rPr lang="en-US" sz="2400" dirty="0">
                <a:latin typeface="Times New Roman" panose="02020603050405020304" pitchFamily="18" charset="0"/>
                <a:cs typeface="Times New Roman" panose="02020603050405020304" pitchFamily="18" charset="0"/>
              </a:rPr>
              <a:t>Severe chronic disease-related </a:t>
            </a:r>
            <a:r>
              <a:rPr lang="en-US" sz="2400" dirty="0">
                <a:latin typeface="Times New Roman" panose="02020603050405020304" pitchFamily="18" charset="0"/>
                <a:cs typeface="Times New Roman" panose="02020603050405020304" pitchFamily="18" charset="0"/>
                <a:sym typeface="Wingdings" panose="05000000000000000000" pitchFamily="2" charset="2"/>
              </a:rPr>
              <a:t> Highest readmission and Death</a:t>
            </a:r>
            <a:endParaRPr lang="en-US"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928F828-128E-407E-AD5D-435355201215}"/>
              </a:ext>
            </a:extLst>
          </p:cNvPr>
          <p:cNvPicPr>
            <a:picLocks noChangeAspect="1"/>
          </p:cNvPicPr>
          <p:nvPr/>
        </p:nvPicPr>
        <p:blipFill rotWithShape="1">
          <a:blip r:embed="rId3">
            <a:extLst>
              <a:ext uri="{28A0092B-C50C-407E-A947-70E740481C1C}">
                <a14:useLocalDpi xmlns:a14="http://schemas.microsoft.com/office/drawing/2010/main" val="0"/>
              </a:ext>
            </a:extLst>
          </a:blip>
          <a:srcRect b="55900"/>
          <a:stretch/>
        </p:blipFill>
        <p:spPr>
          <a:xfrm>
            <a:off x="782742" y="2876142"/>
            <a:ext cx="9547262" cy="2494623"/>
          </a:xfrm>
          <a:prstGeom prst="rect">
            <a:avLst/>
          </a:prstGeom>
        </p:spPr>
      </p:pic>
      <p:graphicFrame>
        <p:nvGraphicFramePr>
          <p:cNvPr id="9" name="Table 5">
            <a:extLst>
              <a:ext uri="{FF2B5EF4-FFF2-40B4-BE49-F238E27FC236}">
                <a16:creationId xmlns:a16="http://schemas.microsoft.com/office/drawing/2014/main" id="{00D017E7-40E6-41AA-9A65-C7F355C543C6}"/>
              </a:ext>
            </a:extLst>
          </p:cNvPr>
          <p:cNvGraphicFramePr>
            <a:graphicFrameLocks noGrp="1"/>
          </p:cNvGraphicFramePr>
          <p:nvPr>
            <p:extLst>
              <p:ext uri="{D42A27DB-BD31-4B8C-83A1-F6EECF244321}">
                <p14:modId xmlns:p14="http://schemas.microsoft.com/office/powerpoint/2010/main" val="2933096740"/>
              </p:ext>
            </p:extLst>
          </p:nvPr>
        </p:nvGraphicFramePr>
        <p:xfrm>
          <a:off x="510165" y="6522720"/>
          <a:ext cx="8141082" cy="335280"/>
        </p:xfrm>
        <a:graphic>
          <a:graphicData uri="http://schemas.openxmlformats.org/drawingml/2006/table">
            <a:tbl>
              <a:tblPr firstRow="1" bandRow="1">
                <a:tableStyleId>{5C22544A-7EE6-4342-B048-85BDC9FD1C3A}</a:tableStyleId>
              </a:tblPr>
              <a:tblGrid>
                <a:gridCol w="8141082">
                  <a:extLst>
                    <a:ext uri="{9D8B030D-6E8A-4147-A177-3AD203B41FA5}">
                      <a16:colId xmlns:a16="http://schemas.microsoft.com/office/drawing/2014/main" val="1349168823"/>
                    </a:ext>
                  </a:extLst>
                </a:gridCol>
              </a:tblGrid>
              <a:tr h="304194">
                <a:tc>
                  <a:txBody>
                    <a:bodyPr/>
                    <a:lstStyle/>
                    <a:p>
                      <a:r>
                        <a:rPr lang="en-US" sz="800" b="0" dirty="0">
                          <a:solidFill>
                            <a:schemeClr val="tx1"/>
                          </a:solidFill>
                          <a:latin typeface="Times New Roman" panose="02020603050405020304" pitchFamily="18" charset="0"/>
                          <a:cs typeface="Times New Roman" panose="02020603050405020304" pitchFamily="18" charset="0"/>
                        </a:rPr>
                        <a:t>(Hiller et al., </a:t>
                      </a:r>
                      <a:r>
                        <a:rPr lang="en-US" sz="800" b="0" i="1" dirty="0">
                          <a:solidFill>
                            <a:schemeClr val="tx1"/>
                          </a:solidFill>
                          <a:latin typeface="Times New Roman" panose="02020603050405020304" pitchFamily="18" charset="0"/>
                          <a:cs typeface="Times New Roman" panose="02020603050405020304" pitchFamily="18" charset="0"/>
                        </a:rPr>
                        <a:t>Difference in Composite End Point of Readmission and Death Between Malnourished and Nonmalnourished Veterans Assessed Using Academy of Nutrition and Dietetics/American Society for Parenteral and Enteral Nutrition Clinical Characteristics</a:t>
                      </a:r>
                      <a:r>
                        <a:rPr lang="en-US" sz="800" b="0" dirty="0">
                          <a:solidFill>
                            <a:schemeClr val="tx1"/>
                          </a:solidFill>
                          <a:latin typeface="Times New Roman" panose="02020603050405020304" pitchFamily="18" charset="0"/>
                          <a:cs typeface="Times New Roman" panose="02020603050405020304" pitchFamily="18" charset="0"/>
                        </a:rPr>
                        <a:t> 2016)</a:t>
                      </a:r>
                    </a:p>
                  </a:txBody>
                  <a:tcPr>
                    <a:noFill/>
                  </a:tcPr>
                </a:tc>
                <a:extLst>
                  <a:ext uri="{0D108BD9-81ED-4DB2-BD59-A6C34878D82A}">
                    <a16:rowId xmlns:a16="http://schemas.microsoft.com/office/drawing/2014/main" val="1197095687"/>
                  </a:ext>
                </a:extLst>
              </a:tr>
            </a:tbl>
          </a:graphicData>
        </a:graphic>
      </p:graphicFrame>
      <p:sp>
        <p:nvSpPr>
          <p:cNvPr id="6" name="Title 1">
            <a:extLst>
              <a:ext uri="{FF2B5EF4-FFF2-40B4-BE49-F238E27FC236}">
                <a16:creationId xmlns:a16="http://schemas.microsoft.com/office/drawing/2014/main" id="{005AC9CE-9B6B-48E0-8DA4-591CAF3E2899}"/>
              </a:ext>
            </a:extLst>
          </p:cNvPr>
          <p:cNvSpPr txBox="1">
            <a:spLocks/>
          </p:cNvSpPr>
          <p:nvPr/>
        </p:nvSpPr>
        <p:spPr>
          <a:xfrm>
            <a:off x="677332" y="331763"/>
            <a:ext cx="8648893"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dirty="0">
                <a:latin typeface="Times New Roman" panose="02020603050405020304" pitchFamily="18" charset="0"/>
                <a:cs typeface="Times New Roman" panose="02020603050405020304" pitchFamily="18" charset="0"/>
              </a:rPr>
              <a:t>Malnutrition &amp; Mortality</a:t>
            </a:r>
          </a:p>
        </p:txBody>
      </p:sp>
    </p:spTree>
    <p:extLst>
      <p:ext uri="{BB962C8B-B14F-4D97-AF65-F5344CB8AC3E}">
        <p14:creationId xmlns:p14="http://schemas.microsoft.com/office/powerpoint/2010/main" val="3042637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5" name="Rectangle 34">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 name="Straight Connector 36">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41"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44">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Isosceles Triangle 48">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Freeform: Shape 50">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0" name="Graphic 29" descr="Person with Cane">
            <a:extLst>
              <a:ext uri="{FF2B5EF4-FFF2-40B4-BE49-F238E27FC236}">
                <a16:creationId xmlns:a16="http://schemas.microsoft.com/office/drawing/2014/main" id="{413052BC-340E-41F7-B7FA-C898C1EF09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62340" y="1500613"/>
            <a:ext cx="3856774" cy="3856774"/>
          </a:xfrm>
          <a:prstGeom prst="rect">
            <a:avLst/>
          </a:prstGeom>
        </p:spPr>
      </p:pic>
      <p:sp>
        <p:nvSpPr>
          <p:cNvPr id="3" name="Content Placeholder 2">
            <a:extLst>
              <a:ext uri="{FF2B5EF4-FFF2-40B4-BE49-F238E27FC236}">
                <a16:creationId xmlns:a16="http://schemas.microsoft.com/office/drawing/2014/main" id="{1A9E09F4-E68C-4469-BE59-02DCE8B56F7D}"/>
              </a:ext>
            </a:extLst>
          </p:cNvPr>
          <p:cNvSpPr>
            <a:spLocks noGrp="1"/>
          </p:cNvSpPr>
          <p:nvPr>
            <p:ph idx="1"/>
          </p:nvPr>
        </p:nvSpPr>
        <p:spPr>
          <a:xfrm>
            <a:off x="221858" y="1528525"/>
            <a:ext cx="6138242" cy="3800950"/>
          </a:xfrm>
        </p:spPr>
        <p:txBody>
          <a:bodyPr anchor="t">
            <a:normAutofit/>
          </a:bodyPr>
          <a:lstStyle/>
          <a:p>
            <a:pPr marL="0" indent="0">
              <a:buNone/>
            </a:pPr>
            <a:r>
              <a:rPr lang="en-US" sz="4800" b="1" dirty="0">
                <a:solidFill>
                  <a:schemeClr val="accent1"/>
                </a:solidFill>
              </a:rPr>
              <a:t>Dietary Recommendations for Geriatric patients</a:t>
            </a:r>
            <a:endParaRPr lang="en-US" b="1" dirty="0">
              <a:solidFill>
                <a:schemeClr val="accent1"/>
              </a:solidFill>
            </a:endParaRPr>
          </a:p>
        </p:txBody>
      </p:sp>
    </p:spTree>
    <p:extLst>
      <p:ext uri="{BB962C8B-B14F-4D97-AF65-F5344CB8AC3E}">
        <p14:creationId xmlns:p14="http://schemas.microsoft.com/office/powerpoint/2010/main" val="1329329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B0FBD-52AC-4686-AB46-5EC1B7772D40}"/>
              </a:ext>
            </a:extLst>
          </p:cNvPr>
          <p:cNvSpPr>
            <a:spLocks noGrp="1"/>
          </p:cNvSpPr>
          <p:nvPr>
            <p:ph type="title"/>
          </p:nvPr>
        </p:nvSpPr>
        <p:spPr>
          <a:xfrm>
            <a:off x="677332" y="1587373"/>
            <a:ext cx="8596668" cy="1320800"/>
          </a:xfrm>
        </p:spPr>
        <p:txBody>
          <a:bodyPr>
            <a:normAutofit fontScale="90000"/>
          </a:bodyPr>
          <a:lstStyle/>
          <a:p>
            <a:r>
              <a:rPr lang="en-US" sz="4900" b="0" i="0" dirty="0">
                <a:solidFill>
                  <a:srgbClr val="3A3A3A"/>
                </a:solidFill>
                <a:effectLst/>
                <a:latin typeface="Times New Roman" panose="02020603050405020304" pitchFamily="18" charset="0"/>
                <a:cs typeface="Times New Roman" panose="02020603050405020304" pitchFamily="18" charset="0"/>
              </a:rPr>
              <a:t>25-35 kcals/kg of body weight</a:t>
            </a:r>
            <a:r>
              <a:rPr lang="en-US" sz="3600" b="0" i="0" dirty="0">
                <a:solidFill>
                  <a:srgbClr val="3A3A3A"/>
                </a:solidFill>
                <a:effectLst/>
                <a:latin typeface="Times New Roman" panose="02020603050405020304" pitchFamily="18" charset="0"/>
                <a:cs typeface="Times New Roman" panose="02020603050405020304" pitchFamily="18" charset="0"/>
              </a:rPr>
              <a:t>:</a:t>
            </a:r>
            <a:br>
              <a:rPr lang="en-US" sz="3600" b="0" i="0" dirty="0">
                <a:solidFill>
                  <a:srgbClr val="3A3A3A"/>
                </a:solidFill>
                <a:effectLst/>
                <a:latin typeface="Times New Roman" panose="02020603050405020304" pitchFamily="18" charset="0"/>
                <a:cs typeface="Times New Roman" panose="02020603050405020304" pitchFamily="18" charset="0"/>
              </a:rPr>
            </a:br>
            <a:br>
              <a:rPr lang="en-US" sz="3600" b="0" i="0" dirty="0">
                <a:solidFill>
                  <a:srgbClr val="3A3A3A"/>
                </a:solidFill>
                <a:effectLst/>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BF3D588-620F-4322-B9A3-5C95DA4341C4}"/>
              </a:ext>
            </a:extLst>
          </p:cNvPr>
          <p:cNvSpPr>
            <a:spLocks noGrp="1"/>
          </p:cNvSpPr>
          <p:nvPr>
            <p:ph idx="1"/>
          </p:nvPr>
        </p:nvSpPr>
        <p:spPr>
          <a:xfrm>
            <a:off x="677332" y="3029722"/>
            <a:ext cx="8596668" cy="2927459"/>
          </a:xfrm>
        </p:spPr>
        <p:txBody>
          <a:bodyPr>
            <a:normAutofit/>
          </a:bodyPr>
          <a:lstStyle/>
          <a:p>
            <a:r>
              <a:rPr lang="en-US" sz="2000" dirty="0">
                <a:latin typeface="Times New Roman" panose="02020603050405020304" pitchFamily="18" charset="0"/>
                <a:cs typeface="Times New Roman" panose="02020603050405020304" pitchFamily="18" charset="0"/>
              </a:rPr>
              <a:t>200 # = 2272 calories (30 Kcal/kg)– 3181 calories /day (35 kcal/kg)</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150# =  2045 calories/day (30 kcal/kg)- 2386 calories/day (35kcal/kg)</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100# =1363 (30 kcal/kg)- 1590 calories/day (35 kcal/kg)</a:t>
            </a:r>
          </a:p>
        </p:txBody>
      </p:sp>
      <p:sp>
        <p:nvSpPr>
          <p:cNvPr id="4" name="Title 1">
            <a:extLst>
              <a:ext uri="{FF2B5EF4-FFF2-40B4-BE49-F238E27FC236}">
                <a16:creationId xmlns:a16="http://schemas.microsoft.com/office/drawing/2014/main" id="{383B35DA-62DF-4D38-B728-FC180607292B}"/>
              </a:ext>
            </a:extLst>
          </p:cNvPr>
          <p:cNvSpPr txBox="1">
            <a:spLocks/>
          </p:cNvSpPr>
          <p:nvPr/>
        </p:nvSpPr>
        <p:spPr>
          <a:xfrm>
            <a:off x="677332" y="331763"/>
            <a:ext cx="8648893"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dirty="0">
                <a:latin typeface="Times New Roman" panose="02020603050405020304" pitchFamily="18" charset="0"/>
                <a:cs typeface="Times New Roman" panose="02020603050405020304" pitchFamily="18" charset="0"/>
              </a:rPr>
              <a:t>Energy / Calories</a:t>
            </a:r>
          </a:p>
        </p:txBody>
      </p:sp>
    </p:spTree>
    <p:extLst>
      <p:ext uri="{BB962C8B-B14F-4D97-AF65-F5344CB8AC3E}">
        <p14:creationId xmlns:p14="http://schemas.microsoft.com/office/powerpoint/2010/main" val="690468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884F175-9D23-496E-80AC-F3D2FD5410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4" name="Straight Connector 13">
              <a:extLst>
                <a:ext uri="{FF2B5EF4-FFF2-40B4-BE49-F238E27FC236}">
                  <a16:creationId xmlns:a16="http://schemas.microsoft.com/office/drawing/2014/main" id="{22D4B7B8-5AFE-4B32-A805-72EC571E6F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57D13B2-7A74-4788-8689-5EDB2DA868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66964837-B2CC-483D-BEDA-4BB1901BCC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77D4E216-8B6C-4A3B-AF75-3016320F6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CDD4EA12-82D2-47D7-8742-8F4746AA6F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115B7F7E-4C23-429B-A947-A5B436DB2D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A6B03A29-0A21-40D4-87E4-3C41D6F54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6C871F60-4E5A-449A-B6D8-1F58C12EE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3182795B-2BFA-4D7B-BE85-701A73E253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810B9E5C-2AE2-4B4E-916F-F954F2AA8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8" name="Picture 7">
            <a:extLst>
              <a:ext uri="{FF2B5EF4-FFF2-40B4-BE49-F238E27FC236}">
                <a16:creationId xmlns:a16="http://schemas.microsoft.com/office/drawing/2014/main" id="{4FA048CD-0F54-46B1-A134-2652493DBF25}"/>
              </a:ext>
            </a:extLst>
          </p:cNvPr>
          <p:cNvPicPr>
            <a:picLocks noChangeAspect="1"/>
          </p:cNvPicPr>
          <p:nvPr/>
        </p:nvPicPr>
        <p:blipFill>
          <a:blip r:embed="rId3"/>
          <a:stretch>
            <a:fillRect/>
          </a:stretch>
        </p:blipFill>
        <p:spPr>
          <a:xfrm>
            <a:off x="677333" y="2284931"/>
            <a:ext cx="2596281" cy="3631162"/>
          </a:xfrm>
          <a:prstGeom prst="rect">
            <a:avLst/>
          </a:prstGeom>
        </p:spPr>
      </p:pic>
      <p:sp>
        <p:nvSpPr>
          <p:cNvPr id="3" name="Content Placeholder 2">
            <a:extLst>
              <a:ext uri="{FF2B5EF4-FFF2-40B4-BE49-F238E27FC236}">
                <a16:creationId xmlns:a16="http://schemas.microsoft.com/office/drawing/2014/main" id="{F677C0E1-6D06-474D-9E7C-A3C8F14922DA}"/>
              </a:ext>
            </a:extLst>
          </p:cNvPr>
          <p:cNvSpPr txBox="1">
            <a:spLocks/>
          </p:cNvSpPr>
          <p:nvPr/>
        </p:nvSpPr>
        <p:spPr>
          <a:xfrm>
            <a:off x="6329362" y="2160589"/>
            <a:ext cx="3430273" cy="388077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indent="0" defTabSz="457200" fontAlgn="base">
              <a:spcBef>
                <a:spcPts val="1000"/>
              </a:spcBef>
              <a:buClr>
                <a:schemeClr val="accent1"/>
              </a:buClr>
              <a:buSzPct val="80000"/>
              <a:buNone/>
            </a:pP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An acute, subacute or chronic state of nutrition, in which a combination of varying degrees of overnutrition or undernutrition with or without inflammatory activity have led to a change in body composition and diminished function.</a:t>
            </a:r>
          </a:p>
        </p:txBody>
      </p:sp>
      <p:pic>
        <p:nvPicPr>
          <p:cNvPr id="4" name="Picture 3" descr="skinny adult.jpg">
            <a:extLst>
              <a:ext uri="{FF2B5EF4-FFF2-40B4-BE49-F238E27FC236}">
                <a16:creationId xmlns:a16="http://schemas.microsoft.com/office/drawing/2014/main" id="{74FF1722-82EA-46F1-9A29-BB74AFE4D703}"/>
              </a:ext>
            </a:extLst>
          </p:cNvPr>
          <p:cNvPicPr>
            <a:picLocks noChangeAspect="1"/>
          </p:cNvPicPr>
          <p:nvPr/>
        </p:nvPicPr>
        <p:blipFill rotWithShape="1">
          <a:blip r:embed="rId4" cstate="print"/>
          <a:srcRect b="7605"/>
          <a:stretch/>
        </p:blipFill>
        <p:spPr>
          <a:xfrm>
            <a:off x="3502214" y="2300591"/>
            <a:ext cx="2596283" cy="3598253"/>
          </a:xfrm>
          <a:prstGeom prst="rect">
            <a:avLst/>
          </a:prstGeom>
        </p:spPr>
      </p:pic>
      <p:sp>
        <p:nvSpPr>
          <p:cNvPr id="24" name="Title 1">
            <a:extLst>
              <a:ext uri="{FF2B5EF4-FFF2-40B4-BE49-F238E27FC236}">
                <a16:creationId xmlns:a16="http://schemas.microsoft.com/office/drawing/2014/main" id="{6857292F-F9F7-4689-8CCF-455E717512BD}"/>
              </a:ext>
            </a:extLst>
          </p:cNvPr>
          <p:cNvSpPr>
            <a:spLocks noGrp="1"/>
          </p:cNvSpPr>
          <p:nvPr>
            <p:ph type="title"/>
          </p:nvPr>
        </p:nvSpPr>
        <p:spPr>
          <a:xfrm>
            <a:off x="677333" y="331763"/>
            <a:ext cx="8596668" cy="1320800"/>
          </a:xfrm>
        </p:spPr>
        <p:txBody>
          <a:bodyPr>
            <a:normAutofit/>
          </a:bodyPr>
          <a:lstStyle/>
          <a:p>
            <a:r>
              <a:rPr lang="en-US" sz="5400" dirty="0">
                <a:latin typeface="Times New Roman" panose="02020603050405020304" pitchFamily="18" charset="0"/>
                <a:cs typeface="Times New Roman" panose="02020603050405020304" pitchFamily="18" charset="0"/>
              </a:rPr>
              <a:t>What is Malnutrition?</a:t>
            </a:r>
          </a:p>
        </p:txBody>
      </p:sp>
      <p:sp>
        <p:nvSpPr>
          <p:cNvPr id="7" name="Footer Placeholder 6">
            <a:extLst>
              <a:ext uri="{FF2B5EF4-FFF2-40B4-BE49-F238E27FC236}">
                <a16:creationId xmlns:a16="http://schemas.microsoft.com/office/drawing/2014/main" id="{14A8F20E-CA53-4CA6-B294-753436D10B4E}"/>
              </a:ext>
            </a:extLst>
          </p:cNvPr>
          <p:cNvSpPr>
            <a:spLocks noGrp="1"/>
          </p:cNvSpPr>
          <p:nvPr>
            <p:ph type="ftr" sz="quarter" idx="11"/>
          </p:nvPr>
        </p:nvSpPr>
        <p:spPr>
          <a:xfrm>
            <a:off x="678569" y="6424119"/>
            <a:ext cx="8348648" cy="323224"/>
          </a:xfrm>
        </p:spPr>
        <p:txBody>
          <a:bodyPr/>
          <a:lstStyle/>
          <a:p>
            <a:r>
              <a:rPr lang="en-US" sz="800" b="0" i="0" dirty="0">
                <a:solidFill>
                  <a:srgbClr val="000000"/>
                </a:solidFill>
                <a:effectLst/>
                <a:latin typeface="Times New Roman" panose="02020603050405020304" pitchFamily="18" charset="0"/>
                <a:cs typeface="Times New Roman" panose="02020603050405020304" pitchFamily="18" charset="0"/>
              </a:rPr>
              <a:t>Soeters, Peter B</a:t>
            </a:r>
            <a:r>
              <a:rPr lang="en-US" sz="800" b="0" i="0" baseline="30000" dirty="0">
                <a:solidFill>
                  <a:srgbClr val="000000"/>
                </a:solidFill>
                <a:effectLst/>
                <a:latin typeface="Times New Roman" panose="02020603050405020304" pitchFamily="18" charset="0"/>
                <a:cs typeface="Times New Roman" panose="02020603050405020304" pitchFamily="18" charset="0"/>
              </a:rPr>
              <a:t>a,b</a:t>
            </a:r>
            <a:r>
              <a:rPr lang="en-US" sz="800" b="0" i="0" dirty="0">
                <a:solidFill>
                  <a:srgbClr val="000000"/>
                </a:solidFill>
                <a:effectLst/>
                <a:latin typeface="Times New Roman" panose="02020603050405020304" pitchFamily="18" charset="0"/>
                <a:cs typeface="Times New Roman" panose="02020603050405020304" pitchFamily="18" charset="0"/>
              </a:rPr>
              <a:t>; Schols, Annemie MWJ</a:t>
            </a:r>
            <a:r>
              <a:rPr lang="en-US" sz="800" b="0" i="0" baseline="30000" dirty="0">
                <a:solidFill>
                  <a:srgbClr val="000000"/>
                </a:solidFill>
                <a:effectLst/>
                <a:latin typeface="Times New Roman" panose="02020603050405020304" pitchFamily="18" charset="0"/>
                <a:cs typeface="Times New Roman" panose="02020603050405020304" pitchFamily="18" charset="0"/>
              </a:rPr>
              <a:t>a,c</a:t>
            </a:r>
            <a:r>
              <a:rPr lang="en-US" sz="800" b="0" i="0" dirty="0">
                <a:solidFill>
                  <a:srgbClr val="000000"/>
                </a:solidFill>
                <a:effectLst/>
                <a:latin typeface="Times New Roman" panose="02020603050405020304" pitchFamily="18" charset="0"/>
                <a:cs typeface="Times New Roman" panose="02020603050405020304" pitchFamily="18" charset="0"/>
              </a:rPr>
              <a:t> Advances in understanding and assessing malnutrition, Current Opinion in Clinical Nutrition and Metabolic Care: September 2009 -</a:t>
            </a:r>
            <a:endParaRPr lang="en-US" sz="8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5895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4C32B1-A2C6-4AEA-A743-F3CC3BF51A18}"/>
              </a:ext>
            </a:extLst>
          </p:cNvPr>
          <p:cNvSpPr>
            <a:spLocks noGrp="1"/>
          </p:cNvSpPr>
          <p:nvPr>
            <p:ph sz="half" idx="1"/>
          </p:nvPr>
        </p:nvSpPr>
        <p:spPr>
          <a:xfrm>
            <a:off x="677334" y="1602769"/>
            <a:ext cx="4184035" cy="4438592"/>
          </a:xfrm>
        </p:spPr>
        <p:txBody>
          <a:bodyPr>
            <a:normAutofit/>
          </a:bodyPr>
          <a:lstStyle/>
          <a:p>
            <a:r>
              <a:rPr lang="en-US" sz="3200" dirty="0">
                <a:latin typeface="Times New Roman" panose="02020603050405020304" pitchFamily="18" charset="0"/>
                <a:cs typeface="Times New Roman" panose="02020603050405020304" pitchFamily="18" charset="0"/>
              </a:rPr>
              <a:t>Protein  1.0-1.2 gm/kg/gm</a:t>
            </a:r>
          </a:p>
        </p:txBody>
      </p:sp>
      <p:sp>
        <p:nvSpPr>
          <p:cNvPr id="4" name="Content Placeholder 3">
            <a:extLst>
              <a:ext uri="{FF2B5EF4-FFF2-40B4-BE49-F238E27FC236}">
                <a16:creationId xmlns:a16="http://schemas.microsoft.com/office/drawing/2014/main" id="{D0E069A8-0603-47F8-B45A-7496A47A8E4E}"/>
              </a:ext>
            </a:extLst>
          </p:cNvPr>
          <p:cNvSpPr>
            <a:spLocks noGrp="1"/>
          </p:cNvSpPr>
          <p:nvPr>
            <p:ph sz="half" idx="2"/>
          </p:nvPr>
        </p:nvSpPr>
        <p:spPr>
          <a:xfrm>
            <a:off x="5120793" y="1519435"/>
            <a:ext cx="4894858" cy="4110962"/>
          </a:xfrm>
        </p:spPr>
        <p:txBody>
          <a:bodyPr>
            <a:noAutofit/>
          </a:bodyPr>
          <a:lstStyle/>
          <a:p>
            <a:r>
              <a:rPr lang="en-US" sz="3200" dirty="0">
                <a:latin typeface="Times New Roman" panose="02020603050405020304" pitchFamily="18" charset="0"/>
                <a:cs typeface="Times New Roman" panose="02020603050405020304" pitchFamily="18" charset="0"/>
              </a:rPr>
              <a:t>1.0 gm protein</a:t>
            </a:r>
          </a:p>
          <a:p>
            <a:r>
              <a:rPr lang="en-US" sz="3200" dirty="0">
                <a:latin typeface="Times New Roman" panose="02020603050405020304" pitchFamily="18" charset="0"/>
                <a:cs typeface="Times New Roman" panose="02020603050405020304" pitchFamily="18" charset="0"/>
              </a:rPr>
              <a:t>220 lb – 100kg = 100-120 grams protein/day</a:t>
            </a:r>
          </a:p>
          <a:p>
            <a:r>
              <a:rPr lang="en-US" sz="3200" dirty="0">
                <a:latin typeface="Times New Roman" panose="02020603050405020304" pitchFamily="18" charset="0"/>
                <a:cs typeface="Times New Roman" panose="02020603050405020304" pitchFamily="18" charset="0"/>
              </a:rPr>
              <a:t>165 lb -75 kg = 75-90 grams protein/day</a:t>
            </a:r>
          </a:p>
          <a:p>
            <a:r>
              <a:rPr lang="en-US" sz="3200" dirty="0">
                <a:latin typeface="Times New Roman" panose="02020603050405020304" pitchFamily="18" charset="0"/>
                <a:cs typeface="Times New Roman" panose="02020603050405020304" pitchFamily="18" charset="0"/>
              </a:rPr>
              <a:t>130 lb -59 kg = 59- 70 grams protein/day</a:t>
            </a:r>
          </a:p>
          <a:p>
            <a:r>
              <a:rPr lang="en-US" sz="3200" dirty="0">
                <a:latin typeface="Times New Roman" panose="02020603050405020304" pitchFamily="18" charset="0"/>
                <a:cs typeface="Times New Roman" panose="02020603050405020304" pitchFamily="18" charset="0"/>
              </a:rPr>
              <a:t>110lb -50 kg – 50-60 grams protein/day</a:t>
            </a:r>
          </a:p>
        </p:txBody>
      </p:sp>
      <p:pic>
        <p:nvPicPr>
          <p:cNvPr id="7170" name="Picture 2" descr="CHEESY SCRAMBLED EGGS RECIPE - YouTube">
            <a:extLst>
              <a:ext uri="{FF2B5EF4-FFF2-40B4-BE49-F238E27FC236}">
                <a16:creationId xmlns:a16="http://schemas.microsoft.com/office/drawing/2014/main" id="{503E2331-4C02-48EE-A064-C0DEB17DDE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571" y="3021965"/>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Spicy, Citrusy Black Beans Recipe">
            <a:extLst>
              <a:ext uri="{FF2B5EF4-FFF2-40B4-BE49-F238E27FC236}">
                <a16:creationId xmlns:a16="http://schemas.microsoft.com/office/drawing/2014/main" id="{77B10D48-E16D-4DB0-8CDE-5220574816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2605" y="5026953"/>
            <a:ext cx="2251432" cy="159371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945D7DDC-1741-4EE6-863E-E5839D882BCD}"/>
              </a:ext>
            </a:extLst>
          </p:cNvPr>
          <p:cNvSpPr txBox="1">
            <a:spLocks/>
          </p:cNvSpPr>
          <p:nvPr/>
        </p:nvSpPr>
        <p:spPr>
          <a:xfrm>
            <a:off x="677332" y="331763"/>
            <a:ext cx="8648893"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dirty="0">
                <a:latin typeface="Times New Roman" panose="02020603050405020304" pitchFamily="18" charset="0"/>
                <a:cs typeface="Times New Roman" panose="02020603050405020304" pitchFamily="18" charset="0"/>
              </a:rPr>
              <a:t>Protein Recommendations</a:t>
            </a:r>
          </a:p>
        </p:txBody>
      </p:sp>
    </p:spTree>
    <p:extLst>
      <p:ext uri="{BB962C8B-B14F-4D97-AF65-F5344CB8AC3E}">
        <p14:creationId xmlns:p14="http://schemas.microsoft.com/office/powerpoint/2010/main" val="668787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79" name="Isosceles Triangle 78">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35627F82-89CF-4655-89D4-2F4B1734BEB3}"/>
              </a:ext>
            </a:extLst>
          </p:cNvPr>
          <p:cNvSpPr>
            <a:spLocks noGrp="1"/>
          </p:cNvSpPr>
          <p:nvPr>
            <p:ph type="title"/>
          </p:nvPr>
        </p:nvSpPr>
        <p:spPr>
          <a:xfrm>
            <a:off x="673754" y="643467"/>
            <a:ext cx="4203045" cy="1375608"/>
          </a:xfrm>
        </p:spPr>
        <p:txBody>
          <a:bodyPr anchor="ctr">
            <a:normAutofit/>
          </a:bodyPr>
          <a:lstStyle/>
          <a:p>
            <a:r>
              <a:rPr lang="en-US" sz="4800" dirty="0">
                <a:solidFill>
                  <a:schemeClr val="bg1"/>
                </a:solidFill>
                <a:latin typeface="Times New Roman" panose="02020603050405020304" pitchFamily="18" charset="0"/>
                <a:cs typeface="Times New Roman" panose="02020603050405020304" pitchFamily="18" charset="0"/>
              </a:rPr>
              <a:t>Fluid Needs:</a:t>
            </a:r>
          </a:p>
        </p:txBody>
      </p:sp>
      <p:sp>
        <p:nvSpPr>
          <p:cNvPr id="3" name="Content Placeholder 2">
            <a:extLst>
              <a:ext uri="{FF2B5EF4-FFF2-40B4-BE49-F238E27FC236}">
                <a16:creationId xmlns:a16="http://schemas.microsoft.com/office/drawing/2014/main" id="{0403C782-2A4E-47F6-8A5B-FE05BDCB1998}"/>
              </a:ext>
            </a:extLst>
          </p:cNvPr>
          <p:cNvSpPr>
            <a:spLocks noGrp="1"/>
          </p:cNvSpPr>
          <p:nvPr>
            <p:ph idx="1"/>
          </p:nvPr>
        </p:nvSpPr>
        <p:spPr>
          <a:xfrm>
            <a:off x="673754" y="2160590"/>
            <a:ext cx="3973943" cy="3440110"/>
          </a:xfrm>
        </p:spPr>
        <p:txBody>
          <a:bodyPr>
            <a:normAutofit/>
          </a:bodyPr>
          <a:lstStyle/>
          <a:p>
            <a:r>
              <a:rPr lang="en-US" sz="2400" i="0" dirty="0">
                <a:solidFill>
                  <a:schemeClr val="bg1"/>
                </a:solidFill>
                <a:effectLst/>
                <a:latin typeface="Times New Roman" panose="02020603050405020304" pitchFamily="18" charset="0"/>
                <a:cs typeface="Times New Roman" panose="02020603050405020304" pitchFamily="18" charset="0"/>
              </a:rPr>
              <a:t>1 mL fluid per calorie (based on caloric needs)</a:t>
            </a:r>
            <a:endParaRPr lang="en-US" sz="2400" dirty="0">
              <a:solidFill>
                <a:schemeClr val="bg1"/>
              </a:solidFill>
              <a:latin typeface="Times New Roman" panose="02020603050405020304" pitchFamily="18" charset="0"/>
              <a:cs typeface="Times New Roman" panose="02020603050405020304" pitchFamily="18" charset="0"/>
            </a:endParaRPr>
          </a:p>
          <a:p>
            <a:r>
              <a:rPr lang="en-US" sz="2400" i="0" dirty="0">
                <a:solidFill>
                  <a:schemeClr val="bg1"/>
                </a:solidFill>
                <a:effectLst/>
                <a:latin typeface="Times New Roman" panose="02020603050405020304" pitchFamily="18" charset="0"/>
                <a:cs typeface="Times New Roman" panose="02020603050405020304" pitchFamily="18" charset="0"/>
              </a:rPr>
              <a:t>2000 calories/day= 2000ml</a:t>
            </a:r>
          </a:p>
          <a:p>
            <a:r>
              <a:rPr lang="en-US" sz="2400" dirty="0">
                <a:solidFill>
                  <a:schemeClr val="bg1"/>
                </a:solidFill>
                <a:latin typeface="Times New Roman" panose="02020603050405020304" pitchFamily="18" charset="0"/>
                <a:cs typeface="Times New Roman" panose="02020603050405020304" pitchFamily="18" charset="0"/>
              </a:rPr>
              <a:t>(2000ml = 8 - 8oz cups of fluid per day</a:t>
            </a:r>
            <a:endParaRPr lang="en-US" sz="2400" i="0" dirty="0">
              <a:solidFill>
                <a:schemeClr val="bg1"/>
              </a:solidFill>
              <a:effectLst/>
              <a:latin typeface="Times New Roman" panose="02020603050405020304" pitchFamily="18" charset="0"/>
              <a:cs typeface="Times New Roman" panose="02020603050405020304" pitchFamily="18" charset="0"/>
            </a:endParaRPr>
          </a:p>
          <a:p>
            <a:endParaRPr lang="en-US" dirty="0">
              <a:solidFill>
                <a:schemeClr val="bg1"/>
              </a:solidFill>
              <a:latin typeface="Times New Roman" panose="02020603050405020304" pitchFamily="18" charset="0"/>
              <a:cs typeface="Times New Roman" panose="02020603050405020304" pitchFamily="18" charset="0"/>
            </a:endParaRPr>
          </a:p>
          <a:p>
            <a:endParaRPr lang="en-US" dirty="0">
              <a:solidFill>
                <a:schemeClr val="bg1"/>
              </a:solidFill>
              <a:latin typeface="Times New Roman" panose="02020603050405020304" pitchFamily="18" charset="0"/>
              <a:cs typeface="Times New Roman" panose="02020603050405020304" pitchFamily="18" charset="0"/>
            </a:endParaRPr>
          </a:p>
          <a:p>
            <a:endParaRPr lang="en-US" dirty="0">
              <a:solidFill>
                <a:schemeClr val="bg1"/>
              </a:solidFill>
              <a:latin typeface="Times New Roman" panose="02020603050405020304" pitchFamily="18" charset="0"/>
              <a:cs typeface="Times New Roman" panose="02020603050405020304" pitchFamily="18" charset="0"/>
            </a:endParaRPr>
          </a:p>
          <a:p>
            <a:endParaRPr lang="en-US" dirty="0">
              <a:solidFill>
                <a:schemeClr val="bg1"/>
              </a:solidFill>
              <a:latin typeface="Times New Roman" panose="02020603050405020304" pitchFamily="18" charset="0"/>
              <a:cs typeface="Times New Roman" panose="02020603050405020304" pitchFamily="18" charset="0"/>
            </a:endParaRPr>
          </a:p>
          <a:p>
            <a:endParaRPr lang="en-US" dirty="0">
              <a:solidFill>
                <a:schemeClr val="bg1"/>
              </a:solidFill>
              <a:latin typeface="Times New Roman" panose="02020603050405020304" pitchFamily="18" charset="0"/>
              <a:cs typeface="Times New Roman" panose="02020603050405020304" pitchFamily="18" charset="0"/>
            </a:endParaRPr>
          </a:p>
        </p:txBody>
      </p:sp>
      <p:pic>
        <p:nvPicPr>
          <p:cNvPr id="1030" name="Picture 6" descr="The Importance of Hydration - Blog post by Hague Quality Water of MD">
            <a:extLst>
              <a:ext uri="{FF2B5EF4-FFF2-40B4-BE49-F238E27FC236}">
                <a16:creationId xmlns:a16="http://schemas.microsoft.com/office/drawing/2014/main" id="{CAC2E51C-99A7-4510-B28D-B9610373808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1" y="1562120"/>
            <a:ext cx="5143500" cy="3721244"/>
          </a:xfrm>
          <a:prstGeom prst="rect">
            <a:avLst/>
          </a:prstGeom>
          <a:noFill/>
          <a:extLst>
            <a:ext uri="{909E8E84-426E-40DD-AFC4-6F175D3DCCD1}">
              <a14:hiddenFill xmlns:a14="http://schemas.microsoft.com/office/drawing/2010/main">
                <a:solidFill>
                  <a:srgbClr val="FFFFFF"/>
                </a:solidFill>
              </a14:hiddenFill>
            </a:ext>
          </a:extLst>
        </p:spPr>
      </p:pic>
      <p:sp>
        <p:nvSpPr>
          <p:cNvPr id="81" name="Isosceles Triangle 80">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4005240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75" name="Isosceles Triangle 7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3273C652-7E94-4164-BA89-6CD36EA84F3F}"/>
              </a:ext>
            </a:extLst>
          </p:cNvPr>
          <p:cNvSpPr>
            <a:spLocks noGrp="1"/>
          </p:cNvSpPr>
          <p:nvPr>
            <p:ph type="title"/>
          </p:nvPr>
        </p:nvSpPr>
        <p:spPr>
          <a:xfrm>
            <a:off x="673754" y="643467"/>
            <a:ext cx="5578190" cy="1375608"/>
          </a:xfrm>
        </p:spPr>
        <p:txBody>
          <a:bodyPr vert="horz" lIns="91440" tIns="45720" rIns="91440" bIns="45720" rtlCol="0" anchor="ctr">
            <a:noAutofit/>
          </a:bodyPr>
          <a:lstStyle/>
          <a:p>
            <a:r>
              <a:rPr lang="en-US" sz="4800" dirty="0">
                <a:solidFill>
                  <a:schemeClr val="bg1"/>
                </a:solidFill>
                <a:latin typeface="Times New Roman" panose="02020603050405020304" pitchFamily="18" charset="0"/>
                <a:cs typeface="Times New Roman" panose="02020603050405020304" pitchFamily="18" charset="0"/>
              </a:rPr>
              <a:t>Medical Nutrition Therapy</a:t>
            </a:r>
          </a:p>
        </p:txBody>
      </p:sp>
      <p:sp>
        <p:nvSpPr>
          <p:cNvPr id="21" name="TextBox 20">
            <a:extLst>
              <a:ext uri="{FF2B5EF4-FFF2-40B4-BE49-F238E27FC236}">
                <a16:creationId xmlns:a16="http://schemas.microsoft.com/office/drawing/2014/main" id="{ACD871F2-7C38-43D4-8E71-E8705A7C96C0}"/>
              </a:ext>
            </a:extLst>
          </p:cNvPr>
          <p:cNvSpPr txBox="1"/>
          <p:nvPr/>
        </p:nvSpPr>
        <p:spPr>
          <a:xfrm>
            <a:off x="692397" y="2441248"/>
            <a:ext cx="3973943" cy="2678336"/>
          </a:xfrm>
          <a:prstGeom prst="rect">
            <a:avLst/>
          </a:prstGeom>
        </p:spPr>
        <p:txBody>
          <a:bodyPr vert="horz" lIns="91440" tIns="45720" rIns="91440" bIns="45720" rtlCol="0">
            <a:normAutofit/>
          </a:bodyPr>
          <a:lstStyle/>
          <a:p>
            <a:pPr>
              <a:spcBef>
                <a:spcPts val="1000"/>
              </a:spcBef>
              <a:buClr>
                <a:schemeClr val="accent1"/>
              </a:buClr>
              <a:buSzPct val="80000"/>
              <a:buFont typeface="Wingdings 3" charset="2"/>
              <a:buChar char=""/>
            </a:pPr>
            <a:r>
              <a:rPr lang="en-US" sz="2800" b="0" i="0" u="none" strike="noStrike" baseline="0" dirty="0">
                <a:solidFill>
                  <a:schemeClr val="bg1"/>
                </a:solidFill>
                <a:latin typeface="Times New Roman" panose="02020603050405020304" pitchFamily="18" charset="0"/>
                <a:cs typeface="Times New Roman" panose="02020603050405020304" pitchFamily="18" charset="0"/>
              </a:rPr>
              <a:t>To maintain the pleasure of eating by only limiting food choices when indicated by scientific evidence.</a:t>
            </a:r>
          </a:p>
          <a:p>
            <a:pPr>
              <a:spcBef>
                <a:spcPts val="1000"/>
              </a:spcBef>
              <a:buClr>
                <a:schemeClr val="accent1"/>
              </a:buClr>
              <a:buSzPct val="80000"/>
              <a:buFont typeface="Wingdings 3" charset="2"/>
              <a:buChar char=""/>
            </a:pPr>
            <a:endParaRPr lang="en-US" dirty="0">
              <a:solidFill>
                <a:schemeClr val="bg1"/>
              </a:solidFill>
              <a:latin typeface="Times New Roman" panose="02020603050405020304" pitchFamily="18" charset="0"/>
              <a:cs typeface="Times New Roman" panose="02020603050405020304" pitchFamily="18" charset="0"/>
            </a:endParaRPr>
          </a:p>
        </p:txBody>
      </p:sp>
      <p:pic>
        <p:nvPicPr>
          <p:cNvPr id="8194" name="Picture 2" descr="6 Ways to Get Seniors with No Appetite to Eat – DailyCaring">
            <a:extLst>
              <a:ext uri="{FF2B5EF4-FFF2-40B4-BE49-F238E27FC236}">
                <a16:creationId xmlns:a16="http://schemas.microsoft.com/office/drawing/2014/main" id="{26998CED-486D-4F2C-B712-FCAFC3E4854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1" y="2070500"/>
            <a:ext cx="5143500" cy="2704485"/>
          </a:xfrm>
          <a:prstGeom prst="rect">
            <a:avLst/>
          </a:prstGeom>
          <a:noFill/>
          <a:extLst>
            <a:ext uri="{909E8E84-426E-40DD-AFC4-6F175D3DCCD1}">
              <a14:hiddenFill xmlns:a14="http://schemas.microsoft.com/office/drawing/2010/main">
                <a:solidFill>
                  <a:srgbClr val="FFFFFF"/>
                </a:solidFill>
              </a14:hiddenFill>
            </a:ext>
          </a:extLst>
        </p:spPr>
      </p:pic>
      <p:sp>
        <p:nvSpPr>
          <p:cNvPr id="77" name="Isosceles Triangle 7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7571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7" name="Rectangle 176">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79" name="Rectangle 178">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1" name="Straight Connector 180">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3" name="Straight Connector 182">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5"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7"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9" name="Isosceles Triangle 188">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1"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6" name="Isosceles Triangle 25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7" name="Freeform: Shape 256">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C946164-9DAD-4E02-8C00-71030D05A5C3}"/>
              </a:ext>
            </a:extLst>
          </p:cNvPr>
          <p:cNvSpPr>
            <a:spLocks noGrp="1"/>
          </p:cNvSpPr>
          <p:nvPr>
            <p:ph type="title"/>
          </p:nvPr>
        </p:nvSpPr>
        <p:spPr>
          <a:xfrm>
            <a:off x="6855387" y="609600"/>
            <a:ext cx="4839326" cy="2227730"/>
          </a:xfrm>
        </p:spPr>
        <p:txBody>
          <a:bodyPr vert="horz" lIns="91440" tIns="45720" rIns="91440" bIns="45720" rtlCol="0" anchor="ctr">
            <a:normAutofit/>
          </a:bodyPr>
          <a:lstStyle/>
          <a:p>
            <a:pPr>
              <a:lnSpc>
                <a:spcPct val="90000"/>
              </a:lnSpc>
            </a:pPr>
            <a:r>
              <a:rPr lang="en-US" sz="4800" kern="1200" dirty="0">
                <a:solidFill>
                  <a:srgbClr val="FFFFFF"/>
                </a:solidFill>
                <a:latin typeface="Times New Roman" panose="02020603050405020304" pitchFamily="18" charset="0"/>
                <a:cs typeface="Times New Roman" panose="02020603050405020304" pitchFamily="18" charset="0"/>
              </a:rPr>
              <a:t>Individualized </a:t>
            </a:r>
            <a:r>
              <a:rPr lang="en-US" sz="4800" dirty="0">
                <a:solidFill>
                  <a:srgbClr val="FFFFFF"/>
                </a:solidFill>
                <a:latin typeface="Times New Roman" panose="02020603050405020304" pitchFamily="18" charset="0"/>
                <a:cs typeface="Times New Roman" panose="02020603050405020304" pitchFamily="18" charset="0"/>
              </a:rPr>
              <a:t>G</a:t>
            </a:r>
            <a:r>
              <a:rPr lang="en-US" sz="4800" kern="1200" dirty="0">
                <a:solidFill>
                  <a:srgbClr val="FFFFFF"/>
                </a:solidFill>
                <a:latin typeface="Times New Roman" panose="02020603050405020304" pitchFamily="18" charset="0"/>
                <a:cs typeface="Times New Roman" panose="02020603050405020304" pitchFamily="18" charset="0"/>
              </a:rPr>
              <a:t>oals of Care:</a:t>
            </a:r>
          </a:p>
        </p:txBody>
      </p:sp>
      <p:pic>
        <p:nvPicPr>
          <p:cNvPr id="6146" name="Picture 2" descr="A person cutting tomatoes&#10;&#10;Description automatically generated with low confidence">
            <a:extLst>
              <a:ext uri="{FF2B5EF4-FFF2-40B4-BE49-F238E27FC236}">
                <a16:creationId xmlns:a16="http://schemas.microsoft.com/office/drawing/2014/main" id="{50B9978B-0FCA-4E4C-A3F8-4C59446758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124" r="1" b="7862"/>
          <a:stretch/>
        </p:blipFill>
        <p:spPr bwMode="auto">
          <a:xfrm>
            <a:off x="757251" y="1839433"/>
            <a:ext cx="4589168" cy="2721934"/>
          </a:xfrm>
          <a:prstGeom prst="rect">
            <a:avLst/>
          </a:prstGeom>
          <a:noFill/>
          <a:extLst>
            <a:ext uri="{909E8E84-426E-40DD-AFC4-6F175D3DCCD1}">
              <a14:hiddenFill xmlns:a14="http://schemas.microsoft.com/office/drawing/2010/main">
                <a:solidFill>
                  <a:srgbClr val="FFFFFF"/>
                </a:solidFill>
              </a14:hiddenFill>
            </a:ext>
          </a:extLst>
        </p:spPr>
      </p:pic>
      <p:sp>
        <p:nvSpPr>
          <p:cNvPr id="6190" name="Content Placeholder 6189">
            <a:extLst>
              <a:ext uri="{FF2B5EF4-FFF2-40B4-BE49-F238E27FC236}">
                <a16:creationId xmlns:a16="http://schemas.microsoft.com/office/drawing/2014/main" id="{9ECA4E68-CA7E-4E49-970C-6CA93CFE39BB}"/>
              </a:ext>
            </a:extLst>
          </p:cNvPr>
          <p:cNvSpPr>
            <a:spLocks noGrp="1"/>
          </p:cNvSpPr>
          <p:nvPr>
            <p:ph idx="1"/>
          </p:nvPr>
        </p:nvSpPr>
        <p:spPr>
          <a:xfrm>
            <a:off x="7181725" y="2837329"/>
            <a:ext cx="4512988" cy="3317938"/>
          </a:xfrm>
        </p:spPr>
        <p:txBody>
          <a:bodyPr anchor="t">
            <a:normAutofit/>
          </a:bodyPr>
          <a:lstStyle/>
          <a:p>
            <a:r>
              <a:rPr lang="en-US" sz="2400" b="0" i="0" u="none" strike="noStrike" kern="1200" baseline="0" dirty="0">
                <a:solidFill>
                  <a:srgbClr val="FFFFFF"/>
                </a:solidFill>
                <a:latin typeface="Times New Roman" panose="02020603050405020304" pitchFamily="18" charset="0"/>
                <a:ea typeface="+mj-ea"/>
                <a:cs typeface="Times New Roman" panose="02020603050405020304" pitchFamily="18" charset="0"/>
              </a:rPr>
              <a:t>To address individual</a:t>
            </a:r>
            <a:br>
              <a:rPr lang="en-US" sz="2400" b="0" i="0" u="none" strike="noStrike" kern="1200" baseline="0" dirty="0">
                <a:solidFill>
                  <a:srgbClr val="FFFFFF"/>
                </a:solidFill>
                <a:latin typeface="Times New Roman" panose="02020603050405020304" pitchFamily="18" charset="0"/>
                <a:ea typeface="+mj-ea"/>
                <a:cs typeface="Times New Roman" panose="02020603050405020304" pitchFamily="18" charset="0"/>
              </a:rPr>
            </a:br>
            <a:r>
              <a:rPr lang="en-US" sz="2400" b="0" i="0" u="none" strike="noStrike" kern="1200" baseline="0" dirty="0">
                <a:solidFill>
                  <a:srgbClr val="FFFFFF"/>
                </a:solidFill>
                <a:latin typeface="Times New Roman" panose="02020603050405020304" pitchFamily="18" charset="0"/>
                <a:ea typeface="+mj-ea"/>
                <a:cs typeface="Times New Roman" panose="02020603050405020304" pitchFamily="18" charset="0"/>
              </a:rPr>
              <a:t>nutrition needs. </a:t>
            </a:r>
          </a:p>
          <a:p>
            <a:r>
              <a:rPr lang="en-US" sz="2400" b="0" i="0" u="none" strike="noStrike" kern="1200" baseline="0" dirty="0">
                <a:solidFill>
                  <a:srgbClr val="FFFFFF"/>
                </a:solidFill>
                <a:latin typeface="Times New Roman" panose="02020603050405020304" pitchFamily="18" charset="0"/>
                <a:ea typeface="+mj-ea"/>
                <a:cs typeface="Times New Roman" panose="02020603050405020304" pitchFamily="18" charset="0"/>
              </a:rPr>
              <a:t>Take into account personal</a:t>
            </a:r>
            <a:br>
              <a:rPr lang="en-US" sz="2400" b="0" i="0" u="none" strike="noStrike" kern="1200" baseline="0" dirty="0">
                <a:solidFill>
                  <a:srgbClr val="FFFFFF"/>
                </a:solidFill>
                <a:latin typeface="Times New Roman" panose="02020603050405020304" pitchFamily="18" charset="0"/>
                <a:ea typeface="+mj-ea"/>
                <a:cs typeface="Times New Roman" panose="02020603050405020304" pitchFamily="18" charset="0"/>
              </a:rPr>
            </a:br>
            <a:r>
              <a:rPr lang="en-US" sz="2400" b="0" i="0" u="none" strike="noStrike" kern="1200" baseline="0" dirty="0">
                <a:solidFill>
                  <a:srgbClr val="FFFFFF"/>
                </a:solidFill>
                <a:latin typeface="Times New Roman" panose="02020603050405020304" pitchFamily="18" charset="0"/>
                <a:ea typeface="+mj-ea"/>
                <a:cs typeface="Times New Roman" panose="02020603050405020304" pitchFamily="18" charset="0"/>
              </a:rPr>
              <a:t>and cultural preferences.</a:t>
            </a:r>
          </a:p>
          <a:p>
            <a:r>
              <a:rPr lang="en-US" sz="2400" dirty="0">
                <a:solidFill>
                  <a:srgbClr val="FFFFFF"/>
                </a:solidFill>
                <a:latin typeface="Times New Roman" panose="02020603050405020304" pitchFamily="18" charset="0"/>
                <a:ea typeface="+mj-ea"/>
                <a:cs typeface="Times New Roman" panose="02020603050405020304" pitchFamily="18" charset="0"/>
              </a:rPr>
              <a:t>W</a:t>
            </a:r>
            <a:r>
              <a:rPr lang="en-US" sz="2400" b="0" i="0" u="none" strike="noStrike" kern="1200" baseline="0" dirty="0">
                <a:solidFill>
                  <a:srgbClr val="FFFFFF"/>
                </a:solidFill>
                <a:latin typeface="Times New Roman" panose="02020603050405020304" pitchFamily="18" charset="0"/>
                <a:ea typeface="+mj-ea"/>
                <a:cs typeface="Times New Roman" panose="02020603050405020304" pitchFamily="18" charset="0"/>
              </a:rPr>
              <a:t>illingness to change.</a:t>
            </a:r>
            <a:endParaRPr lang="en-US" sz="2400"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6443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52">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A7F514E-1F36-4BD2-84EA-3AF617E32175}"/>
              </a:ext>
            </a:extLst>
          </p:cNvPr>
          <p:cNvSpPr>
            <a:spLocks noGrp="1"/>
          </p:cNvSpPr>
          <p:nvPr>
            <p:ph type="title"/>
          </p:nvPr>
        </p:nvSpPr>
        <p:spPr>
          <a:xfrm>
            <a:off x="262551" y="1382486"/>
            <a:ext cx="4231662" cy="4093028"/>
          </a:xfrm>
        </p:spPr>
        <p:txBody>
          <a:bodyPr numCol="1" anchor="ctr">
            <a:noAutofit/>
          </a:bodyPr>
          <a:lstStyle/>
          <a:p>
            <a:r>
              <a:rPr lang="en-US" sz="4800" dirty="0">
                <a:latin typeface="Times New Roman" panose="02020603050405020304" pitchFamily="18" charset="0"/>
                <a:cs typeface="Times New Roman" panose="02020603050405020304" pitchFamily="18" charset="0"/>
              </a:rPr>
              <a:t>Strategies to Improve Malnutrition:</a:t>
            </a: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Feeding  Issues</a:t>
            </a:r>
          </a:p>
        </p:txBody>
      </p:sp>
      <p:grpSp>
        <p:nvGrpSpPr>
          <p:cNvPr id="74" name="Group 54">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56" name="Straight Connector 55">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58"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Isosceles Triangle 59">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Isosceles Triangle 63">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5" name="Rectangle 65">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0" name="Content Placeholder 2">
            <a:extLst>
              <a:ext uri="{FF2B5EF4-FFF2-40B4-BE49-F238E27FC236}">
                <a16:creationId xmlns:a16="http://schemas.microsoft.com/office/drawing/2014/main" id="{6FE08357-6B13-4997-A01A-D9FF49F5B52D}"/>
              </a:ext>
            </a:extLst>
          </p:cNvPr>
          <p:cNvGraphicFramePr>
            <a:graphicFrameLocks noGrp="1"/>
          </p:cNvGraphicFramePr>
          <p:nvPr>
            <p:ph idx="1"/>
            <p:extLst>
              <p:ext uri="{D42A27DB-BD31-4B8C-83A1-F6EECF244321}">
                <p14:modId xmlns:p14="http://schemas.microsoft.com/office/powerpoint/2010/main" val="3443862423"/>
              </p:ext>
            </p:extLst>
          </p:nvPr>
        </p:nvGraphicFramePr>
        <p:xfrm>
          <a:off x="4916553" y="939210"/>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11453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A7F514E-1F36-4BD2-84EA-3AF617E32175}"/>
              </a:ext>
            </a:extLst>
          </p:cNvPr>
          <p:cNvSpPr>
            <a:spLocks noGrp="1"/>
          </p:cNvSpPr>
          <p:nvPr>
            <p:ph type="title"/>
          </p:nvPr>
        </p:nvSpPr>
        <p:spPr>
          <a:xfrm>
            <a:off x="5536734" y="609600"/>
            <a:ext cx="3737268" cy="1320800"/>
          </a:xfrm>
        </p:spPr>
        <p:txBody>
          <a:bodyPr numCol="2">
            <a:normAutofit/>
          </a:bodyPr>
          <a:lstStyle/>
          <a:p>
            <a:pPr>
              <a:lnSpc>
                <a:spcPct val="90000"/>
              </a:lnSpc>
            </a:pPr>
            <a:r>
              <a:rPr lang="en-US" sz="2800" dirty="0"/>
              <a:t>Feeding Issue </a:t>
            </a:r>
            <a:br>
              <a:rPr lang="en-US" sz="2800" dirty="0"/>
            </a:br>
            <a:br>
              <a:rPr lang="en-US" sz="2800" dirty="0"/>
            </a:br>
            <a:r>
              <a:rPr lang="en-US" sz="2800" dirty="0"/>
              <a:t>Possible Strategies</a:t>
            </a:r>
          </a:p>
        </p:txBody>
      </p:sp>
      <p:sp>
        <p:nvSpPr>
          <p:cNvPr id="3" name="Content Placeholder 2">
            <a:extLst>
              <a:ext uri="{FF2B5EF4-FFF2-40B4-BE49-F238E27FC236}">
                <a16:creationId xmlns:a16="http://schemas.microsoft.com/office/drawing/2014/main" id="{C468A34C-2678-4758-BE8C-ACE60771CF04}"/>
              </a:ext>
            </a:extLst>
          </p:cNvPr>
          <p:cNvSpPr>
            <a:spLocks noGrp="1"/>
          </p:cNvSpPr>
          <p:nvPr>
            <p:ph idx="1"/>
          </p:nvPr>
        </p:nvSpPr>
        <p:spPr>
          <a:xfrm>
            <a:off x="5209563" y="2160589"/>
            <a:ext cx="4064439" cy="3880773"/>
          </a:xfrm>
        </p:spPr>
        <p:txBody>
          <a:bodyPr numCol="2">
            <a:normAutofit/>
          </a:bodyPr>
          <a:lstStyle/>
          <a:p>
            <a:r>
              <a:rPr lang="en-US" dirty="0"/>
              <a:t>Dysphagia</a:t>
            </a:r>
          </a:p>
          <a:p>
            <a:r>
              <a:rPr lang="en-US" dirty="0"/>
              <a:t>Modify texture</a:t>
            </a:r>
          </a:p>
          <a:p>
            <a:endParaRPr lang="en-US" dirty="0"/>
          </a:p>
          <a:p>
            <a:endParaRPr lang="en-US" dirty="0"/>
          </a:p>
          <a:p>
            <a:r>
              <a:rPr lang="en-US" dirty="0"/>
              <a:t>Oral hygiene</a:t>
            </a:r>
          </a:p>
          <a:p>
            <a:endParaRPr lang="en-US" dirty="0"/>
          </a:p>
          <a:p>
            <a:endParaRPr lang="en-US" dirty="0"/>
          </a:p>
          <a:p>
            <a:endParaRPr lang="en-US" dirty="0"/>
          </a:p>
          <a:p>
            <a:r>
              <a:rPr lang="en-US" dirty="0"/>
              <a:t>Review goals of care</a:t>
            </a:r>
          </a:p>
          <a:p>
            <a:r>
              <a:rPr lang="en-US" dirty="0"/>
              <a:t>Refer to SLP </a:t>
            </a:r>
          </a:p>
          <a:p>
            <a:r>
              <a:rPr lang="en-US" dirty="0"/>
              <a:t>Swallowing precautions</a:t>
            </a:r>
          </a:p>
          <a:p>
            <a:endParaRPr lang="en-US" dirty="0"/>
          </a:p>
          <a:p>
            <a:endParaRPr lang="en-US" dirty="0"/>
          </a:p>
          <a:p>
            <a:r>
              <a:rPr lang="en-US" dirty="0"/>
              <a:t>Xerostomia</a:t>
            </a:r>
          </a:p>
          <a:p>
            <a:pPr marL="457200" lvl="1" indent="0">
              <a:buNone/>
            </a:pPr>
            <a:r>
              <a:rPr lang="en-US" dirty="0"/>
              <a:t>Mouth lubricants</a:t>
            </a:r>
          </a:p>
          <a:p>
            <a:pPr marL="457200" lvl="1" indent="0">
              <a:buNone/>
            </a:pPr>
            <a:r>
              <a:rPr lang="en-US" dirty="0"/>
              <a:t>Good hydration</a:t>
            </a:r>
          </a:p>
        </p:txBody>
      </p:sp>
      <p:pic>
        <p:nvPicPr>
          <p:cNvPr id="6146" name="Picture 2" descr="Is Healthy Aging Your Goal? A Healthy Mouth Should Be, Too">
            <a:extLst>
              <a:ext uri="{FF2B5EF4-FFF2-40B4-BE49-F238E27FC236}">
                <a16:creationId xmlns:a16="http://schemas.microsoft.com/office/drawing/2014/main" id="{1CD98BDA-4779-4489-9A23-0D6ECC6E20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466" r="27217" b="1"/>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402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C0B31699-9D0A-4CCB-A087-B6BCE0148EB8}"/>
              </a:ext>
            </a:extLst>
          </p:cNvPr>
          <p:cNvSpPr>
            <a:spLocks noGrp="1"/>
          </p:cNvSpPr>
          <p:nvPr>
            <p:ph type="title"/>
          </p:nvPr>
        </p:nvSpPr>
        <p:spPr>
          <a:xfrm>
            <a:off x="4974336" y="1804435"/>
            <a:ext cx="4625931" cy="3249131"/>
          </a:xfrm>
        </p:spPr>
        <p:txBody>
          <a:bodyPr vert="horz" lIns="91440" tIns="45720" rIns="91440" bIns="45720" rtlCol="0" anchor="ctr">
            <a:normAutofit/>
          </a:bodyPr>
          <a:lstStyle/>
          <a:p>
            <a:r>
              <a:rPr lang="en-US" sz="6600" kern="1200" dirty="0">
                <a:solidFill>
                  <a:schemeClr val="accent1"/>
                </a:solidFill>
                <a:latin typeface="Times New Roman" panose="02020603050405020304" pitchFamily="18" charset="0"/>
                <a:cs typeface="Times New Roman" panose="02020603050405020304" pitchFamily="18" charset="0"/>
              </a:rPr>
              <a:t>Dehydration</a:t>
            </a:r>
            <a:endParaRPr lang="en-US" sz="6000" kern="1200" dirty="0">
              <a:solidFill>
                <a:schemeClr val="accent1"/>
              </a:solidFill>
              <a:latin typeface="Times New Roman" panose="02020603050405020304" pitchFamily="18" charset="0"/>
              <a:cs typeface="Times New Roman" panose="02020603050405020304" pitchFamily="18" charset="0"/>
            </a:endParaRPr>
          </a:p>
        </p:txBody>
      </p:sp>
      <p:sp>
        <p:nvSpPr>
          <p:cNvPr id="22" name="Isosceles Triangle 21">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7" name="Graphic 6" descr="Water">
            <a:extLst>
              <a:ext uri="{FF2B5EF4-FFF2-40B4-BE49-F238E27FC236}">
                <a16:creationId xmlns:a16="http://schemas.microsoft.com/office/drawing/2014/main" id="{BF6F2017-9E67-4847-95BA-B19DC54858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2597" y="1541920"/>
            <a:ext cx="3765692" cy="3765692"/>
          </a:xfrm>
          <a:prstGeom prst="rect">
            <a:avLst/>
          </a:prstGeom>
        </p:spPr>
      </p:pic>
    </p:spTree>
    <p:extLst>
      <p:ext uri="{BB962C8B-B14F-4D97-AF65-F5344CB8AC3E}">
        <p14:creationId xmlns:p14="http://schemas.microsoft.com/office/powerpoint/2010/main" val="15793333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75" name="Isosceles Triangle 7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E5280564-8B0E-4F4F-8DC9-551A476DFDAB}"/>
              </a:ext>
            </a:extLst>
          </p:cNvPr>
          <p:cNvSpPr>
            <a:spLocks noGrp="1"/>
          </p:cNvSpPr>
          <p:nvPr>
            <p:ph type="title"/>
          </p:nvPr>
        </p:nvSpPr>
        <p:spPr>
          <a:xfrm>
            <a:off x="673754" y="643467"/>
            <a:ext cx="4203045" cy="1375608"/>
          </a:xfrm>
        </p:spPr>
        <p:txBody>
          <a:bodyPr anchor="ctr">
            <a:normAutofit/>
          </a:bodyPr>
          <a:lstStyle/>
          <a:p>
            <a:r>
              <a:rPr lang="en-US" sz="4000" dirty="0">
                <a:solidFill>
                  <a:schemeClr val="bg1"/>
                </a:solidFill>
                <a:latin typeface="Times New Roman" panose="02020603050405020304" pitchFamily="18" charset="0"/>
                <a:cs typeface="Times New Roman" panose="02020603050405020304" pitchFamily="18" charset="0"/>
              </a:rPr>
              <a:t>Dehydration:</a:t>
            </a:r>
          </a:p>
        </p:txBody>
      </p:sp>
      <p:sp>
        <p:nvSpPr>
          <p:cNvPr id="3" name="Content Placeholder 2">
            <a:extLst>
              <a:ext uri="{FF2B5EF4-FFF2-40B4-BE49-F238E27FC236}">
                <a16:creationId xmlns:a16="http://schemas.microsoft.com/office/drawing/2014/main" id="{2A42DFAE-4B78-4A8E-9116-0DB1A2E5E8DD}"/>
              </a:ext>
            </a:extLst>
          </p:cNvPr>
          <p:cNvSpPr>
            <a:spLocks noGrp="1"/>
          </p:cNvSpPr>
          <p:nvPr>
            <p:ph idx="1"/>
          </p:nvPr>
        </p:nvSpPr>
        <p:spPr>
          <a:xfrm>
            <a:off x="673754" y="2160590"/>
            <a:ext cx="3973943" cy="3440110"/>
          </a:xfrm>
        </p:spPr>
        <p:txBody>
          <a:bodyPr>
            <a:normAutofit/>
          </a:bodyPr>
          <a:lstStyle/>
          <a:p>
            <a:r>
              <a:rPr lang="en-US" sz="2800" dirty="0">
                <a:solidFill>
                  <a:schemeClr val="bg1"/>
                </a:solidFill>
                <a:latin typeface="Times New Roman" panose="02020603050405020304" pitchFamily="18" charset="0"/>
                <a:cs typeface="Times New Roman" panose="02020603050405020304" pitchFamily="18" charset="0"/>
              </a:rPr>
              <a:t>Symptoms</a:t>
            </a:r>
          </a:p>
          <a:p>
            <a:r>
              <a:rPr lang="en-US" sz="2800" dirty="0">
                <a:solidFill>
                  <a:schemeClr val="bg1"/>
                </a:solidFill>
                <a:latin typeface="Times New Roman" panose="02020603050405020304" pitchFamily="18" charset="0"/>
                <a:cs typeface="Times New Roman" panose="02020603050405020304" pitchFamily="18" charset="0"/>
              </a:rPr>
              <a:t>Causes</a:t>
            </a:r>
          </a:p>
          <a:p>
            <a:r>
              <a:rPr lang="en-US" sz="2800" dirty="0">
                <a:solidFill>
                  <a:schemeClr val="bg1"/>
                </a:solidFill>
                <a:latin typeface="Times New Roman" panose="02020603050405020304" pitchFamily="18" charset="0"/>
                <a:cs typeface="Times New Roman" panose="02020603050405020304" pitchFamily="18" charset="0"/>
              </a:rPr>
              <a:t>Risk Factors</a:t>
            </a:r>
          </a:p>
          <a:p>
            <a:r>
              <a:rPr lang="en-US" sz="2800" dirty="0">
                <a:solidFill>
                  <a:schemeClr val="bg1"/>
                </a:solidFill>
                <a:latin typeface="Times New Roman" panose="02020603050405020304" pitchFamily="18" charset="0"/>
                <a:cs typeface="Times New Roman" panose="02020603050405020304" pitchFamily="18" charset="0"/>
              </a:rPr>
              <a:t>Complications</a:t>
            </a:r>
          </a:p>
        </p:txBody>
      </p:sp>
      <p:pic>
        <p:nvPicPr>
          <p:cNvPr id="2050" name="Picture 2" descr="Dehydration Stock Illustrations – 1,247 Dehydration Stock Illustrations,  Vectors &amp; Clipart - Dreamstime">
            <a:extLst>
              <a:ext uri="{FF2B5EF4-FFF2-40B4-BE49-F238E27FC236}">
                <a16:creationId xmlns:a16="http://schemas.microsoft.com/office/drawing/2014/main" id="{9BE380C8-FF93-4085-8602-2768B6CFF0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404"/>
          <a:stretch/>
        </p:blipFill>
        <p:spPr bwMode="auto">
          <a:xfrm>
            <a:off x="5869172" y="568842"/>
            <a:ext cx="5762847" cy="5720317"/>
          </a:xfrm>
          <a:prstGeom prst="rect">
            <a:avLst/>
          </a:prstGeom>
          <a:noFill/>
          <a:extLst>
            <a:ext uri="{909E8E84-426E-40DD-AFC4-6F175D3DCCD1}">
              <a14:hiddenFill xmlns:a14="http://schemas.microsoft.com/office/drawing/2010/main">
                <a:solidFill>
                  <a:srgbClr val="FFFFFF"/>
                </a:solidFill>
              </a14:hiddenFill>
            </a:ext>
          </a:extLst>
        </p:spPr>
      </p:pic>
      <p:sp>
        <p:nvSpPr>
          <p:cNvPr id="77" name="Isosceles Triangle 7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6967852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75" name="Isosceles Triangle 7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A85661A1-AC3F-427D-8FDB-A79DDE15CE34}"/>
              </a:ext>
            </a:extLst>
          </p:cNvPr>
          <p:cNvSpPr>
            <a:spLocks noGrp="1"/>
          </p:cNvSpPr>
          <p:nvPr>
            <p:ph type="title"/>
          </p:nvPr>
        </p:nvSpPr>
        <p:spPr>
          <a:xfrm>
            <a:off x="673754" y="284804"/>
            <a:ext cx="4203045" cy="1375608"/>
          </a:xfrm>
        </p:spPr>
        <p:txBody>
          <a:bodyPr anchor="ctr">
            <a:normAutofit/>
          </a:bodyPr>
          <a:lstStyle/>
          <a:p>
            <a:r>
              <a:rPr lang="en-US" dirty="0">
                <a:solidFill>
                  <a:schemeClr val="bg1"/>
                </a:solidFill>
                <a:latin typeface="Times New Roman" panose="02020603050405020304" pitchFamily="18" charset="0"/>
                <a:cs typeface="Times New Roman" panose="02020603050405020304" pitchFamily="18" charset="0"/>
              </a:rPr>
              <a:t>Why is Water Important?</a:t>
            </a:r>
          </a:p>
        </p:txBody>
      </p:sp>
      <p:sp>
        <p:nvSpPr>
          <p:cNvPr id="3" name="Content Placeholder 2">
            <a:extLst>
              <a:ext uri="{FF2B5EF4-FFF2-40B4-BE49-F238E27FC236}">
                <a16:creationId xmlns:a16="http://schemas.microsoft.com/office/drawing/2014/main" id="{0D74DC7A-E6F0-4359-8114-C3BC490D0D39}"/>
              </a:ext>
            </a:extLst>
          </p:cNvPr>
          <p:cNvSpPr>
            <a:spLocks noGrp="1"/>
          </p:cNvSpPr>
          <p:nvPr>
            <p:ph idx="1"/>
          </p:nvPr>
        </p:nvSpPr>
        <p:spPr>
          <a:xfrm>
            <a:off x="444654" y="1829665"/>
            <a:ext cx="4432145" cy="4859079"/>
          </a:xfrm>
        </p:spPr>
        <p:txBody>
          <a:bodyPr>
            <a:noAutofit/>
          </a:bodyPr>
          <a:lstStyle/>
          <a:p>
            <a:pPr>
              <a:lnSpc>
                <a:spcPct val="90000"/>
              </a:lnSpc>
            </a:pPr>
            <a:r>
              <a:rPr lang="en-US" sz="2000" dirty="0">
                <a:solidFill>
                  <a:schemeClr val="bg1"/>
                </a:solidFill>
                <a:latin typeface="Times New Roman" panose="02020603050405020304" pitchFamily="18" charset="0"/>
                <a:cs typeface="Times New Roman" panose="02020603050405020304" pitchFamily="18" charset="0"/>
              </a:rPr>
              <a:t>Biochemical processes</a:t>
            </a:r>
          </a:p>
          <a:p>
            <a:pPr>
              <a:lnSpc>
                <a:spcPct val="90000"/>
              </a:lnSpc>
            </a:pPr>
            <a:r>
              <a:rPr lang="en-US" sz="2000" dirty="0">
                <a:solidFill>
                  <a:schemeClr val="bg1"/>
                </a:solidFill>
                <a:latin typeface="Times New Roman" panose="02020603050405020304" pitchFamily="18" charset="0"/>
                <a:cs typeface="Times New Roman" panose="02020603050405020304" pitchFamily="18" charset="0"/>
              </a:rPr>
              <a:t>Facilitating ingestion and digestion</a:t>
            </a:r>
          </a:p>
          <a:p>
            <a:pPr>
              <a:lnSpc>
                <a:spcPct val="90000"/>
              </a:lnSpc>
            </a:pPr>
            <a:r>
              <a:rPr lang="en-US" sz="2000" dirty="0">
                <a:solidFill>
                  <a:schemeClr val="bg1"/>
                </a:solidFill>
                <a:latin typeface="Times New Roman" panose="02020603050405020304" pitchFamily="18" charset="0"/>
                <a:cs typeface="Times New Roman" panose="02020603050405020304" pitchFamily="18" charset="0"/>
              </a:rPr>
              <a:t>Lubricant</a:t>
            </a:r>
          </a:p>
          <a:p>
            <a:pPr>
              <a:lnSpc>
                <a:spcPct val="90000"/>
              </a:lnSpc>
            </a:pPr>
            <a:r>
              <a:rPr lang="en-US" sz="2000" dirty="0">
                <a:solidFill>
                  <a:schemeClr val="bg1"/>
                </a:solidFill>
                <a:latin typeface="Times New Roman" panose="02020603050405020304" pitchFamily="18" charset="0"/>
                <a:cs typeface="Times New Roman" panose="02020603050405020304" pitchFamily="18" charset="0"/>
              </a:rPr>
              <a:t>Flushing of urinary tract, eyes, and other organs</a:t>
            </a:r>
          </a:p>
          <a:p>
            <a:pPr>
              <a:lnSpc>
                <a:spcPct val="90000"/>
              </a:lnSpc>
            </a:pPr>
            <a:r>
              <a:rPr lang="en-US" sz="2000" dirty="0">
                <a:solidFill>
                  <a:schemeClr val="bg1"/>
                </a:solidFill>
                <a:latin typeface="Times New Roman" panose="02020603050405020304" pitchFamily="18" charset="0"/>
                <a:cs typeface="Times New Roman" panose="02020603050405020304" pitchFamily="18" charset="0"/>
              </a:rPr>
              <a:t>Maintenance of:</a:t>
            </a:r>
          </a:p>
          <a:p>
            <a:pPr lvl="1">
              <a:lnSpc>
                <a:spcPct val="90000"/>
              </a:lnSpc>
            </a:pPr>
            <a:r>
              <a:rPr lang="en-US" sz="2000" dirty="0">
                <a:solidFill>
                  <a:schemeClr val="bg1"/>
                </a:solidFill>
                <a:latin typeface="Times New Roman" panose="02020603050405020304" pitchFamily="18" charset="0"/>
                <a:cs typeface="Times New Roman" panose="02020603050405020304" pitchFamily="18" charset="0"/>
              </a:rPr>
              <a:t>Circulatory system</a:t>
            </a:r>
          </a:p>
          <a:p>
            <a:pPr lvl="1">
              <a:lnSpc>
                <a:spcPct val="90000"/>
              </a:lnSpc>
            </a:pPr>
            <a:r>
              <a:rPr lang="en-US" sz="2000" dirty="0">
                <a:solidFill>
                  <a:schemeClr val="bg1"/>
                </a:solidFill>
                <a:latin typeface="Times New Roman" panose="02020603050405020304" pitchFamily="18" charset="0"/>
                <a:cs typeface="Times New Roman" panose="02020603050405020304" pitchFamily="18" charset="0"/>
              </a:rPr>
              <a:t>Lymphatic system</a:t>
            </a:r>
          </a:p>
          <a:p>
            <a:pPr lvl="1">
              <a:lnSpc>
                <a:spcPct val="90000"/>
              </a:lnSpc>
            </a:pPr>
            <a:r>
              <a:rPr lang="en-US" sz="2000" dirty="0">
                <a:solidFill>
                  <a:schemeClr val="bg1"/>
                </a:solidFill>
                <a:latin typeface="Times New Roman" panose="02020603050405020304" pitchFamily="18" charset="0"/>
                <a:cs typeface="Times New Roman" panose="02020603050405020304" pitchFamily="18" charset="0"/>
              </a:rPr>
              <a:t>Body temperature</a:t>
            </a:r>
          </a:p>
          <a:p>
            <a:pPr lvl="1">
              <a:lnSpc>
                <a:spcPct val="90000"/>
              </a:lnSpc>
            </a:pPr>
            <a:r>
              <a:rPr lang="en-US" sz="2000" dirty="0">
                <a:solidFill>
                  <a:schemeClr val="bg1"/>
                </a:solidFill>
                <a:latin typeface="Times New Roman" panose="02020603050405020304" pitchFamily="18" charset="0"/>
                <a:cs typeface="Times New Roman" panose="02020603050405020304" pitchFamily="18" charset="0"/>
              </a:rPr>
              <a:t>Removal of waste products from cells and the body</a:t>
            </a:r>
          </a:p>
        </p:txBody>
      </p:sp>
      <p:pic>
        <p:nvPicPr>
          <p:cNvPr id="1026" name="Picture 2" descr="See the source image">
            <a:extLst>
              <a:ext uri="{FF2B5EF4-FFF2-40B4-BE49-F238E27FC236}">
                <a16:creationId xmlns:a16="http://schemas.microsoft.com/office/drawing/2014/main" id="{187B806B-8A29-4BD8-90C3-FB7947BB209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77516" y="310816"/>
            <a:ext cx="5340730" cy="6236368"/>
          </a:xfrm>
          <a:prstGeom prst="rect">
            <a:avLst/>
          </a:prstGeom>
          <a:noFill/>
          <a:extLst>
            <a:ext uri="{909E8E84-426E-40DD-AFC4-6F175D3DCCD1}">
              <a14:hiddenFill xmlns:a14="http://schemas.microsoft.com/office/drawing/2010/main">
                <a:solidFill>
                  <a:srgbClr val="FFFFFF"/>
                </a:solidFill>
              </a14:hiddenFill>
            </a:ext>
          </a:extLst>
        </p:spPr>
      </p:pic>
      <p:sp>
        <p:nvSpPr>
          <p:cNvPr id="77" name="Isosceles Triangle 7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6680205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410E85-1522-4705-BF7F-2F4F2CCCC343}"/>
              </a:ext>
            </a:extLst>
          </p:cNvPr>
          <p:cNvSpPr>
            <a:spLocks noGrp="1"/>
          </p:cNvSpPr>
          <p:nvPr>
            <p:ph idx="1"/>
          </p:nvPr>
        </p:nvSpPr>
        <p:spPr>
          <a:xfrm>
            <a:off x="838200" y="2020187"/>
            <a:ext cx="6104859" cy="4156776"/>
          </a:xfrm>
        </p:spPr>
        <p:txBody>
          <a:bodyPr>
            <a:normAutofit/>
          </a:bodyPr>
          <a:lstStyle/>
          <a:p>
            <a:pPr lvl="1"/>
            <a:r>
              <a:rPr lang="en-US" sz="2200" dirty="0">
                <a:latin typeface="Times New Roman" panose="02020603050405020304" pitchFamily="18" charset="0"/>
                <a:cs typeface="Times New Roman" panose="02020603050405020304" pitchFamily="18" charset="0"/>
              </a:rPr>
              <a:t>Affects 20-30% of older adults</a:t>
            </a:r>
          </a:p>
          <a:p>
            <a:pPr lvl="1"/>
            <a:r>
              <a:rPr lang="en-US" sz="2200" dirty="0">
                <a:latin typeface="Times New Roman" panose="02020603050405020304" pitchFamily="18" charset="0"/>
                <a:cs typeface="Times New Roman" panose="02020603050405020304" pitchFamily="18" charset="0"/>
              </a:rPr>
              <a:t>Thirst = early dehydration</a:t>
            </a:r>
          </a:p>
          <a:p>
            <a:pPr lvl="1"/>
            <a:r>
              <a:rPr lang="en-US" sz="2200" dirty="0">
                <a:latin typeface="Times New Roman" panose="02020603050405020304" pitchFamily="18" charset="0"/>
                <a:cs typeface="Times New Roman" panose="02020603050405020304" pitchFamily="18" charset="0"/>
              </a:rPr>
              <a:t>Mortality</a:t>
            </a:r>
          </a:p>
          <a:p>
            <a:pPr lvl="1"/>
            <a:r>
              <a:rPr lang="en-US" sz="2200" dirty="0">
                <a:latin typeface="Times New Roman" panose="02020603050405020304" pitchFamily="18" charset="0"/>
                <a:cs typeface="Times New Roman" panose="02020603050405020304" pitchFamily="18" charset="0"/>
              </a:rPr>
              <a:t>Morbidity</a:t>
            </a:r>
          </a:p>
          <a:p>
            <a:pPr lvl="1"/>
            <a:r>
              <a:rPr lang="en-US" sz="2200" dirty="0">
                <a:latin typeface="Times New Roman" panose="02020603050405020304" pitchFamily="18" charset="0"/>
                <a:cs typeface="Times New Roman" panose="02020603050405020304" pitchFamily="18" charset="0"/>
              </a:rPr>
              <a:t>Disability</a:t>
            </a:r>
          </a:p>
          <a:p>
            <a:pPr lvl="1"/>
            <a:r>
              <a:rPr lang="en-US" sz="2200" dirty="0">
                <a:latin typeface="Times New Roman" panose="02020603050405020304" pitchFamily="18" charset="0"/>
                <a:cs typeface="Times New Roman" panose="02020603050405020304" pitchFamily="18" charset="0"/>
              </a:rPr>
              <a:t>As of 2015, estimated $5.5 billion of Medicare spent annually for dehydration-related hospital admissions.</a:t>
            </a:r>
          </a:p>
          <a:p>
            <a:endParaRPr lang="en-US" sz="2000" dirty="0">
              <a:latin typeface="Times New Roman" panose="02020603050405020304" pitchFamily="18" charset="0"/>
              <a:cs typeface="Times New Roman" panose="02020603050405020304" pitchFamily="18" charset="0"/>
            </a:endParaRPr>
          </a:p>
        </p:txBody>
      </p:sp>
      <p:pic>
        <p:nvPicPr>
          <p:cNvPr id="3074" name="Picture 2" descr="dehydration in elderly infographic">
            <a:extLst>
              <a:ext uri="{FF2B5EF4-FFF2-40B4-BE49-F238E27FC236}">
                <a16:creationId xmlns:a16="http://schemas.microsoft.com/office/drawing/2014/main" id="{816F4CCC-BA35-42FB-B998-C57A6CF6126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72943" y="1"/>
            <a:ext cx="316997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Arrow: Up 3">
            <a:extLst>
              <a:ext uri="{FF2B5EF4-FFF2-40B4-BE49-F238E27FC236}">
                <a16:creationId xmlns:a16="http://schemas.microsoft.com/office/drawing/2014/main" id="{B5628A69-D888-4340-A224-8F6F61C0EAA1}"/>
              </a:ext>
            </a:extLst>
          </p:cNvPr>
          <p:cNvSpPr/>
          <p:nvPr/>
        </p:nvSpPr>
        <p:spPr>
          <a:xfrm>
            <a:off x="838201" y="3423557"/>
            <a:ext cx="214312" cy="2857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Up 7">
            <a:extLst>
              <a:ext uri="{FF2B5EF4-FFF2-40B4-BE49-F238E27FC236}">
                <a16:creationId xmlns:a16="http://schemas.microsoft.com/office/drawing/2014/main" id="{1D31A18A-5297-44BB-9CA7-C0B371EEC780}"/>
              </a:ext>
            </a:extLst>
          </p:cNvPr>
          <p:cNvSpPr/>
          <p:nvPr/>
        </p:nvSpPr>
        <p:spPr>
          <a:xfrm>
            <a:off x="838201" y="3888695"/>
            <a:ext cx="214312" cy="2857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Up 8">
            <a:extLst>
              <a:ext uri="{FF2B5EF4-FFF2-40B4-BE49-F238E27FC236}">
                <a16:creationId xmlns:a16="http://schemas.microsoft.com/office/drawing/2014/main" id="{4A60A081-B0F3-4078-B34B-FCD4DB4132F4}"/>
              </a:ext>
            </a:extLst>
          </p:cNvPr>
          <p:cNvSpPr/>
          <p:nvPr/>
        </p:nvSpPr>
        <p:spPr>
          <a:xfrm>
            <a:off x="838201" y="4281940"/>
            <a:ext cx="214312" cy="2857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63C35F0B-8523-4FA4-A805-E4C0E9AA670A}"/>
              </a:ext>
            </a:extLst>
          </p:cNvPr>
          <p:cNvSpPr txBox="1">
            <a:spLocks/>
          </p:cNvSpPr>
          <p:nvPr/>
        </p:nvSpPr>
        <p:spPr>
          <a:xfrm>
            <a:off x="677332" y="331763"/>
            <a:ext cx="8648893" cy="1320800"/>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dirty="0">
                <a:latin typeface="Times New Roman" panose="02020603050405020304" pitchFamily="18" charset="0"/>
                <a:cs typeface="Times New Roman" panose="02020603050405020304" pitchFamily="18" charset="0"/>
              </a:rPr>
              <a:t>Dehydration &amp; </a:t>
            </a:r>
          </a:p>
          <a:p>
            <a:r>
              <a:rPr lang="en-US" sz="5400" dirty="0">
                <a:latin typeface="Times New Roman" panose="02020603050405020304" pitchFamily="18" charset="0"/>
                <a:cs typeface="Times New Roman" panose="02020603050405020304" pitchFamily="18" charset="0"/>
              </a:rPr>
              <a:t>Older Adults</a:t>
            </a:r>
          </a:p>
        </p:txBody>
      </p:sp>
    </p:spTree>
    <p:extLst>
      <p:ext uri="{BB962C8B-B14F-4D97-AF65-F5344CB8AC3E}">
        <p14:creationId xmlns:p14="http://schemas.microsoft.com/office/powerpoint/2010/main" val="3780328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1" name="Rectangle 2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EE7AE86-0DF6-4696-A64E-02EE2E9C07BF}"/>
              </a:ext>
            </a:extLst>
          </p:cNvPr>
          <p:cNvSpPr>
            <a:spLocks noGrp="1"/>
          </p:cNvSpPr>
          <p:nvPr>
            <p:ph type="title"/>
          </p:nvPr>
        </p:nvSpPr>
        <p:spPr>
          <a:xfrm>
            <a:off x="677334" y="609600"/>
            <a:ext cx="3843375" cy="5175624"/>
          </a:xfrm>
        </p:spPr>
        <p:txBody>
          <a:bodyPr vert="horz" lIns="91440" tIns="45720" rIns="91440" bIns="45720" rtlCol="0" anchor="ctr">
            <a:normAutofit/>
          </a:bodyPr>
          <a:lstStyle/>
          <a:p>
            <a:r>
              <a:rPr lang="en-US" dirty="0">
                <a:solidFill>
                  <a:schemeClr val="tx1">
                    <a:lumMod val="85000"/>
                    <a:lumOff val="15000"/>
                  </a:schemeClr>
                </a:solidFill>
              </a:rPr>
              <a:t>Defining Sarcopenia</a:t>
            </a:r>
          </a:p>
        </p:txBody>
      </p:sp>
      <p:sp>
        <p:nvSpPr>
          <p:cNvPr id="39" name="Freeform: Shape 38">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extBox 3">
            <a:extLst>
              <a:ext uri="{FF2B5EF4-FFF2-40B4-BE49-F238E27FC236}">
                <a16:creationId xmlns:a16="http://schemas.microsoft.com/office/drawing/2014/main" id="{04E8F5EA-029A-4965-92A4-10264B2148BF}"/>
              </a:ext>
            </a:extLst>
          </p:cNvPr>
          <p:cNvSpPr txBox="1"/>
          <p:nvPr/>
        </p:nvSpPr>
        <p:spPr>
          <a:xfrm>
            <a:off x="6116084" y="609601"/>
            <a:ext cx="5511296" cy="5175624"/>
          </a:xfrm>
          <a:prstGeom prst="rect">
            <a:avLst/>
          </a:prstGeom>
        </p:spPr>
        <p:txBody>
          <a:bodyPr vert="horz" lIns="91440" tIns="45720" rIns="91440" bIns="45720" rtlCol="0" anchor="ctr">
            <a:normAutofit/>
          </a:bodyPr>
          <a:lstStyle/>
          <a:p>
            <a:pPr>
              <a:spcBef>
                <a:spcPts val="1000"/>
              </a:spcBef>
              <a:buClr>
                <a:schemeClr val="accent1"/>
              </a:buClr>
              <a:buSzPct val="80000"/>
              <a:buFont typeface="Wingdings 3" charset="2"/>
              <a:buChar char=""/>
            </a:pPr>
            <a:r>
              <a:rPr lang="en-US" dirty="0">
                <a:solidFill>
                  <a:srgbClr val="FFFFFF"/>
                </a:solidFill>
              </a:rPr>
              <a:t>• The progressive and generalized loss of skeletal muscle which leads to an accelerated loss of muscle mass and muscle function</a:t>
            </a:r>
          </a:p>
        </p:txBody>
      </p:sp>
    </p:spTree>
    <p:extLst>
      <p:ext uri="{BB962C8B-B14F-4D97-AF65-F5344CB8AC3E}">
        <p14:creationId xmlns:p14="http://schemas.microsoft.com/office/powerpoint/2010/main" val="2555160141"/>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4" name="Picture 4" descr="Red, white, and blue striped popsicles with ice cubes on plate, with scattered long and star-shaped sprinkles">
            <a:extLst>
              <a:ext uri="{FF2B5EF4-FFF2-40B4-BE49-F238E27FC236}">
                <a16:creationId xmlns:a16="http://schemas.microsoft.com/office/drawing/2014/main" id="{27551D57-1642-4D7D-95BD-0D438D3EE0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2672" r="-1" b="17226"/>
          <a:stretch/>
        </p:blipFill>
        <p:spPr bwMode="auto">
          <a:xfrm>
            <a:off x="322048" y="-1"/>
            <a:ext cx="4551305" cy="3429000"/>
          </a:xfrm>
          <a:custGeom>
            <a:avLst/>
            <a:gdLst/>
            <a:ahLst/>
            <a:cxnLst/>
            <a:rect l="l" t="t" r="r" b="b"/>
            <a:pathLst>
              <a:path w="4551305" h="3429000">
                <a:moveTo>
                  <a:pt x="509916" y="0"/>
                </a:moveTo>
                <a:lnTo>
                  <a:pt x="4551305" y="0"/>
                </a:lnTo>
                <a:lnTo>
                  <a:pt x="4551305" y="1"/>
                </a:lnTo>
                <a:lnTo>
                  <a:pt x="3693885" y="1"/>
                </a:lnTo>
                <a:lnTo>
                  <a:pt x="3181696" y="3429000"/>
                </a:lnTo>
                <a:lnTo>
                  <a:pt x="0" y="3429000"/>
                </a:lnTo>
                <a:close/>
              </a:path>
            </a:pathLst>
          </a:custGeom>
          <a:noFill/>
          <a:extLst>
            <a:ext uri="{909E8E84-426E-40DD-AFC4-6F175D3DCCD1}">
              <a14:hiddenFill xmlns:a14="http://schemas.microsoft.com/office/drawing/2010/main">
                <a:solidFill>
                  <a:srgbClr val="FFFFFF"/>
                </a:solidFill>
              </a14:hiddenFill>
            </a:ext>
          </a:extLst>
        </p:spPr>
      </p:pic>
      <p:pic>
        <p:nvPicPr>
          <p:cNvPr id="5122" name="Picture 2" descr="Water, Sports Drinks, Electrolytes: Stay Hydrated &amp; Avoid Dehydration">
            <a:extLst>
              <a:ext uri="{FF2B5EF4-FFF2-40B4-BE49-F238E27FC236}">
                <a16:creationId xmlns:a16="http://schemas.microsoft.com/office/drawing/2014/main" id="{A7D318BE-FE0C-4358-A9E2-539D219896E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529" r="7383" b="1"/>
          <a:stretch/>
        </p:blipFill>
        <p:spPr bwMode="auto">
          <a:xfrm>
            <a:off x="-10633" y="3428999"/>
            <a:ext cx="3514376" cy="3429001"/>
          </a:xfrm>
          <a:custGeom>
            <a:avLst/>
            <a:gdLst/>
            <a:ahLst/>
            <a:cxnLst/>
            <a:rect l="l" t="t" r="r" b="b"/>
            <a:pathLst>
              <a:path w="3514376" h="3429001">
                <a:moveTo>
                  <a:pt x="332680" y="0"/>
                </a:moveTo>
                <a:lnTo>
                  <a:pt x="3514376" y="0"/>
                </a:lnTo>
                <a:lnTo>
                  <a:pt x="3002186" y="3429001"/>
                </a:lnTo>
                <a:lnTo>
                  <a:pt x="0" y="3429001"/>
                </a:lnTo>
                <a:lnTo>
                  <a:pt x="0" y="2237155"/>
                </a:lnTo>
                <a:close/>
              </a:path>
            </a:pathLst>
          </a:cu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B31FD3CE-CE0A-4FD9-967C-4D340CA378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2012" y="3428999"/>
            <a:ext cx="32511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5" name="Isosceles Triangle 30">
            <a:extLst>
              <a:ext uri="{FF2B5EF4-FFF2-40B4-BE49-F238E27FC236}">
                <a16:creationId xmlns:a16="http://schemas.microsoft.com/office/drawing/2014/main" id="{0663EB55-934F-42EF-80DE-098647DE7A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E2A0D3FF-1D3B-4DFA-8264-CBA7EB69151B}"/>
              </a:ext>
            </a:extLst>
          </p:cNvPr>
          <p:cNvSpPr>
            <a:spLocks noGrp="1"/>
          </p:cNvSpPr>
          <p:nvPr>
            <p:ph idx="1"/>
          </p:nvPr>
        </p:nvSpPr>
        <p:spPr>
          <a:xfrm>
            <a:off x="4050584" y="1676218"/>
            <a:ext cx="5114776" cy="3505564"/>
          </a:xfrm>
        </p:spPr>
        <p:txBody>
          <a:bodyPr>
            <a:normAutofit fontScale="85000" lnSpcReduction="20000"/>
          </a:bodyPr>
          <a:lstStyle/>
          <a:p>
            <a:r>
              <a:rPr lang="en-US" sz="2800" dirty="0">
                <a:latin typeface="Times New Roman" panose="02020603050405020304" pitchFamily="18" charset="0"/>
                <a:cs typeface="Times New Roman" panose="02020603050405020304" pitchFamily="18" charset="0"/>
              </a:rPr>
              <a:t>Water</a:t>
            </a:r>
          </a:p>
          <a:p>
            <a:r>
              <a:rPr lang="en-US" sz="2800" dirty="0">
                <a:latin typeface="Times New Roman" panose="02020603050405020304" pitchFamily="18" charset="0"/>
                <a:cs typeface="Times New Roman" panose="02020603050405020304" pitchFamily="18" charset="0"/>
              </a:rPr>
              <a:t>Milk or milk alternatives</a:t>
            </a:r>
          </a:p>
          <a:p>
            <a:r>
              <a:rPr lang="en-US" sz="2800" dirty="0">
                <a:latin typeface="Times New Roman" panose="02020603050405020304" pitchFamily="18" charset="0"/>
                <a:cs typeface="Times New Roman" panose="02020603050405020304" pitchFamily="18" charset="0"/>
              </a:rPr>
              <a:t>Smoothies/milkshakes</a:t>
            </a:r>
          </a:p>
          <a:p>
            <a:r>
              <a:rPr lang="en-US" sz="2800" dirty="0">
                <a:latin typeface="Times New Roman" panose="02020603050405020304" pitchFamily="18" charset="0"/>
                <a:cs typeface="Times New Roman" panose="02020603050405020304" pitchFamily="18" charset="0"/>
              </a:rPr>
              <a:t>Water-rich foods</a:t>
            </a:r>
          </a:p>
          <a:p>
            <a:r>
              <a:rPr lang="en-US" sz="2800" dirty="0">
                <a:latin typeface="Times New Roman" panose="02020603050405020304" pitchFamily="18" charset="0"/>
                <a:cs typeface="Times New Roman" panose="02020603050405020304" pitchFamily="18" charset="0"/>
              </a:rPr>
              <a:t>Fruit Juice or sports drinks</a:t>
            </a:r>
          </a:p>
          <a:p>
            <a:r>
              <a:rPr lang="en-US" sz="2800" dirty="0">
                <a:latin typeface="Times New Roman" panose="02020603050405020304" pitchFamily="18" charset="0"/>
                <a:cs typeface="Times New Roman" panose="02020603050405020304" pitchFamily="18" charset="0"/>
              </a:rPr>
              <a:t>Popsicles</a:t>
            </a:r>
          </a:p>
          <a:p>
            <a:r>
              <a:rPr lang="en-US" sz="2800" dirty="0">
                <a:latin typeface="Times New Roman" panose="02020603050405020304" pitchFamily="18" charset="0"/>
                <a:cs typeface="Times New Roman" panose="02020603050405020304" pitchFamily="18" charset="0"/>
              </a:rPr>
              <a:t>Jello</a:t>
            </a:r>
          </a:p>
          <a:p>
            <a:r>
              <a:rPr lang="en-US" sz="2800" dirty="0">
                <a:latin typeface="Times New Roman" panose="02020603050405020304" pitchFamily="18" charset="0"/>
                <a:cs typeface="Times New Roman" panose="02020603050405020304" pitchFamily="18" charset="0"/>
              </a:rPr>
              <a:t>Soups</a:t>
            </a:r>
          </a:p>
          <a:p>
            <a:endParaRPr lang="en-US" sz="2800" dirty="0">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9EDCBCC6-9542-421B-BED6-F4D60CB99220}"/>
              </a:ext>
            </a:extLst>
          </p:cNvPr>
          <p:cNvSpPr txBox="1">
            <a:spLocks/>
          </p:cNvSpPr>
          <p:nvPr/>
        </p:nvSpPr>
        <p:spPr>
          <a:xfrm>
            <a:off x="3909422" y="256012"/>
            <a:ext cx="5949805" cy="1320800"/>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dirty="0">
                <a:latin typeface="Times New Roman" panose="02020603050405020304" pitchFamily="18" charset="0"/>
                <a:cs typeface="Times New Roman" panose="02020603050405020304" pitchFamily="18" charset="0"/>
              </a:rPr>
              <a:t>Sources of Hydration</a:t>
            </a:r>
          </a:p>
        </p:txBody>
      </p:sp>
    </p:spTree>
    <p:extLst>
      <p:ext uri="{BB962C8B-B14F-4D97-AF65-F5344CB8AC3E}">
        <p14:creationId xmlns:p14="http://schemas.microsoft.com/office/powerpoint/2010/main" val="16902390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2630B-BDD2-4ACD-B9DB-2CA3D614DA12}"/>
              </a:ext>
            </a:extLst>
          </p:cNvPr>
          <p:cNvSpPr>
            <a:spLocks noGrp="1"/>
          </p:cNvSpPr>
          <p:nvPr>
            <p:ph type="title"/>
          </p:nvPr>
        </p:nvSpPr>
        <p:spPr>
          <a:xfrm>
            <a:off x="677334" y="609600"/>
            <a:ext cx="8596668" cy="1320800"/>
          </a:xfrm>
        </p:spPr>
        <p:txBody>
          <a:bodyPr anchor="t">
            <a:normAutofit/>
          </a:bodyPr>
          <a:lstStyle/>
          <a:p>
            <a:r>
              <a:rPr lang="en-US" dirty="0"/>
              <a:t>Feeding issues</a:t>
            </a:r>
          </a:p>
        </p:txBody>
      </p:sp>
      <p:sp>
        <p:nvSpPr>
          <p:cNvPr id="3" name="Content Placeholder 2">
            <a:extLst>
              <a:ext uri="{FF2B5EF4-FFF2-40B4-BE49-F238E27FC236}">
                <a16:creationId xmlns:a16="http://schemas.microsoft.com/office/drawing/2014/main" id="{8916D216-B6A7-4E6C-8B76-52DB3865686F}"/>
              </a:ext>
            </a:extLst>
          </p:cNvPr>
          <p:cNvSpPr>
            <a:spLocks noGrp="1"/>
          </p:cNvSpPr>
          <p:nvPr>
            <p:ph idx="1"/>
          </p:nvPr>
        </p:nvSpPr>
        <p:spPr>
          <a:xfrm>
            <a:off x="4063160" y="2160589"/>
            <a:ext cx="5207839" cy="3880773"/>
          </a:xfrm>
        </p:spPr>
        <p:txBody>
          <a:bodyPr>
            <a:normAutofit/>
          </a:bodyPr>
          <a:lstStyle/>
          <a:p>
            <a:pPr>
              <a:lnSpc>
                <a:spcPct val="90000"/>
              </a:lnSpc>
            </a:pPr>
            <a:r>
              <a:rPr lang="en-US" sz="1300" dirty="0"/>
              <a:t>Most common complication in advanced dementia</a:t>
            </a:r>
          </a:p>
          <a:p>
            <a:pPr>
              <a:lnSpc>
                <a:spcPct val="90000"/>
              </a:lnSpc>
            </a:pPr>
            <a:r>
              <a:rPr lang="en-US" sz="1300" dirty="0"/>
              <a:t>Typically last ADL lost prior to death </a:t>
            </a:r>
          </a:p>
          <a:p>
            <a:pPr>
              <a:lnSpc>
                <a:spcPct val="90000"/>
              </a:lnSpc>
            </a:pPr>
            <a:endParaRPr lang="en-US" sz="1300" dirty="0"/>
          </a:p>
          <a:p>
            <a:pPr marL="0" indent="0">
              <a:lnSpc>
                <a:spcPct val="90000"/>
              </a:lnSpc>
              <a:buNone/>
            </a:pPr>
            <a:endParaRPr lang="en-US" sz="1300" dirty="0"/>
          </a:p>
          <a:p>
            <a:pPr marL="0" indent="0">
              <a:lnSpc>
                <a:spcPct val="90000"/>
              </a:lnSpc>
              <a:buNone/>
            </a:pPr>
            <a:endParaRPr lang="en-US" sz="1300" dirty="0"/>
          </a:p>
          <a:p>
            <a:pPr marL="0" indent="0">
              <a:lnSpc>
                <a:spcPct val="90000"/>
              </a:lnSpc>
              <a:buNone/>
            </a:pPr>
            <a:endParaRPr lang="en-US" sz="1300" dirty="0"/>
          </a:p>
          <a:p>
            <a:pPr marL="0" indent="0">
              <a:lnSpc>
                <a:spcPct val="90000"/>
              </a:lnSpc>
              <a:buNone/>
            </a:pPr>
            <a:endParaRPr lang="en-US" sz="1300" dirty="0"/>
          </a:p>
          <a:p>
            <a:pPr marL="0" indent="0">
              <a:lnSpc>
                <a:spcPct val="90000"/>
              </a:lnSpc>
              <a:buNone/>
            </a:pPr>
            <a:endParaRPr lang="en-US" sz="1300" dirty="0"/>
          </a:p>
          <a:p>
            <a:pPr marL="0" indent="0">
              <a:lnSpc>
                <a:spcPct val="90000"/>
              </a:lnSpc>
              <a:buNone/>
            </a:pPr>
            <a:r>
              <a:rPr lang="en-US" sz="1300" dirty="0"/>
              <a:t>Mitchell S, TenoJM, Kiely DK, et al. The clinical course of advanced dementia. N EnglJ Med. 2009;361(16):1529-1538. Mitchell SL. A 93-year-old man with advanced dementia and eating problems. JAMA. 2007;298(21):2527-2536.</a:t>
            </a:r>
          </a:p>
          <a:p>
            <a:pPr marL="0" indent="0">
              <a:lnSpc>
                <a:spcPct val="90000"/>
              </a:lnSpc>
              <a:buNone/>
            </a:pPr>
            <a:r>
              <a:rPr lang="en-US" sz="1300" dirty="0"/>
              <a:t>Slide source: Angela Catic, MD Ask the Expert on Nutritional Issues in Advanced Dementia 3/27/2019 </a:t>
            </a:r>
          </a:p>
          <a:p>
            <a:pPr marL="0" indent="0">
              <a:lnSpc>
                <a:spcPct val="90000"/>
              </a:lnSpc>
              <a:buNone/>
            </a:pPr>
            <a:endParaRPr lang="en-US" sz="1300" dirty="0"/>
          </a:p>
        </p:txBody>
      </p:sp>
      <p:pic>
        <p:nvPicPr>
          <p:cNvPr id="8" name="Picture 7" descr="A close-up of a hand&#10;&#10;Description automatically generated with low confidence">
            <a:extLst>
              <a:ext uri="{FF2B5EF4-FFF2-40B4-BE49-F238E27FC236}">
                <a16:creationId xmlns:a16="http://schemas.microsoft.com/office/drawing/2014/main" id="{65B9BD0F-09A6-4BFD-A778-88397C4D4A19}"/>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0600" r="41658" b="-1"/>
          <a:stretch/>
        </p:blipFill>
        <p:spPr>
          <a:xfrm>
            <a:off x="677334" y="2159331"/>
            <a:ext cx="3144597" cy="3882362"/>
          </a:xfrm>
          <a:prstGeom prst="rect">
            <a:avLst/>
          </a:prstGeom>
        </p:spPr>
      </p:pic>
    </p:spTree>
    <p:extLst>
      <p:ext uri="{BB962C8B-B14F-4D97-AF65-F5344CB8AC3E}">
        <p14:creationId xmlns:p14="http://schemas.microsoft.com/office/powerpoint/2010/main" val="10855256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4A54C63-5BDB-402C-96A1-50DA6B561AA9}"/>
              </a:ext>
            </a:extLst>
          </p:cNvPr>
          <p:cNvSpPr>
            <a:spLocks noGrp="1"/>
          </p:cNvSpPr>
          <p:nvPr>
            <p:ph type="title"/>
          </p:nvPr>
        </p:nvSpPr>
        <p:spPr>
          <a:xfrm>
            <a:off x="652481" y="1382486"/>
            <a:ext cx="3547581" cy="4093028"/>
          </a:xfrm>
        </p:spPr>
        <p:txBody>
          <a:bodyPr anchor="ctr">
            <a:normAutofit/>
          </a:bodyPr>
          <a:lstStyle/>
          <a:p>
            <a:r>
              <a:rPr lang="en-US" sz="5000" dirty="0">
                <a:latin typeface="Times New Roman" panose="02020603050405020304" pitchFamily="18" charset="0"/>
                <a:cs typeface="Times New Roman" panose="02020603050405020304" pitchFamily="18" charset="0"/>
              </a:rPr>
              <a:t>Enteral Nutrition</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6"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5" name="Content Placeholder 2">
            <a:extLst>
              <a:ext uri="{FF2B5EF4-FFF2-40B4-BE49-F238E27FC236}">
                <a16:creationId xmlns:a16="http://schemas.microsoft.com/office/drawing/2014/main" id="{4160DF11-D17A-439A-9916-E8A787B6C738}"/>
              </a:ext>
            </a:extLst>
          </p:cNvPr>
          <p:cNvGraphicFramePr>
            <a:graphicFrameLocks noGrp="1"/>
          </p:cNvGraphicFramePr>
          <p:nvPr>
            <p:ph idx="1"/>
            <p:extLst>
              <p:ext uri="{D42A27DB-BD31-4B8C-83A1-F6EECF244321}">
                <p14:modId xmlns:p14="http://schemas.microsoft.com/office/powerpoint/2010/main" val="2582982801"/>
              </p:ext>
            </p:extLst>
          </p:nvPr>
        </p:nvGraphicFramePr>
        <p:xfrm>
          <a:off x="4916553" y="170121"/>
          <a:ext cx="6628804" cy="6453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551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2" name="Rectangle 2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4" name="Rectangle 2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Shape 39">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Box 2">
            <a:extLst>
              <a:ext uri="{FF2B5EF4-FFF2-40B4-BE49-F238E27FC236}">
                <a16:creationId xmlns:a16="http://schemas.microsoft.com/office/drawing/2014/main" id="{E232A80C-8688-4070-A9EE-BD9407BDF12D}"/>
              </a:ext>
            </a:extLst>
          </p:cNvPr>
          <p:cNvSpPr txBox="1"/>
          <p:nvPr/>
        </p:nvSpPr>
        <p:spPr>
          <a:xfrm>
            <a:off x="5405006" y="133564"/>
            <a:ext cx="6222374" cy="5907797"/>
          </a:xfrm>
          <a:prstGeom prst="rect">
            <a:avLst/>
          </a:prstGeom>
        </p:spPr>
        <p:txBody>
          <a:bodyPr vert="horz" lIns="91440" tIns="45720" rIns="91440" bIns="45720" rtlCol="0" anchor="ctr">
            <a:normAutofit lnSpcReduction="10000"/>
          </a:bodyPr>
          <a:lstStyle/>
          <a:p>
            <a:pPr marL="285750" indent="-285750">
              <a:lnSpc>
                <a:spcPct val="90000"/>
              </a:lnSpc>
              <a:spcBef>
                <a:spcPts val="1000"/>
              </a:spcBef>
              <a:buClr>
                <a:schemeClr val="accent1"/>
              </a:buClr>
              <a:buSzPct val="80000"/>
              <a:buFont typeface="Arial" panose="020B0604020202020204" pitchFamily="34" charset="0"/>
              <a:buChar char="•"/>
            </a:pPr>
            <a:endParaRPr lang="en-US" sz="1700" dirty="0"/>
          </a:p>
          <a:p>
            <a:pPr marL="285750" indent="-285750">
              <a:lnSpc>
                <a:spcPct val="90000"/>
              </a:lnSpc>
              <a:spcBef>
                <a:spcPts val="1000"/>
              </a:spcBef>
              <a:buClr>
                <a:schemeClr val="accent1"/>
              </a:buClr>
              <a:buSzPct val="80000"/>
              <a:buFont typeface="Arial" panose="020B0604020202020204" pitchFamily="34" charset="0"/>
              <a:buChar char="•"/>
            </a:pPr>
            <a:endParaRPr lang="en-US" sz="1700" dirty="0"/>
          </a:p>
          <a:p>
            <a:pPr marL="342900" indent="-342900">
              <a:lnSpc>
                <a:spcPct val="90000"/>
              </a:lnSpc>
              <a:spcBef>
                <a:spcPts val="1000"/>
              </a:spcBef>
              <a:buClr>
                <a:schemeClr val="tx1"/>
              </a:buClr>
              <a:buSzPct val="80000"/>
              <a:buFont typeface="Wingdings" panose="05000000000000000000" pitchFamily="2" charset="2"/>
              <a:buChar char="Ø"/>
            </a:pPr>
            <a:r>
              <a:rPr lang="en-US" sz="2000" dirty="0"/>
              <a:t>No study has demonstrated a reduced risk of aspiration in elders with advanced dementia fed by PEG or NG tube.</a:t>
            </a:r>
          </a:p>
          <a:p>
            <a:pPr marL="342900" indent="-342900">
              <a:lnSpc>
                <a:spcPct val="90000"/>
              </a:lnSpc>
              <a:spcBef>
                <a:spcPts val="1000"/>
              </a:spcBef>
              <a:buClr>
                <a:schemeClr val="tx1"/>
              </a:buClr>
              <a:buSzPct val="80000"/>
              <a:buFont typeface="Wingdings" panose="05000000000000000000" pitchFamily="2" charset="2"/>
              <a:buChar char="Ø"/>
            </a:pPr>
            <a:endParaRPr lang="en-US" sz="2000" dirty="0"/>
          </a:p>
          <a:p>
            <a:pPr marL="342900" indent="-342900">
              <a:lnSpc>
                <a:spcPct val="90000"/>
              </a:lnSpc>
              <a:spcBef>
                <a:spcPts val="1000"/>
              </a:spcBef>
              <a:buClr>
                <a:schemeClr val="tx1"/>
              </a:buClr>
              <a:buSzPct val="80000"/>
              <a:buFont typeface="Wingdings" panose="05000000000000000000" pitchFamily="2" charset="2"/>
              <a:buChar char="Ø"/>
            </a:pPr>
            <a:r>
              <a:rPr lang="en-US" sz="2000" dirty="0"/>
              <a:t>Evidence that aspiration actually increases with artificial feeding-Comparison of enterically versus non-enterically fed patients with advanced dementia, 40% receiving enteric feedings developed aspiration PNA versus 12.8% in the oral feeding arm.</a:t>
            </a:r>
          </a:p>
          <a:p>
            <a:pPr marL="342900" indent="-342900">
              <a:lnSpc>
                <a:spcPct val="90000"/>
              </a:lnSpc>
              <a:spcBef>
                <a:spcPts val="1000"/>
              </a:spcBef>
              <a:buClr>
                <a:schemeClr val="tx1"/>
              </a:buClr>
              <a:buSzPct val="80000"/>
              <a:buFont typeface="Wingdings" panose="05000000000000000000" pitchFamily="2" charset="2"/>
              <a:buChar char="Ø"/>
            </a:pPr>
            <a:endParaRPr lang="en-US" sz="2000" dirty="0"/>
          </a:p>
          <a:p>
            <a:pPr marL="342900" indent="-342900">
              <a:lnSpc>
                <a:spcPct val="90000"/>
              </a:lnSpc>
              <a:spcBef>
                <a:spcPts val="1000"/>
              </a:spcBef>
              <a:buClr>
                <a:schemeClr val="tx1"/>
              </a:buClr>
              <a:buSzPct val="80000"/>
              <a:buFont typeface="Wingdings" panose="05000000000000000000" pitchFamily="2" charset="2"/>
              <a:buChar char="Ø"/>
            </a:pPr>
            <a:r>
              <a:rPr lang="en-US" sz="2000" dirty="0"/>
              <a:t>PEG placement may result in relaxation of the lower esophageal sphincter.</a:t>
            </a:r>
          </a:p>
          <a:p>
            <a:pPr marL="342900" indent="-342900">
              <a:lnSpc>
                <a:spcPct val="90000"/>
              </a:lnSpc>
              <a:spcBef>
                <a:spcPts val="1000"/>
              </a:spcBef>
              <a:buClr>
                <a:schemeClr val="tx1"/>
              </a:buClr>
              <a:buSzPct val="80000"/>
              <a:buFont typeface="Wingdings" panose="05000000000000000000" pitchFamily="2" charset="2"/>
              <a:buChar char="Ø"/>
            </a:pPr>
            <a:endParaRPr lang="en-US" sz="2000" dirty="0"/>
          </a:p>
          <a:p>
            <a:pPr marL="342900" indent="-342900">
              <a:lnSpc>
                <a:spcPct val="90000"/>
              </a:lnSpc>
              <a:spcBef>
                <a:spcPts val="1000"/>
              </a:spcBef>
              <a:buClr>
                <a:schemeClr val="tx1"/>
              </a:buClr>
              <a:buSzPct val="80000"/>
              <a:buFont typeface="Wingdings" panose="05000000000000000000" pitchFamily="2" charset="2"/>
              <a:buChar char="Ø"/>
            </a:pPr>
            <a:r>
              <a:rPr lang="en-US" sz="2000" dirty="0"/>
              <a:t>Aspiration of oral secretions and regurgitated gastric contents commonly occur.</a:t>
            </a:r>
          </a:p>
          <a:p>
            <a:pPr>
              <a:lnSpc>
                <a:spcPct val="90000"/>
              </a:lnSpc>
              <a:spcBef>
                <a:spcPts val="1000"/>
              </a:spcBef>
              <a:buClr>
                <a:schemeClr val="accent1"/>
              </a:buClr>
              <a:buSzPct val="80000"/>
              <a:buFont typeface="Wingdings 3" charset="2"/>
              <a:buChar char=""/>
            </a:pPr>
            <a:endParaRPr lang="en-US" sz="1700" dirty="0">
              <a:solidFill>
                <a:srgbClr val="FFFFFF"/>
              </a:solidFill>
            </a:endParaRPr>
          </a:p>
          <a:p>
            <a:pPr>
              <a:lnSpc>
                <a:spcPct val="90000"/>
              </a:lnSpc>
              <a:spcBef>
                <a:spcPts val="1000"/>
              </a:spcBef>
              <a:buClr>
                <a:schemeClr val="accent1"/>
              </a:buClr>
              <a:buSzPct val="80000"/>
              <a:buFont typeface="Wingdings 3" charset="2"/>
              <a:buChar char=""/>
            </a:pPr>
            <a:endParaRPr lang="en-US" sz="1700" dirty="0">
              <a:solidFill>
                <a:srgbClr val="FFFFFF"/>
              </a:solidFill>
            </a:endParaRPr>
          </a:p>
          <a:p>
            <a:pPr>
              <a:lnSpc>
                <a:spcPct val="90000"/>
              </a:lnSpc>
              <a:spcBef>
                <a:spcPts val="1000"/>
              </a:spcBef>
              <a:buClr>
                <a:schemeClr val="accent1"/>
              </a:buClr>
              <a:buSzPct val="80000"/>
              <a:buFont typeface="Wingdings 3" charset="2"/>
              <a:buChar char=""/>
            </a:pPr>
            <a:endParaRPr lang="en-US" sz="1700" dirty="0">
              <a:solidFill>
                <a:srgbClr val="FFFFFF"/>
              </a:solidFill>
            </a:endParaRPr>
          </a:p>
          <a:p>
            <a:pPr>
              <a:lnSpc>
                <a:spcPct val="90000"/>
              </a:lnSpc>
              <a:spcBef>
                <a:spcPts val="1000"/>
              </a:spcBef>
              <a:buClr>
                <a:schemeClr val="accent1"/>
              </a:buClr>
              <a:buSzPct val="80000"/>
              <a:buFont typeface="Wingdings 3" charset="2"/>
              <a:buChar char=""/>
            </a:pPr>
            <a:endParaRPr lang="en-US" sz="1700" dirty="0">
              <a:solidFill>
                <a:srgbClr val="FFFFFF"/>
              </a:solidFill>
            </a:endParaRPr>
          </a:p>
        </p:txBody>
      </p:sp>
      <p:sp>
        <p:nvSpPr>
          <p:cNvPr id="5" name="Footer Placeholder 4">
            <a:extLst>
              <a:ext uri="{FF2B5EF4-FFF2-40B4-BE49-F238E27FC236}">
                <a16:creationId xmlns:a16="http://schemas.microsoft.com/office/drawing/2014/main" id="{07E66032-AFD0-4FF6-BEAA-75A47AA1372E}"/>
              </a:ext>
            </a:extLst>
          </p:cNvPr>
          <p:cNvSpPr>
            <a:spLocks noGrp="1"/>
          </p:cNvSpPr>
          <p:nvPr>
            <p:ph type="ftr" sz="quarter" idx="11"/>
          </p:nvPr>
        </p:nvSpPr>
        <p:spPr>
          <a:xfrm>
            <a:off x="3150894" y="5847297"/>
            <a:ext cx="8905566" cy="757130"/>
          </a:xfrm>
        </p:spPr>
        <p:txBody>
          <a:bodyPr vert="horz" lIns="91440" tIns="45720" rIns="91440" bIns="45720" rtlCol="0" anchor="ctr">
            <a:normAutofit lnSpcReduction="10000"/>
          </a:bodyPr>
          <a:lstStyle/>
          <a:p>
            <a:pPr marR="4400"/>
            <a:endParaRPr lang="en-US" sz="900" dirty="0">
              <a:latin typeface="Times New Roman" panose="02020603050405020304" pitchFamily="18" charset="0"/>
              <a:cs typeface="Times New Roman" panose="02020603050405020304" pitchFamily="18" charset="0"/>
            </a:endParaRPr>
          </a:p>
          <a:p>
            <a:pPr marR="4400"/>
            <a:r>
              <a:rPr lang="en-US" sz="900" dirty="0">
                <a:latin typeface="Times New Roman" panose="02020603050405020304" pitchFamily="18" charset="0"/>
                <a:cs typeface="Times New Roman" panose="02020603050405020304" pitchFamily="18" charset="0"/>
              </a:rPr>
              <a:t>CintraMTG, de RezendeNA, de MoraesEN, et al. A comparison of survival, pneumonia, and hospitalization in patients with advanced dementia and dysphagia receiving either oral or enteral nutrition. The Journal of Nutrition, Health &amp; Aging. 2014;18(10):894–899. 2. Finucane TE and Bynum JP. Use of tube feeding to prevent aspiration pneumonia. Lancet. 1996;348(9039):1421–1424.</a:t>
            </a:r>
          </a:p>
          <a:p>
            <a:pPr marR="4400"/>
            <a:r>
              <a:rPr lang="en-US" sz="900" dirty="0">
                <a:latin typeface="Times New Roman" panose="02020603050405020304" pitchFamily="18" charset="0"/>
                <a:cs typeface="Times New Roman" panose="02020603050405020304" pitchFamily="18" charset="0"/>
              </a:rPr>
              <a:t>Slide source: Angela Catic, MD Ask the Expert on Nutritional Issues in Advanced Dementia 3/27/2019 </a:t>
            </a:r>
          </a:p>
          <a:p>
            <a:endParaRPr lang="en-US" sz="900" kern="1200" dirty="0">
              <a:solidFill>
                <a:schemeClr val="tx1">
                  <a:tint val="75000"/>
                </a:schemeClr>
              </a:solidFill>
              <a:latin typeface="+mn-lt"/>
              <a:ea typeface="+mn-ea"/>
              <a:cs typeface="+mn-cs"/>
            </a:endParaRPr>
          </a:p>
        </p:txBody>
      </p:sp>
      <p:sp>
        <p:nvSpPr>
          <p:cNvPr id="7" name="TextBox 6">
            <a:extLst>
              <a:ext uri="{FF2B5EF4-FFF2-40B4-BE49-F238E27FC236}">
                <a16:creationId xmlns:a16="http://schemas.microsoft.com/office/drawing/2014/main" id="{BC021996-5E53-4910-8DAF-7A89EDA466DC}"/>
              </a:ext>
            </a:extLst>
          </p:cNvPr>
          <p:cNvSpPr txBox="1"/>
          <p:nvPr/>
        </p:nvSpPr>
        <p:spPr>
          <a:xfrm>
            <a:off x="976045" y="1664413"/>
            <a:ext cx="3797591" cy="757130"/>
          </a:xfrm>
          <a:prstGeom prst="rect">
            <a:avLst/>
          </a:prstGeom>
          <a:noFill/>
        </p:spPr>
        <p:txBody>
          <a:bodyPr wrap="square" rtlCol="0">
            <a:spAutoFit/>
          </a:bodyPr>
          <a:lstStyle/>
          <a:p>
            <a:pPr>
              <a:lnSpc>
                <a:spcPct val="90000"/>
              </a:lnSpc>
              <a:spcBef>
                <a:spcPts val="1000"/>
              </a:spcBef>
              <a:buClr>
                <a:schemeClr val="accent1"/>
              </a:buClr>
              <a:buSzPct val="80000"/>
            </a:pPr>
            <a:r>
              <a:rPr lang="en-US" sz="4800" dirty="0">
                <a:solidFill>
                  <a:schemeClr val="accent1"/>
                </a:solidFill>
              </a:rPr>
              <a:t>Aspiration</a:t>
            </a:r>
          </a:p>
        </p:txBody>
      </p:sp>
    </p:spTree>
    <p:extLst>
      <p:ext uri="{BB962C8B-B14F-4D97-AF65-F5344CB8AC3E}">
        <p14:creationId xmlns:p14="http://schemas.microsoft.com/office/powerpoint/2010/main" val="2952136313"/>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1" name="Rectangle 20">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42" name="Straight Connector 23">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43"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Isosceles Triangle 27">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Isosceles Triangle 31">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7" name="Rectangle 33">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TextBox 2">
            <a:extLst>
              <a:ext uri="{FF2B5EF4-FFF2-40B4-BE49-F238E27FC236}">
                <a16:creationId xmlns:a16="http://schemas.microsoft.com/office/drawing/2014/main" id="{4C792015-4A3D-4C0E-8BC9-45AE6A1A1361}"/>
              </a:ext>
            </a:extLst>
          </p:cNvPr>
          <p:cNvGraphicFramePr/>
          <p:nvPr>
            <p:extLst>
              <p:ext uri="{D42A27DB-BD31-4B8C-83A1-F6EECF244321}">
                <p14:modId xmlns:p14="http://schemas.microsoft.com/office/powerpoint/2010/main" val="2537374107"/>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A417BD56-033E-4D45-AF12-086AB4BB66B0}"/>
              </a:ext>
            </a:extLst>
          </p:cNvPr>
          <p:cNvSpPr txBox="1"/>
          <p:nvPr/>
        </p:nvSpPr>
        <p:spPr>
          <a:xfrm>
            <a:off x="402167" y="2136576"/>
            <a:ext cx="3518096" cy="1649811"/>
          </a:xfrm>
          <a:prstGeom prst="rect">
            <a:avLst/>
          </a:prstGeom>
          <a:noFill/>
        </p:spPr>
        <p:txBody>
          <a:bodyPr wrap="square" rtlCol="0">
            <a:spAutoFit/>
          </a:bodyPr>
          <a:lstStyle/>
          <a:p>
            <a:pPr marL="0" marR="0">
              <a:lnSpc>
                <a:spcPct val="107000"/>
              </a:lnSpc>
              <a:spcBef>
                <a:spcPts val="0"/>
              </a:spcBef>
              <a:spcAft>
                <a:spcPts val="800"/>
              </a:spcAft>
            </a:pPr>
            <a:r>
              <a:rPr lang="en-US" sz="3200" b="1" kern="1200" dirty="0">
                <a:solidFill>
                  <a:srgbClr val="4472C4"/>
                </a:solidFill>
                <a:effectLst/>
                <a:latin typeface="Calibri Light" panose="020F0302020204030204" pitchFamily="34" charset="0"/>
                <a:ea typeface="Times New Roman" panose="02020603050405020304" pitchFamily="18" charset="0"/>
                <a:cs typeface="Times New Roman" panose="02020603050405020304" pitchFamily="18" charset="0"/>
              </a:rPr>
              <a:t>A Geriatric Patient may be diagnosed as Malnourished by:</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32997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1" name="Rectangle 20">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42" name="Straight Connector 23">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43"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Isosceles Triangle 27">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Isosceles Triangle 31">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7" name="Rectangle 33">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TextBox 2">
            <a:extLst>
              <a:ext uri="{FF2B5EF4-FFF2-40B4-BE49-F238E27FC236}">
                <a16:creationId xmlns:a16="http://schemas.microsoft.com/office/drawing/2014/main" id="{4C792015-4A3D-4C0E-8BC9-45AE6A1A1361}"/>
              </a:ext>
            </a:extLst>
          </p:cNvPr>
          <p:cNvGraphicFramePr/>
          <p:nvPr>
            <p:extLst>
              <p:ext uri="{D42A27DB-BD31-4B8C-83A1-F6EECF244321}">
                <p14:modId xmlns:p14="http://schemas.microsoft.com/office/powerpoint/2010/main" val="1317363871"/>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A417BD56-033E-4D45-AF12-086AB4BB66B0}"/>
              </a:ext>
            </a:extLst>
          </p:cNvPr>
          <p:cNvSpPr txBox="1"/>
          <p:nvPr/>
        </p:nvSpPr>
        <p:spPr>
          <a:xfrm>
            <a:off x="402167" y="2136576"/>
            <a:ext cx="3518096" cy="1649811"/>
          </a:xfrm>
          <a:prstGeom prst="rect">
            <a:avLst/>
          </a:prstGeom>
          <a:noFill/>
        </p:spPr>
        <p:txBody>
          <a:bodyPr wrap="square" rtlCol="0">
            <a:spAutoFit/>
          </a:bodyPr>
          <a:lstStyle/>
          <a:p>
            <a:pPr marL="0" marR="0">
              <a:lnSpc>
                <a:spcPct val="107000"/>
              </a:lnSpc>
              <a:spcBef>
                <a:spcPts val="0"/>
              </a:spcBef>
              <a:spcAft>
                <a:spcPts val="800"/>
              </a:spcAft>
            </a:pPr>
            <a:r>
              <a:rPr lang="en-US" sz="3200" b="1" kern="1200" dirty="0">
                <a:solidFill>
                  <a:srgbClr val="4472C4"/>
                </a:solidFill>
                <a:effectLst/>
                <a:latin typeface="Calibri Light" panose="020F0302020204030204" pitchFamily="34" charset="0"/>
                <a:ea typeface="Times New Roman" panose="02020603050405020304" pitchFamily="18" charset="0"/>
                <a:cs typeface="Times New Roman" panose="02020603050405020304" pitchFamily="18" charset="0"/>
              </a:rPr>
              <a:t>A Geriatric Patient may be diagnosed as Malnourished by:</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59004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6" name="Rectangle 25">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C6944A8-5450-4012-A1FD-C473DCFB0935}"/>
              </a:ext>
            </a:extLst>
          </p:cNvPr>
          <p:cNvSpPr>
            <a:spLocks noGrp="1"/>
          </p:cNvSpPr>
          <p:nvPr>
            <p:ph type="title"/>
          </p:nvPr>
        </p:nvSpPr>
        <p:spPr>
          <a:xfrm>
            <a:off x="652481" y="1382486"/>
            <a:ext cx="3547581" cy="4093028"/>
          </a:xfrm>
        </p:spPr>
        <p:txBody>
          <a:bodyPr vert="horz" lIns="91440" tIns="45720" rIns="91440" bIns="45720" rtlCol="0" anchor="ctr">
            <a:normAutofit/>
          </a:bodyPr>
          <a:lstStyle/>
          <a:p>
            <a:pPr>
              <a:lnSpc>
                <a:spcPct val="90000"/>
              </a:lnSpc>
            </a:pPr>
            <a:r>
              <a:rPr lang="en-US" sz="3700" dirty="0"/>
              <a:t>Serum albumin and prealbumin  are not used as indicators of malnutrition due to.</a:t>
            </a:r>
          </a:p>
        </p:txBody>
      </p:sp>
      <p:grpSp>
        <p:nvGrpSpPr>
          <p:cNvPr id="28" name="Group 27">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29" name="Straight Connector 28">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31"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9" name="Rectangle 38">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0" name="Text Placeholder 7">
            <a:extLst>
              <a:ext uri="{FF2B5EF4-FFF2-40B4-BE49-F238E27FC236}">
                <a16:creationId xmlns:a16="http://schemas.microsoft.com/office/drawing/2014/main" id="{3CC7A853-D19B-4D27-9036-DB0A773B816C}"/>
              </a:ext>
            </a:extLst>
          </p:cNvPr>
          <p:cNvGraphicFramePr/>
          <p:nvPr>
            <p:extLst>
              <p:ext uri="{D42A27DB-BD31-4B8C-83A1-F6EECF244321}">
                <p14:modId xmlns:p14="http://schemas.microsoft.com/office/powerpoint/2010/main" val="2277012697"/>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59223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6" name="Rectangle 25">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C6944A8-5450-4012-A1FD-C473DCFB0935}"/>
              </a:ext>
            </a:extLst>
          </p:cNvPr>
          <p:cNvSpPr>
            <a:spLocks noGrp="1"/>
          </p:cNvSpPr>
          <p:nvPr>
            <p:ph type="title"/>
          </p:nvPr>
        </p:nvSpPr>
        <p:spPr>
          <a:xfrm>
            <a:off x="652481" y="1382486"/>
            <a:ext cx="3547581" cy="4093028"/>
          </a:xfrm>
        </p:spPr>
        <p:txBody>
          <a:bodyPr vert="horz" lIns="91440" tIns="45720" rIns="91440" bIns="45720" rtlCol="0" anchor="ctr">
            <a:normAutofit/>
          </a:bodyPr>
          <a:lstStyle/>
          <a:p>
            <a:pPr>
              <a:lnSpc>
                <a:spcPct val="90000"/>
              </a:lnSpc>
            </a:pPr>
            <a:r>
              <a:rPr lang="en-US" sz="3700" dirty="0"/>
              <a:t>Serum albumin and prealbumin  are not used as indicators of malnutrition due to.</a:t>
            </a:r>
          </a:p>
        </p:txBody>
      </p:sp>
      <p:grpSp>
        <p:nvGrpSpPr>
          <p:cNvPr id="28" name="Group 27">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29" name="Straight Connector 28">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31"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9" name="Rectangle 38">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0" name="Text Placeholder 7">
            <a:extLst>
              <a:ext uri="{FF2B5EF4-FFF2-40B4-BE49-F238E27FC236}">
                <a16:creationId xmlns:a16="http://schemas.microsoft.com/office/drawing/2014/main" id="{3CC7A853-D19B-4D27-9036-DB0A773B816C}"/>
              </a:ext>
            </a:extLst>
          </p:cNvPr>
          <p:cNvGraphicFramePr/>
          <p:nvPr>
            <p:extLst>
              <p:ext uri="{D42A27DB-BD31-4B8C-83A1-F6EECF244321}">
                <p14:modId xmlns:p14="http://schemas.microsoft.com/office/powerpoint/2010/main" val="1620079792"/>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43559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5AC1BE-B30C-432A-86E9-3815F19DA953}"/>
              </a:ext>
            </a:extLst>
          </p:cNvPr>
          <p:cNvSpPr>
            <a:spLocks noGrp="1"/>
          </p:cNvSpPr>
          <p:nvPr>
            <p:ph type="title"/>
          </p:nvPr>
        </p:nvSpPr>
        <p:spPr>
          <a:xfrm>
            <a:off x="501616" y="859972"/>
            <a:ext cx="3547581" cy="4093028"/>
          </a:xfrm>
        </p:spPr>
        <p:txBody>
          <a:bodyPr anchor="ctr">
            <a:normAutofit/>
          </a:bodyPr>
          <a:lstStyle/>
          <a:p>
            <a:r>
              <a:rPr lang="en-US" sz="5400" dirty="0">
                <a:latin typeface="Times New Roman" panose="02020603050405020304" pitchFamily="18" charset="0"/>
                <a:cs typeface="Times New Roman" panose="02020603050405020304" pitchFamily="18" charset="0"/>
              </a:rPr>
              <a:t>Conclusion </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B3C62527-413B-4F14-8844-61BE722667F6}"/>
              </a:ext>
            </a:extLst>
          </p:cNvPr>
          <p:cNvGraphicFramePr>
            <a:graphicFrameLocks noGrp="1"/>
          </p:cNvGraphicFramePr>
          <p:nvPr>
            <p:ph idx="1"/>
            <p:extLst>
              <p:ext uri="{D42A27DB-BD31-4B8C-83A1-F6EECF244321}">
                <p14:modId xmlns:p14="http://schemas.microsoft.com/office/powerpoint/2010/main" val="3328052515"/>
              </p:ext>
            </p:extLst>
          </p:nvPr>
        </p:nvGraphicFramePr>
        <p:xfrm>
          <a:off x="5423548" y="939210"/>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88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8C72D3F-6D6D-4A5F-A993-A4B4625EF708}"/>
              </a:ext>
            </a:extLst>
          </p:cNvPr>
          <p:cNvSpPr txBox="1"/>
          <p:nvPr/>
        </p:nvSpPr>
        <p:spPr>
          <a:xfrm>
            <a:off x="677332" y="1628507"/>
            <a:ext cx="8476939" cy="3600986"/>
          </a:xfrm>
          <a:prstGeom prst="rect">
            <a:avLst/>
          </a:prstGeom>
          <a:noFill/>
        </p:spPr>
        <p:txBody>
          <a:bodyPr wrap="square">
            <a:spAutoFit/>
          </a:bodyPr>
          <a:lstStyle/>
          <a:p>
            <a:pPr marL="228600" indent="-228600">
              <a:buAutoNum type="arabicPeriod"/>
            </a:pPr>
            <a:r>
              <a:rPr lang="en-US" sz="1200" b="0" i="0" dirty="0">
                <a:effectLst/>
                <a:latin typeface="Times New Roman" panose="02020603050405020304" pitchFamily="18" charset="0"/>
                <a:cs typeface="Times New Roman" panose="02020603050405020304" pitchFamily="18" charset="0"/>
              </a:rPr>
              <a:t>White JV, Guenter P, Jensen G, Malone A, Schofield M; Academy Malnutrition Work Group; A.S.P.E.N. Malnutrition Task Force; A.S.P.E.N. Board of Directors. Consensus statement: Academy of Nutrition and Dietetics and American Society for Parenteral and Enteral Nutrition: characteristics recommended for the identification and documentation of adult malnutrition (undernutrition). JPEN J Parenter Enteral Nutr. 2012 May;36(3):275-83. doi: 10.1177/0148607112440285. PMID: 22535923.</a:t>
            </a:r>
          </a:p>
          <a:p>
            <a:pPr marL="228600" indent="-228600">
              <a:buAutoNum type="arabicPeriod"/>
            </a:pPr>
            <a:endParaRPr lang="en-US" sz="1200" kern="1800" dirty="0">
              <a:latin typeface="Times New Roman" panose="02020603050405020304" pitchFamily="18" charset="0"/>
              <a:ea typeface="Times New Roman" panose="02020603050405020304" pitchFamily="18" charset="0"/>
              <a:cs typeface="Times New Roman" panose="02020603050405020304" pitchFamily="18" charset="0"/>
            </a:endParaRPr>
          </a:p>
          <a:p>
            <a:pPr marL="228600" indent="-228600">
              <a:buAutoNum type="arabicPeriod"/>
            </a:pPr>
            <a:r>
              <a:rPr lang="en-US" sz="1200" kern="1800" dirty="0">
                <a:effectLst/>
                <a:latin typeface="Times New Roman" panose="02020603050405020304" pitchFamily="18" charset="0"/>
                <a:ea typeface="Times New Roman" panose="02020603050405020304" pitchFamily="18" charset="0"/>
                <a:cs typeface="Times New Roman" panose="02020603050405020304" pitchFamily="18" charset="0"/>
              </a:rPr>
              <a:t>Nutrition and Weight Management in the Elderly  , </a:t>
            </a:r>
            <a:r>
              <a:rPr lang="en-US" sz="1200" u="sng" dirty="0">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Carolyn Newberry MD</a:t>
            </a:r>
            <a:r>
              <a:rPr lang="en-US" sz="1200" kern="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and </a:t>
            </a:r>
            <a:r>
              <a:rPr lang="en-US" sz="1200" u="sng" dirty="0">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Gregory Dakin MD</a:t>
            </a:r>
            <a:r>
              <a:rPr lang="en-US" sz="1200"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Clinics in Geriatric Medicine, 2021-02-01, Volume 37, Issue 1, Pages 131-140</a:t>
            </a:r>
          </a:p>
          <a:p>
            <a:pPr marL="228600" indent="-228600">
              <a:buAutoNum type="arabicPeriod"/>
            </a:pPr>
            <a:endParaRPr lang="en-US" sz="1200" b="0" i="0" dirty="0">
              <a:latin typeface="Times New Roman" panose="02020603050405020304" pitchFamily="18" charset="0"/>
              <a:cs typeface="Times New Roman" panose="02020603050405020304" pitchFamily="18" charset="0"/>
            </a:endParaRPr>
          </a:p>
          <a:p>
            <a:pPr marL="228600" indent="-228600">
              <a:buAutoNum type="arabicPeriod"/>
            </a:pPr>
            <a:r>
              <a:rPr lang="en-US" sz="1200" b="0" i="0" dirty="0">
                <a:effectLst/>
                <a:latin typeface="Times New Roman" panose="02020603050405020304" pitchFamily="18" charset="0"/>
                <a:cs typeface="Times New Roman" panose="02020603050405020304" pitchFamily="18" charset="0"/>
              </a:rPr>
              <a:t>Lacey, J., Corbett, J., Forni, L., Hooper, L., Hughes, F., Minto, G., Moss, C., Price, S., Whyte, G., Woodcock, T., Mythen, M., &amp; Montgomery, H. (2019). A multidisciplinary consensus on dehydration: definitions, diagnostic methods and clinical implications. </a:t>
            </a:r>
            <a:r>
              <a:rPr lang="en-US" sz="1200" b="0" i="1" dirty="0">
                <a:effectLst/>
                <a:latin typeface="Times New Roman" panose="02020603050405020304" pitchFamily="18" charset="0"/>
                <a:cs typeface="Times New Roman" panose="02020603050405020304" pitchFamily="18" charset="0"/>
              </a:rPr>
              <a:t>Annals of medicine</a:t>
            </a:r>
            <a:r>
              <a:rPr lang="en-US" sz="1200" b="0" i="0" dirty="0">
                <a:effectLst/>
                <a:latin typeface="Times New Roman" panose="02020603050405020304" pitchFamily="18" charset="0"/>
                <a:cs typeface="Times New Roman" panose="02020603050405020304" pitchFamily="18" charset="0"/>
              </a:rPr>
              <a:t>, </a:t>
            </a:r>
            <a:r>
              <a:rPr lang="en-US" sz="1200" b="0" i="1" dirty="0">
                <a:effectLst/>
                <a:latin typeface="Times New Roman" panose="02020603050405020304" pitchFamily="18" charset="0"/>
                <a:cs typeface="Times New Roman" panose="02020603050405020304" pitchFamily="18" charset="0"/>
              </a:rPr>
              <a:t>51</a:t>
            </a:r>
            <a:r>
              <a:rPr lang="en-US" sz="1200" b="0" i="0" dirty="0">
                <a:effectLst/>
                <a:latin typeface="Times New Roman" panose="02020603050405020304" pitchFamily="18" charset="0"/>
                <a:cs typeface="Times New Roman" panose="02020603050405020304" pitchFamily="18" charset="0"/>
              </a:rPr>
              <a:t>(3-4), 232–251. </a:t>
            </a:r>
            <a:r>
              <a:rPr lang="en-US" sz="1200" b="0" i="0" dirty="0">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https://doi.org/10.1080/07853890.2019.1628352</a:t>
            </a:r>
            <a:endParaRPr lang="en-US" sz="1200" dirty="0">
              <a:latin typeface="Times New Roman" panose="02020603050405020304" pitchFamily="18" charset="0"/>
              <a:cs typeface="Times New Roman" panose="02020603050405020304" pitchFamily="18" charset="0"/>
            </a:endParaRPr>
          </a:p>
          <a:p>
            <a:pPr marL="228600" indent="-228600">
              <a:buAutoNum type="arabicPeriod"/>
            </a:pPr>
            <a:endParaRPr lang="en-US" sz="1200" b="0" i="0" dirty="0">
              <a:effectLst/>
              <a:latin typeface="Times New Roman" panose="02020603050405020304" pitchFamily="18" charset="0"/>
              <a:cs typeface="Times New Roman" panose="02020603050405020304" pitchFamily="18" charset="0"/>
            </a:endParaRPr>
          </a:p>
          <a:p>
            <a:pPr marL="228600" indent="-228600">
              <a:buAutoNum type="arabicPeriod"/>
            </a:pPr>
            <a:r>
              <a:rPr lang="en-US" sz="1200" b="0" i="0" dirty="0">
                <a:effectLst/>
                <a:latin typeface="Times New Roman" panose="02020603050405020304" pitchFamily="18" charset="0"/>
                <a:cs typeface="Times New Roman" panose="02020603050405020304" pitchFamily="18" charset="0"/>
              </a:rPr>
              <a:t>Gaddey HL, Holder KK. Unintentional Weight Loss in Older Adults. Am Fam Physician. 2021 Jul 1;104(1):34-40. PMID: 34264616.</a:t>
            </a:r>
          </a:p>
          <a:p>
            <a:pPr marL="228600" indent="-228600">
              <a:buAutoNum type="arabicPeriod"/>
            </a:pPr>
            <a:endParaRPr lang="en-US" sz="1200" dirty="0">
              <a:latin typeface="Times New Roman" panose="02020603050405020304" pitchFamily="18" charset="0"/>
              <a:cs typeface="Times New Roman" panose="02020603050405020304" pitchFamily="18" charset="0"/>
            </a:endParaRPr>
          </a:p>
          <a:p>
            <a:pPr marL="228600" indent="-228600">
              <a:buAutoNum type="arabicPeriod"/>
            </a:pPr>
            <a:r>
              <a:rPr lang="en-US" sz="1200" b="0" i="0" dirty="0">
                <a:effectLst/>
                <a:latin typeface="Times New Roman" panose="02020603050405020304" pitchFamily="18" charset="0"/>
                <a:cs typeface="Times New Roman" panose="02020603050405020304" pitchFamily="18" charset="0"/>
              </a:rPr>
              <a:t>Hong X, Yan J, Xu L, Shen S, Zeng X, Chen L. Relationship between nutritional status and frailty in hospitalized older patients. </a:t>
            </a:r>
            <a:r>
              <a:rPr lang="en-US" sz="1200" b="0" i="1" dirty="0">
                <a:effectLst/>
                <a:latin typeface="Times New Roman" panose="02020603050405020304" pitchFamily="18" charset="0"/>
                <a:cs typeface="Times New Roman" panose="02020603050405020304" pitchFamily="18" charset="0"/>
              </a:rPr>
              <a:t>Clin Interv Aging</a:t>
            </a:r>
            <a:r>
              <a:rPr lang="en-US" sz="1200" b="0" i="0" dirty="0">
                <a:effectLst/>
                <a:latin typeface="Times New Roman" panose="02020603050405020304" pitchFamily="18" charset="0"/>
                <a:cs typeface="Times New Roman" panose="02020603050405020304" pitchFamily="18" charset="0"/>
              </a:rPr>
              <a:t>. 2019;14:105-111. Published 2019 Jan 10. doi:10.2147/CIA.S1890404</a:t>
            </a:r>
          </a:p>
          <a:p>
            <a:pPr marL="228600" indent="-228600">
              <a:buAutoNum type="arabicPeriod"/>
            </a:pPr>
            <a:endParaRPr lang="en-US" sz="1200" dirty="0">
              <a:latin typeface="Times New Roman" panose="02020603050405020304" pitchFamily="18" charset="0"/>
              <a:cs typeface="Times New Roman" panose="02020603050405020304" pitchFamily="18" charset="0"/>
            </a:endParaRPr>
          </a:p>
          <a:p>
            <a:pPr marL="228600" indent="-228600">
              <a:buAutoNum type="arabicPeriod"/>
            </a:pPr>
            <a:r>
              <a:rPr lang="en-US" sz="1200" b="0" i="0" dirty="0">
                <a:effectLst/>
                <a:latin typeface="Times New Roman" panose="02020603050405020304" pitchFamily="18" charset="0"/>
                <a:cs typeface="Times New Roman" panose="02020603050405020304" pitchFamily="18" charset="0"/>
              </a:rPr>
              <a:t>Aging statistics. Administration on Aging website. </a:t>
            </a:r>
            <a:r>
              <a:rPr lang="en-US" sz="1200" b="0" i="0" u="sng" dirty="0">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https://aoa.acl.gov/Aging_Statistics/Index.aspx</a:t>
            </a:r>
            <a:r>
              <a:rPr lang="en-US" sz="1200" b="0" i="0" dirty="0">
                <a:effectLst/>
                <a:latin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75104A9B-5B20-428F-AD34-2CB22010261E}"/>
              </a:ext>
            </a:extLst>
          </p:cNvPr>
          <p:cNvSpPr txBox="1">
            <a:spLocks/>
          </p:cNvSpPr>
          <p:nvPr/>
        </p:nvSpPr>
        <p:spPr>
          <a:xfrm>
            <a:off x="677332" y="331763"/>
            <a:ext cx="8648893"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dirty="0">
                <a:latin typeface="Times New Roman" panose="02020603050405020304" pitchFamily="18" charset="0"/>
                <a:cs typeface="Times New Roman" panose="02020603050405020304" pitchFamily="18" charset="0"/>
              </a:rPr>
              <a:t>Sources</a:t>
            </a:r>
          </a:p>
        </p:txBody>
      </p:sp>
    </p:spTree>
    <p:extLst>
      <p:ext uri="{BB962C8B-B14F-4D97-AF65-F5344CB8AC3E}">
        <p14:creationId xmlns:p14="http://schemas.microsoft.com/office/powerpoint/2010/main" val="3390447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2" name="Rectangle 21">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685EA72-B27E-4005-BB53-4FA951A2B61E}"/>
              </a:ext>
            </a:extLst>
          </p:cNvPr>
          <p:cNvSpPr>
            <a:spLocks noGrp="1"/>
          </p:cNvSpPr>
          <p:nvPr>
            <p:ph type="title"/>
          </p:nvPr>
        </p:nvSpPr>
        <p:spPr>
          <a:xfrm>
            <a:off x="652481" y="1382486"/>
            <a:ext cx="3547581" cy="4093028"/>
          </a:xfrm>
        </p:spPr>
        <p:txBody>
          <a:bodyPr vert="horz" lIns="91440" tIns="45720" rIns="91440" bIns="45720" rtlCol="0" anchor="ctr">
            <a:normAutofit/>
          </a:bodyPr>
          <a:lstStyle/>
          <a:p>
            <a:r>
              <a:rPr lang="en-US" sz="4400" dirty="0"/>
              <a:t>Sarcopenia and Nutrition</a:t>
            </a:r>
          </a:p>
        </p:txBody>
      </p:sp>
      <p:grpSp>
        <p:nvGrpSpPr>
          <p:cNvPr id="24" name="Group 23">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25" name="Straight Connector 24">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5" name="Rectangle 34">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TextBox 3">
            <a:extLst>
              <a:ext uri="{FF2B5EF4-FFF2-40B4-BE49-F238E27FC236}">
                <a16:creationId xmlns:a16="http://schemas.microsoft.com/office/drawing/2014/main" id="{47934A4D-53DB-47A9-A149-CA20CF832AE4}"/>
              </a:ext>
            </a:extLst>
          </p:cNvPr>
          <p:cNvGraphicFramePr/>
          <p:nvPr>
            <p:extLst>
              <p:ext uri="{D42A27DB-BD31-4B8C-83A1-F6EECF244321}">
                <p14:modId xmlns:p14="http://schemas.microsoft.com/office/powerpoint/2010/main" val="3067346072"/>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90642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9" name="Rectangle 18">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2" name="Straight Connector 21">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extBox 1"/>
          <p:cNvSpPr txBox="1"/>
          <p:nvPr/>
        </p:nvSpPr>
        <p:spPr>
          <a:xfrm>
            <a:off x="3394295" y="2657822"/>
            <a:ext cx="5403411" cy="1542357"/>
          </a:xfrm>
          <a:prstGeom prst="rect">
            <a:avLst/>
          </a:prstGeom>
        </p:spPr>
        <p:txBody>
          <a:bodyPr vert="horz" lIns="91440" tIns="45720" rIns="91440" bIns="45720" rtlCol="0">
            <a:noAutofit/>
          </a:bodyPr>
          <a:lstStyle/>
          <a:p>
            <a:pPr>
              <a:spcBef>
                <a:spcPts val="1000"/>
              </a:spcBef>
              <a:buClr>
                <a:schemeClr val="accent1"/>
              </a:buClr>
              <a:buSzPct val="80000"/>
            </a:pPr>
            <a:r>
              <a:rPr lang="en-US" sz="8800" dirty="0">
                <a:solidFill>
                  <a:schemeClr val="tx1">
                    <a:lumMod val="75000"/>
                    <a:lumOff val="25000"/>
                  </a:schemeClr>
                </a:solidFill>
                <a:latin typeface="Times New Roman" panose="02020603050405020304" pitchFamily="18" charset="0"/>
                <a:cs typeface="Times New Roman" panose="02020603050405020304" pitchFamily="18" charset="0"/>
              </a:rPr>
              <a:t>Questions?</a:t>
            </a:r>
          </a:p>
        </p:txBody>
      </p:sp>
    </p:spTree>
    <p:extLst>
      <p:ext uri="{BB962C8B-B14F-4D97-AF65-F5344CB8AC3E}">
        <p14:creationId xmlns:p14="http://schemas.microsoft.com/office/powerpoint/2010/main" val="11408201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5" name="Rectangle 34">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a:extLst>
              <a:ext uri="{FF2B5EF4-FFF2-40B4-BE49-F238E27FC236}">
                <a16:creationId xmlns:a16="http://schemas.microsoft.com/office/drawing/2014/main" id="{99F83584-229D-42A5-8171-0727CAF1E04A}"/>
              </a:ext>
            </a:extLst>
          </p:cNvPr>
          <p:cNvPicPr>
            <a:picLocks noGrp="1" noChangeAspect="1"/>
          </p:cNvPicPr>
          <p:nvPr>
            <p:ph idx="1"/>
          </p:nvPr>
        </p:nvPicPr>
        <p:blipFill>
          <a:blip r:embed="rId3"/>
          <a:stretch>
            <a:fillRect/>
          </a:stretch>
        </p:blipFill>
        <p:spPr>
          <a:xfrm>
            <a:off x="617132" y="1476910"/>
            <a:ext cx="10957737" cy="3904180"/>
          </a:xfrm>
          <a:prstGeom prst="rect">
            <a:avLst/>
          </a:prstGeom>
        </p:spPr>
      </p:pic>
    </p:spTree>
    <p:extLst>
      <p:ext uri="{BB962C8B-B14F-4D97-AF65-F5344CB8AC3E}">
        <p14:creationId xmlns:p14="http://schemas.microsoft.com/office/powerpoint/2010/main" val="3423569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6" name="Straight Connector 85">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7"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Isosceles Triangle 88">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Isosceles Triangle 92">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6" name="Rectangle 95">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6" name="Picture 2">
            <a:extLst>
              <a:ext uri="{FF2B5EF4-FFF2-40B4-BE49-F238E27FC236}">
                <a16:creationId xmlns:a16="http://schemas.microsoft.com/office/drawing/2014/main" id="{038A7531-6433-4AFB-B5B8-F39BF275315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 b="8098"/>
          <a:stretch/>
        </p:blipFill>
        <p:spPr bwMode="auto">
          <a:xfrm>
            <a:off x="568452" y="571500"/>
            <a:ext cx="11055096"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266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6" name="Straight Connector 85">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7"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Isosceles Triangle 88">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Isosceles Triangle 92">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6" name="Rectangle 95">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70" name="Picture 2">
            <a:extLst>
              <a:ext uri="{FF2B5EF4-FFF2-40B4-BE49-F238E27FC236}">
                <a16:creationId xmlns:a16="http://schemas.microsoft.com/office/drawing/2014/main" id="{DC49BC4B-3BC6-4212-A29D-7548883504C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960864" y="480059"/>
            <a:ext cx="10270272" cy="5777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26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4" name="Straight Connector 73">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a:extLst>
              <a:ext uri="{FF2B5EF4-FFF2-40B4-BE49-F238E27FC236}">
                <a16:creationId xmlns:a16="http://schemas.microsoft.com/office/drawing/2014/main" id="{1AF83865-F002-4B2F-86AB-61D6D16F1E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569" r="1" b="3528"/>
          <a:stretch/>
        </p:blipFill>
        <p:spPr bwMode="auto">
          <a:xfrm>
            <a:off x="568452" y="571500"/>
            <a:ext cx="11055096"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473033"/>
      </p:ext>
    </p:extLst>
  </p:cSld>
  <p:clrMapOvr>
    <a:masterClrMapping/>
  </p:clrMapOvr>
</p:sld>
</file>

<file path=ppt/theme/theme1.xml><?xml version="1.0" encoding="utf-8"?>
<a:theme xmlns:a="http://schemas.openxmlformats.org/drawingml/2006/main" name="Face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6160</TotalTime>
  <Words>5658</Words>
  <Application>Microsoft Office PowerPoint</Application>
  <PresentationFormat>Widescreen</PresentationFormat>
  <Paragraphs>478</Paragraphs>
  <Slides>50</Slides>
  <Notes>45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50</vt:i4>
      </vt:variant>
    </vt:vector>
  </HeadingPairs>
  <TitlesOfParts>
    <vt:vector size="65" baseType="lpstr">
      <vt:lpstr>Arial</vt:lpstr>
      <vt:lpstr>BlinkMacSystemFont</vt:lpstr>
      <vt:lpstr>Calibri</vt:lpstr>
      <vt:lpstr>Calibri Light</vt:lpstr>
      <vt:lpstr>fira sans</vt:lpstr>
      <vt:lpstr>Open Sans</vt:lpstr>
      <vt:lpstr>proxima</vt:lpstr>
      <vt:lpstr>Roboto</vt:lpstr>
      <vt:lpstr>Segoe UI</vt:lpstr>
      <vt:lpstr>Shaker Bold Italic</vt:lpstr>
      <vt:lpstr>Times New Roman</vt:lpstr>
      <vt:lpstr>Trebuchet MS</vt:lpstr>
      <vt:lpstr>Wingdings</vt:lpstr>
      <vt:lpstr>Wingdings 3</vt:lpstr>
      <vt:lpstr>Facet</vt:lpstr>
      <vt:lpstr>Geriatric Nutrition and Challenges</vt:lpstr>
      <vt:lpstr>Objectives</vt:lpstr>
      <vt:lpstr>What is Malnutrition?</vt:lpstr>
      <vt:lpstr>Defining Sarcopenia</vt:lpstr>
      <vt:lpstr>Sarcopenia and Nutrition</vt:lpstr>
      <vt:lpstr>PowerPoint Presentation</vt:lpstr>
      <vt:lpstr>PowerPoint Presentation</vt:lpstr>
      <vt:lpstr>PowerPoint Presentation</vt:lpstr>
      <vt:lpstr>PowerPoint Presentation</vt:lpstr>
      <vt:lpstr>PowerPoint Presentation</vt:lpstr>
      <vt:lpstr>The Malnutrition Quality Collaborative. National Blueprint: Achieving Quality Malnutrition Care for Older Adults, 2020 Update. Washington, DC: Avalere Health and Defeat Malnutrition Today; 2020.</vt:lpstr>
      <vt:lpstr>PowerPoint Presentation</vt:lpstr>
      <vt:lpstr>Defining Malnutrition</vt:lpstr>
      <vt:lpstr>PowerPoint Presentation</vt:lpstr>
      <vt:lpstr>Step One: absent</vt:lpstr>
      <vt:lpstr>Step One: Determine the Cause, including whether Inflammation is present or absent.</vt:lpstr>
      <vt:lpstr>Step Two: Assess Weight Changes</vt:lpstr>
      <vt:lpstr>PowerPoint Presentation</vt:lpstr>
      <vt:lpstr>Clinical Characteristics of Malnutrition: Step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25-35 kcals/kg of body weight:  </vt:lpstr>
      <vt:lpstr>PowerPoint Presentation</vt:lpstr>
      <vt:lpstr>Fluid Needs:</vt:lpstr>
      <vt:lpstr>Medical Nutrition Therapy</vt:lpstr>
      <vt:lpstr>Individualized Goals of Care:</vt:lpstr>
      <vt:lpstr>Strategies to Improve Malnutrition: Feeding  Issues</vt:lpstr>
      <vt:lpstr>Feeding Issue   Possible Strategies</vt:lpstr>
      <vt:lpstr>Dehydration</vt:lpstr>
      <vt:lpstr>Dehydration:</vt:lpstr>
      <vt:lpstr>Why is Water Important?</vt:lpstr>
      <vt:lpstr>PowerPoint Presentation</vt:lpstr>
      <vt:lpstr>PowerPoint Presentation</vt:lpstr>
      <vt:lpstr>Feeding issues</vt:lpstr>
      <vt:lpstr>Enteral Nutrition</vt:lpstr>
      <vt:lpstr>PowerPoint Presentation</vt:lpstr>
      <vt:lpstr>PowerPoint Presentation</vt:lpstr>
      <vt:lpstr>PowerPoint Presentation</vt:lpstr>
      <vt:lpstr>Serum albumin and prealbumin  are not used as indicators of malnutrition due to.</vt:lpstr>
      <vt:lpstr>Serum albumin and prealbumin  are not used as indicators of malnutrition due to.</vt:lpstr>
      <vt:lpstr>Conclusion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Geriatric Nutrition and Challenges</dc:title>
  <dc:creator>Simons, Kathryn W DURVAMC</dc:creator>
  <cp:lastModifiedBy>Simons, Kathryn W DURVAMC</cp:lastModifiedBy>
  <cp:revision>237</cp:revision>
  <dcterms:created xsi:type="dcterms:W3CDTF">2021-10-31T19:27:09Z</dcterms:created>
  <dcterms:modified xsi:type="dcterms:W3CDTF">2021-11-29T04:21:30Z</dcterms:modified>
</cp:coreProperties>
</file>