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8" r:id="rId2"/>
    <p:sldId id="259" r:id="rId3"/>
    <p:sldId id="261" r:id="rId4"/>
    <p:sldId id="258" r:id="rId5"/>
    <p:sldId id="263" r:id="rId6"/>
    <p:sldId id="264" r:id="rId7"/>
    <p:sldId id="266" r:id="rId8"/>
    <p:sldId id="268" r:id="rId9"/>
    <p:sldId id="260" r:id="rId10"/>
    <p:sldId id="269" r:id="rId11"/>
    <p:sldId id="270" r:id="rId12"/>
    <p:sldId id="271" r:id="rId13"/>
    <p:sldId id="272" r:id="rId14"/>
    <p:sldId id="273" r:id="rId15"/>
    <p:sldId id="275"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314" autoAdjust="0"/>
  </p:normalViewPr>
  <p:slideViewPr>
    <p:cSldViewPr snapToGrid="0">
      <p:cViewPr varScale="1">
        <p:scale>
          <a:sx n="55" d="100"/>
          <a:sy n="55" d="100"/>
        </p:scale>
        <p:origin x="10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916F61-8757-4BA8-A8CD-709017409924}" type="doc">
      <dgm:prSet loTypeId="urn:microsoft.com/office/officeart/2005/8/layout/venn3" loCatId="relationship" qsTypeId="urn:microsoft.com/office/officeart/2005/8/quickstyle/3d3" qsCatId="3D" csTypeId="urn:microsoft.com/office/officeart/2005/8/colors/accent1_2" csCatId="accent1" phldr="1"/>
      <dgm:spPr/>
      <dgm:t>
        <a:bodyPr/>
        <a:lstStyle/>
        <a:p>
          <a:endParaRPr lang="en-US"/>
        </a:p>
      </dgm:t>
    </dgm:pt>
    <dgm:pt modelId="{B8FB02D9-2A89-44BD-8901-4892B2EB248E}">
      <dgm:prSet phldrT="[Text]"/>
      <dgm:spPr/>
      <dgm:t>
        <a:bodyPr/>
        <a:lstStyle/>
        <a:p>
          <a:r>
            <a:rPr lang="en-US" dirty="0"/>
            <a:t>Equipment and Environment</a:t>
          </a:r>
        </a:p>
      </dgm:t>
    </dgm:pt>
    <dgm:pt modelId="{1D567D0C-E2D5-4BCC-A448-182D4CDD5199}" type="parTrans" cxnId="{5847AB8A-FDA2-4B95-92C3-DD6281016E6B}">
      <dgm:prSet/>
      <dgm:spPr/>
      <dgm:t>
        <a:bodyPr/>
        <a:lstStyle/>
        <a:p>
          <a:endParaRPr lang="en-US"/>
        </a:p>
      </dgm:t>
    </dgm:pt>
    <dgm:pt modelId="{930596BD-3185-4625-8BCB-0065BC6B65D7}" type="sibTrans" cxnId="{5847AB8A-FDA2-4B95-92C3-DD6281016E6B}">
      <dgm:prSet/>
      <dgm:spPr/>
      <dgm:t>
        <a:bodyPr/>
        <a:lstStyle/>
        <a:p>
          <a:endParaRPr lang="en-US"/>
        </a:p>
      </dgm:t>
    </dgm:pt>
    <dgm:pt modelId="{06715A50-32A5-46D2-A5C7-0323C5379F5F}">
      <dgm:prSet phldrT="[Text]"/>
      <dgm:spPr/>
      <dgm:t>
        <a:bodyPr/>
        <a:lstStyle/>
        <a:p>
          <a:r>
            <a:rPr lang="en-US" dirty="0"/>
            <a:t>Policies, Procedures and Protocols</a:t>
          </a:r>
        </a:p>
      </dgm:t>
    </dgm:pt>
    <dgm:pt modelId="{695A8665-58FF-4BD6-9C97-AB9AA307D855}" type="parTrans" cxnId="{9034A4F0-C539-4115-9EF9-CDF0BBEE4943}">
      <dgm:prSet/>
      <dgm:spPr/>
      <dgm:t>
        <a:bodyPr/>
        <a:lstStyle/>
        <a:p>
          <a:endParaRPr lang="en-US"/>
        </a:p>
      </dgm:t>
    </dgm:pt>
    <dgm:pt modelId="{C2DC3C8A-BB53-4049-BD45-C9D3383BFC00}" type="sibTrans" cxnId="{9034A4F0-C539-4115-9EF9-CDF0BBEE4943}">
      <dgm:prSet/>
      <dgm:spPr/>
      <dgm:t>
        <a:bodyPr/>
        <a:lstStyle/>
        <a:p>
          <a:endParaRPr lang="en-US"/>
        </a:p>
      </dgm:t>
    </dgm:pt>
    <dgm:pt modelId="{C2130028-B443-4079-B6C6-A72CA27340D6}">
      <dgm:prSet phldrT="[Text]"/>
      <dgm:spPr/>
      <dgm:t>
        <a:bodyPr/>
        <a:lstStyle/>
        <a:p>
          <a:r>
            <a:rPr lang="en-US" dirty="0"/>
            <a:t>Interdisciplinary Team</a:t>
          </a:r>
        </a:p>
      </dgm:t>
    </dgm:pt>
    <dgm:pt modelId="{CF1BA78D-29B3-42D6-8454-B03A0491BB29}" type="parTrans" cxnId="{FD8EA014-D688-497D-B713-0FC7D5A568C5}">
      <dgm:prSet/>
      <dgm:spPr/>
      <dgm:t>
        <a:bodyPr/>
        <a:lstStyle/>
        <a:p>
          <a:endParaRPr lang="en-US"/>
        </a:p>
      </dgm:t>
    </dgm:pt>
    <dgm:pt modelId="{17B04070-E7F9-4851-8E98-CDE80D0D1302}" type="sibTrans" cxnId="{FD8EA014-D688-497D-B713-0FC7D5A568C5}">
      <dgm:prSet/>
      <dgm:spPr/>
      <dgm:t>
        <a:bodyPr/>
        <a:lstStyle/>
        <a:p>
          <a:endParaRPr lang="en-US"/>
        </a:p>
      </dgm:t>
    </dgm:pt>
    <dgm:pt modelId="{745F0A0F-09A0-4B7E-A835-A73A7CEC125D}" type="pres">
      <dgm:prSet presAssocID="{90916F61-8757-4BA8-A8CD-709017409924}" presName="Name0" presStyleCnt="0">
        <dgm:presLayoutVars>
          <dgm:dir/>
          <dgm:resizeHandles val="exact"/>
        </dgm:presLayoutVars>
      </dgm:prSet>
      <dgm:spPr/>
    </dgm:pt>
    <dgm:pt modelId="{B5E8CEBD-AAD7-4762-9916-7BFF2D1E258B}" type="pres">
      <dgm:prSet presAssocID="{B8FB02D9-2A89-44BD-8901-4892B2EB248E}" presName="Name5" presStyleLbl="vennNode1" presStyleIdx="0" presStyleCnt="3">
        <dgm:presLayoutVars>
          <dgm:bulletEnabled val="1"/>
        </dgm:presLayoutVars>
      </dgm:prSet>
      <dgm:spPr/>
    </dgm:pt>
    <dgm:pt modelId="{2E541283-FEC5-4FAC-A23F-C0881BC68BEA}" type="pres">
      <dgm:prSet presAssocID="{930596BD-3185-4625-8BCB-0065BC6B65D7}" presName="space" presStyleCnt="0"/>
      <dgm:spPr/>
    </dgm:pt>
    <dgm:pt modelId="{48B14E64-FB78-40CE-9953-D1DE685BF76A}" type="pres">
      <dgm:prSet presAssocID="{06715A50-32A5-46D2-A5C7-0323C5379F5F}" presName="Name5" presStyleLbl="vennNode1" presStyleIdx="1" presStyleCnt="3">
        <dgm:presLayoutVars>
          <dgm:bulletEnabled val="1"/>
        </dgm:presLayoutVars>
      </dgm:prSet>
      <dgm:spPr/>
    </dgm:pt>
    <dgm:pt modelId="{65503D8A-0A21-43A7-B722-80DEB09C013E}" type="pres">
      <dgm:prSet presAssocID="{C2DC3C8A-BB53-4049-BD45-C9D3383BFC00}" presName="space" presStyleCnt="0"/>
      <dgm:spPr/>
    </dgm:pt>
    <dgm:pt modelId="{B994E1A8-4F01-4ADF-BEDD-4C4ABB7217C5}" type="pres">
      <dgm:prSet presAssocID="{C2130028-B443-4079-B6C6-A72CA27340D6}" presName="Name5" presStyleLbl="vennNode1" presStyleIdx="2" presStyleCnt="3">
        <dgm:presLayoutVars>
          <dgm:bulletEnabled val="1"/>
        </dgm:presLayoutVars>
      </dgm:prSet>
      <dgm:spPr/>
    </dgm:pt>
  </dgm:ptLst>
  <dgm:cxnLst>
    <dgm:cxn modelId="{FD8EA014-D688-497D-B713-0FC7D5A568C5}" srcId="{90916F61-8757-4BA8-A8CD-709017409924}" destId="{C2130028-B443-4079-B6C6-A72CA27340D6}" srcOrd="2" destOrd="0" parTransId="{CF1BA78D-29B3-42D6-8454-B03A0491BB29}" sibTransId="{17B04070-E7F9-4851-8E98-CDE80D0D1302}"/>
    <dgm:cxn modelId="{3F3C206D-549E-4326-8AF8-E812D8E7908B}" type="presOf" srcId="{C2130028-B443-4079-B6C6-A72CA27340D6}" destId="{B994E1A8-4F01-4ADF-BEDD-4C4ABB7217C5}" srcOrd="0" destOrd="0" presId="urn:microsoft.com/office/officeart/2005/8/layout/venn3"/>
    <dgm:cxn modelId="{5847AB8A-FDA2-4B95-92C3-DD6281016E6B}" srcId="{90916F61-8757-4BA8-A8CD-709017409924}" destId="{B8FB02D9-2A89-44BD-8901-4892B2EB248E}" srcOrd="0" destOrd="0" parTransId="{1D567D0C-E2D5-4BCC-A448-182D4CDD5199}" sibTransId="{930596BD-3185-4625-8BCB-0065BC6B65D7}"/>
    <dgm:cxn modelId="{852D8F9D-434C-4FDD-88A7-A41D2EB3533C}" type="presOf" srcId="{B8FB02D9-2A89-44BD-8901-4892B2EB248E}" destId="{B5E8CEBD-AAD7-4762-9916-7BFF2D1E258B}" srcOrd="0" destOrd="0" presId="urn:microsoft.com/office/officeart/2005/8/layout/venn3"/>
    <dgm:cxn modelId="{5CDAB8DE-AF2F-4F38-B3ED-7CFCCB502558}" type="presOf" srcId="{90916F61-8757-4BA8-A8CD-709017409924}" destId="{745F0A0F-09A0-4B7E-A835-A73A7CEC125D}" srcOrd="0" destOrd="0" presId="urn:microsoft.com/office/officeart/2005/8/layout/venn3"/>
    <dgm:cxn modelId="{9034A4F0-C539-4115-9EF9-CDF0BBEE4943}" srcId="{90916F61-8757-4BA8-A8CD-709017409924}" destId="{06715A50-32A5-46D2-A5C7-0323C5379F5F}" srcOrd="1" destOrd="0" parTransId="{695A8665-58FF-4BD6-9C97-AB9AA307D855}" sibTransId="{C2DC3C8A-BB53-4049-BD45-C9D3383BFC00}"/>
    <dgm:cxn modelId="{0889ADF5-DF0B-46D8-A67D-6EFCC069E750}" type="presOf" srcId="{06715A50-32A5-46D2-A5C7-0323C5379F5F}" destId="{48B14E64-FB78-40CE-9953-D1DE685BF76A}" srcOrd="0" destOrd="0" presId="urn:microsoft.com/office/officeart/2005/8/layout/venn3"/>
    <dgm:cxn modelId="{0C32D469-7077-461D-9736-DAF71C5BBC71}" type="presParOf" srcId="{745F0A0F-09A0-4B7E-A835-A73A7CEC125D}" destId="{B5E8CEBD-AAD7-4762-9916-7BFF2D1E258B}" srcOrd="0" destOrd="0" presId="urn:microsoft.com/office/officeart/2005/8/layout/venn3"/>
    <dgm:cxn modelId="{4C3A5ABA-644B-4C2F-B2B4-1A7BA467BDDA}" type="presParOf" srcId="{745F0A0F-09A0-4B7E-A835-A73A7CEC125D}" destId="{2E541283-FEC5-4FAC-A23F-C0881BC68BEA}" srcOrd="1" destOrd="0" presId="urn:microsoft.com/office/officeart/2005/8/layout/venn3"/>
    <dgm:cxn modelId="{982A6093-768D-4370-B1F9-06019CDFC109}" type="presParOf" srcId="{745F0A0F-09A0-4B7E-A835-A73A7CEC125D}" destId="{48B14E64-FB78-40CE-9953-D1DE685BF76A}" srcOrd="2" destOrd="0" presId="urn:microsoft.com/office/officeart/2005/8/layout/venn3"/>
    <dgm:cxn modelId="{E89F23FE-B385-4AC5-B216-3040CAF0BF12}" type="presParOf" srcId="{745F0A0F-09A0-4B7E-A835-A73A7CEC125D}" destId="{65503D8A-0A21-43A7-B722-80DEB09C013E}" srcOrd="3" destOrd="0" presId="urn:microsoft.com/office/officeart/2005/8/layout/venn3"/>
    <dgm:cxn modelId="{4A4E3A21-CCCE-46C4-BF4A-0F94D3E66251}" type="presParOf" srcId="{745F0A0F-09A0-4B7E-A835-A73A7CEC125D}" destId="{B994E1A8-4F01-4ADF-BEDD-4C4ABB7217C5}"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C35EC9-6569-4E2D-98A9-1C960D666802}" type="doc">
      <dgm:prSet loTypeId="urn:microsoft.com/office/officeart/2005/8/layout/venn3" loCatId="relationship" qsTypeId="urn:microsoft.com/office/officeart/2005/8/quickstyle/3d3" qsCatId="3D" csTypeId="urn:microsoft.com/office/officeart/2005/8/colors/accent1_2" csCatId="accent1" phldr="1"/>
      <dgm:spPr/>
      <dgm:t>
        <a:bodyPr/>
        <a:lstStyle/>
        <a:p>
          <a:endParaRPr lang="en-US"/>
        </a:p>
      </dgm:t>
    </dgm:pt>
    <dgm:pt modelId="{4A25109C-D3D3-4D51-8FA6-7390992D4A44}">
      <dgm:prSet phldrT="[Text]"/>
      <dgm:spPr/>
      <dgm:t>
        <a:bodyPr/>
        <a:lstStyle/>
        <a:p>
          <a:r>
            <a:rPr lang="en-US" dirty="0"/>
            <a:t>Equipment and Environment</a:t>
          </a:r>
        </a:p>
      </dgm:t>
    </dgm:pt>
    <dgm:pt modelId="{D9B59E6A-42FE-4D0E-B798-88ABEB615B80}" type="parTrans" cxnId="{2F01AA4B-A506-40CD-9B53-8280A9319AA3}">
      <dgm:prSet/>
      <dgm:spPr/>
      <dgm:t>
        <a:bodyPr/>
        <a:lstStyle/>
        <a:p>
          <a:endParaRPr lang="en-US"/>
        </a:p>
      </dgm:t>
    </dgm:pt>
    <dgm:pt modelId="{0ADFF944-E616-4C5B-ADC2-5B2412979F81}" type="sibTrans" cxnId="{2F01AA4B-A506-40CD-9B53-8280A9319AA3}">
      <dgm:prSet/>
      <dgm:spPr/>
      <dgm:t>
        <a:bodyPr/>
        <a:lstStyle/>
        <a:p>
          <a:endParaRPr lang="en-US"/>
        </a:p>
      </dgm:t>
    </dgm:pt>
    <dgm:pt modelId="{7B8B4FCC-8AF4-46FE-8A0C-D12BDEC85C63}" type="pres">
      <dgm:prSet presAssocID="{88C35EC9-6569-4E2D-98A9-1C960D666802}" presName="Name0" presStyleCnt="0">
        <dgm:presLayoutVars>
          <dgm:dir/>
          <dgm:resizeHandles val="exact"/>
        </dgm:presLayoutVars>
      </dgm:prSet>
      <dgm:spPr/>
    </dgm:pt>
    <dgm:pt modelId="{CC4BA764-E98D-47D5-95DE-1F7B428FEFDF}" type="pres">
      <dgm:prSet presAssocID="{4A25109C-D3D3-4D51-8FA6-7390992D4A44}" presName="Name5" presStyleLbl="vennNode1" presStyleIdx="0" presStyleCnt="1" custLinFactNeighborX="31184" custLinFactNeighborY="0">
        <dgm:presLayoutVars>
          <dgm:bulletEnabled val="1"/>
        </dgm:presLayoutVars>
      </dgm:prSet>
      <dgm:spPr/>
    </dgm:pt>
  </dgm:ptLst>
  <dgm:cxnLst>
    <dgm:cxn modelId="{665BDA01-7182-4FF7-95A7-2A54A09D6F22}" type="presOf" srcId="{4A25109C-D3D3-4D51-8FA6-7390992D4A44}" destId="{CC4BA764-E98D-47D5-95DE-1F7B428FEFDF}" srcOrd="0" destOrd="0" presId="urn:microsoft.com/office/officeart/2005/8/layout/venn3"/>
    <dgm:cxn modelId="{2F01AA4B-A506-40CD-9B53-8280A9319AA3}" srcId="{88C35EC9-6569-4E2D-98A9-1C960D666802}" destId="{4A25109C-D3D3-4D51-8FA6-7390992D4A44}" srcOrd="0" destOrd="0" parTransId="{D9B59E6A-42FE-4D0E-B798-88ABEB615B80}" sibTransId="{0ADFF944-E616-4C5B-ADC2-5B2412979F81}"/>
    <dgm:cxn modelId="{428683CC-412F-4262-9114-3C724A9EBCB7}" type="presOf" srcId="{88C35EC9-6569-4E2D-98A9-1C960D666802}" destId="{7B8B4FCC-8AF4-46FE-8A0C-D12BDEC85C63}" srcOrd="0" destOrd="0" presId="urn:microsoft.com/office/officeart/2005/8/layout/venn3"/>
    <dgm:cxn modelId="{21FD5F54-71F3-431E-A0A2-9FE6DF573A77}" type="presParOf" srcId="{7B8B4FCC-8AF4-46FE-8A0C-D12BDEC85C63}" destId="{CC4BA764-E98D-47D5-95DE-1F7B428FEFDF}" srcOrd="0"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C35EC9-6569-4E2D-98A9-1C960D666802}" type="doc">
      <dgm:prSet loTypeId="urn:microsoft.com/office/officeart/2005/8/layout/venn3" loCatId="relationship" qsTypeId="urn:microsoft.com/office/officeart/2005/8/quickstyle/3d3" qsCatId="3D" csTypeId="urn:microsoft.com/office/officeart/2005/8/colors/accent1_2" csCatId="accent1" phldr="1"/>
      <dgm:spPr/>
      <dgm:t>
        <a:bodyPr/>
        <a:lstStyle/>
        <a:p>
          <a:endParaRPr lang="en-US"/>
        </a:p>
      </dgm:t>
    </dgm:pt>
    <dgm:pt modelId="{4A25109C-D3D3-4D51-8FA6-7390992D4A44}">
      <dgm:prSet phldrT="[Text]"/>
      <dgm:spPr/>
      <dgm:t>
        <a:bodyPr/>
        <a:lstStyle/>
        <a:p>
          <a:r>
            <a:rPr lang="en-US" dirty="0"/>
            <a:t>Policies, Procedures  and Protocols</a:t>
          </a:r>
        </a:p>
      </dgm:t>
    </dgm:pt>
    <dgm:pt modelId="{D9B59E6A-42FE-4D0E-B798-88ABEB615B80}" type="parTrans" cxnId="{2F01AA4B-A506-40CD-9B53-8280A9319AA3}">
      <dgm:prSet/>
      <dgm:spPr/>
      <dgm:t>
        <a:bodyPr/>
        <a:lstStyle/>
        <a:p>
          <a:endParaRPr lang="en-US"/>
        </a:p>
      </dgm:t>
    </dgm:pt>
    <dgm:pt modelId="{0ADFF944-E616-4C5B-ADC2-5B2412979F81}" type="sibTrans" cxnId="{2F01AA4B-A506-40CD-9B53-8280A9319AA3}">
      <dgm:prSet/>
      <dgm:spPr/>
      <dgm:t>
        <a:bodyPr/>
        <a:lstStyle/>
        <a:p>
          <a:endParaRPr lang="en-US"/>
        </a:p>
      </dgm:t>
    </dgm:pt>
    <dgm:pt modelId="{7B8B4FCC-8AF4-46FE-8A0C-D12BDEC85C63}" type="pres">
      <dgm:prSet presAssocID="{88C35EC9-6569-4E2D-98A9-1C960D666802}" presName="Name0" presStyleCnt="0">
        <dgm:presLayoutVars>
          <dgm:dir/>
          <dgm:resizeHandles val="exact"/>
        </dgm:presLayoutVars>
      </dgm:prSet>
      <dgm:spPr/>
    </dgm:pt>
    <dgm:pt modelId="{CC4BA764-E98D-47D5-95DE-1F7B428FEFDF}" type="pres">
      <dgm:prSet presAssocID="{4A25109C-D3D3-4D51-8FA6-7390992D4A44}" presName="Name5" presStyleLbl="vennNode1" presStyleIdx="0" presStyleCnt="1" custLinFactNeighborX="31184" custLinFactNeighborY="0">
        <dgm:presLayoutVars>
          <dgm:bulletEnabled val="1"/>
        </dgm:presLayoutVars>
      </dgm:prSet>
      <dgm:spPr/>
    </dgm:pt>
  </dgm:ptLst>
  <dgm:cxnLst>
    <dgm:cxn modelId="{665BDA01-7182-4FF7-95A7-2A54A09D6F22}" type="presOf" srcId="{4A25109C-D3D3-4D51-8FA6-7390992D4A44}" destId="{CC4BA764-E98D-47D5-95DE-1F7B428FEFDF}" srcOrd="0" destOrd="0" presId="urn:microsoft.com/office/officeart/2005/8/layout/venn3"/>
    <dgm:cxn modelId="{2F01AA4B-A506-40CD-9B53-8280A9319AA3}" srcId="{88C35EC9-6569-4E2D-98A9-1C960D666802}" destId="{4A25109C-D3D3-4D51-8FA6-7390992D4A44}" srcOrd="0" destOrd="0" parTransId="{D9B59E6A-42FE-4D0E-B798-88ABEB615B80}" sibTransId="{0ADFF944-E616-4C5B-ADC2-5B2412979F81}"/>
    <dgm:cxn modelId="{428683CC-412F-4262-9114-3C724A9EBCB7}" type="presOf" srcId="{88C35EC9-6569-4E2D-98A9-1C960D666802}" destId="{7B8B4FCC-8AF4-46FE-8A0C-D12BDEC85C63}" srcOrd="0" destOrd="0" presId="urn:microsoft.com/office/officeart/2005/8/layout/venn3"/>
    <dgm:cxn modelId="{21FD5F54-71F3-431E-A0A2-9FE6DF573A77}" type="presParOf" srcId="{7B8B4FCC-8AF4-46FE-8A0C-D12BDEC85C63}" destId="{CC4BA764-E98D-47D5-95DE-1F7B428FEFDF}" srcOrd="0"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C35EC9-6569-4E2D-98A9-1C960D666802}" type="doc">
      <dgm:prSet loTypeId="urn:microsoft.com/office/officeart/2005/8/layout/venn3" loCatId="relationship" qsTypeId="urn:microsoft.com/office/officeart/2005/8/quickstyle/3d3" qsCatId="3D" csTypeId="urn:microsoft.com/office/officeart/2005/8/colors/accent1_2" csCatId="accent1" phldr="1"/>
      <dgm:spPr/>
      <dgm:t>
        <a:bodyPr/>
        <a:lstStyle/>
        <a:p>
          <a:endParaRPr lang="en-US"/>
        </a:p>
      </dgm:t>
    </dgm:pt>
    <dgm:pt modelId="{4A25109C-D3D3-4D51-8FA6-7390992D4A44}">
      <dgm:prSet phldrT="[Text]"/>
      <dgm:spPr/>
      <dgm:t>
        <a:bodyPr/>
        <a:lstStyle/>
        <a:p>
          <a:r>
            <a:rPr lang="en-US" dirty="0"/>
            <a:t>Interdisciplinary Team</a:t>
          </a:r>
        </a:p>
      </dgm:t>
    </dgm:pt>
    <dgm:pt modelId="{D9B59E6A-42FE-4D0E-B798-88ABEB615B80}" type="parTrans" cxnId="{2F01AA4B-A506-40CD-9B53-8280A9319AA3}">
      <dgm:prSet/>
      <dgm:spPr/>
      <dgm:t>
        <a:bodyPr/>
        <a:lstStyle/>
        <a:p>
          <a:endParaRPr lang="en-US"/>
        </a:p>
      </dgm:t>
    </dgm:pt>
    <dgm:pt modelId="{0ADFF944-E616-4C5B-ADC2-5B2412979F81}" type="sibTrans" cxnId="{2F01AA4B-A506-40CD-9B53-8280A9319AA3}">
      <dgm:prSet/>
      <dgm:spPr/>
      <dgm:t>
        <a:bodyPr/>
        <a:lstStyle/>
        <a:p>
          <a:endParaRPr lang="en-US"/>
        </a:p>
      </dgm:t>
    </dgm:pt>
    <dgm:pt modelId="{7B8B4FCC-8AF4-46FE-8A0C-D12BDEC85C63}" type="pres">
      <dgm:prSet presAssocID="{88C35EC9-6569-4E2D-98A9-1C960D666802}" presName="Name0" presStyleCnt="0">
        <dgm:presLayoutVars>
          <dgm:dir/>
          <dgm:resizeHandles val="exact"/>
        </dgm:presLayoutVars>
      </dgm:prSet>
      <dgm:spPr/>
    </dgm:pt>
    <dgm:pt modelId="{CC4BA764-E98D-47D5-95DE-1F7B428FEFDF}" type="pres">
      <dgm:prSet presAssocID="{4A25109C-D3D3-4D51-8FA6-7390992D4A44}" presName="Name5" presStyleLbl="vennNode1" presStyleIdx="0" presStyleCnt="1" custLinFactNeighborX="31184" custLinFactNeighborY="0">
        <dgm:presLayoutVars>
          <dgm:bulletEnabled val="1"/>
        </dgm:presLayoutVars>
      </dgm:prSet>
      <dgm:spPr/>
    </dgm:pt>
  </dgm:ptLst>
  <dgm:cxnLst>
    <dgm:cxn modelId="{665BDA01-7182-4FF7-95A7-2A54A09D6F22}" type="presOf" srcId="{4A25109C-D3D3-4D51-8FA6-7390992D4A44}" destId="{CC4BA764-E98D-47D5-95DE-1F7B428FEFDF}" srcOrd="0" destOrd="0" presId="urn:microsoft.com/office/officeart/2005/8/layout/venn3"/>
    <dgm:cxn modelId="{2F01AA4B-A506-40CD-9B53-8280A9319AA3}" srcId="{88C35EC9-6569-4E2D-98A9-1C960D666802}" destId="{4A25109C-D3D3-4D51-8FA6-7390992D4A44}" srcOrd="0" destOrd="0" parTransId="{D9B59E6A-42FE-4D0E-B798-88ABEB615B80}" sibTransId="{0ADFF944-E616-4C5B-ADC2-5B2412979F81}"/>
    <dgm:cxn modelId="{428683CC-412F-4262-9114-3C724A9EBCB7}" type="presOf" srcId="{88C35EC9-6569-4E2D-98A9-1C960D666802}" destId="{7B8B4FCC-8AF4-46FE-8A0C-D12BDEC85C63}" srcOrd="0" destOrd="0" presId="urn:microsoft.com/office/officeart/2005/8/layout/venn3"/>
    <dgm:cxn modelId="{21FD5F54-71F3-431E-A0A2-9FE6DF573A77}" type="presParOf" srcId="{7B8B4FCC-8AF4-46FE-8A0C-D12BDEC85C63}" destId="{CC4BA764-E98D-47D5-95DE-1F7B428FEFDF}" srcOrd="0"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8CEBD-AAD7-4762-9916-7BFF2D1E258B}">
      <dsp:nvSpPr>
        <dsp:cNvPr id="0" name=""/>
        <dsp:cNvSpPr/>
      </dsp:nvSpPr>
      <dsp:spPr>
        <a:xfrm>
          <a:off x="4116" y="220963"/>
          <a:ext cx="3599847" cy="359984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98112" tIns="31750" rIns="198112" bIns="31750" numCol="1" spcCol="1270" anchor="ctr" anchorCtr="0">
          <a:noAutofit/>
        </a:bodyPr>
        <a:lstStyle/>
        <a:p>
          <a:pPr marL="0" lvl="0" indent="0" algn="ctr" defTabSz="1111250">
            <a:lnSpc>
              <a:spcPct val="90000"/>
            </a:lnSpc>
            <a:spcBef>
              <a:spcPct val="0"/>
            </a:spcBef>
            <a:spcAft>
              <a:spcPct val="35000"/>
            </a:spcAft>
            <a:buNone/>
          </a:pPr>
          <a:r>
            <a:rPr lang="en-US" sz="2500" kern="1200" dirty="0"/>
            <a:t>Equipment and Environment</a:t>
          </a:r>
        </a:p>
      </dsp:txBody>
      <dsp:txXfrm>
        <a:off x="531301" y="748148"/>
        <a:ext cx="2545477" cy="2545477"/>
      </dsp:txXfrm>
    </dsp:sp>
    <dsp:sp modelId="{48B14E64-FB78-40CE-9953-D1DE685BF76A}">
      <dsp:nvSpPr>
        <dsp:cNvPr id="0" name=""/>
        <dsp:cNvSpPr/>
      </dsp:nvSpPr>
      <dsp:spPr>
        <a:xfrm>
          <a:off x="2883994" y="220963"/>
          <a:ext cx="3599847" cy="359984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98112" tIns="31750" rIns="198112" bIns="31750" numCol="1" spcCol="1270" anchor="ctr" anchorCtr="0">
          <a:noAutofit/>
        </a:bodyPr>
        <a:lstStyle/>
        <a:p>
          <a:pPr marL="0" lvl="0" indent="0" algn="ctr" defTabSz="1111250">
            <a:lnSpc>
              <a:spcPct val="90000"/>
            </a:lnSpc>
            <a:spcBef>
              <a:spcPct val="0"/>
            </a:spcBef>
            <a:spcAft>
              <a:spcPct val="35000"/>
            </a:spcAft>
            <a:buNone/>
          </a:pPr>
          <a:r>
            <a:rPr lang="en-US" sz="2500" kern="1200" dirty="0"/>
            <a:t>Policies, Procedures and Protocols</a:t>
          </a:r>
        </a:p>
      </dsp:txBody>
      <dsp:txXfrm>
        <a:off x="3411179" y="748148"/>
        <a:ext cx="2545477" cy="2545477"/>
      </dsp:txXfrm>
    </dsp:sp>
    <dsp:sp modelId="{B994E1A8-4F01-4ADF-BEDD-4C4ABB7217C5}">
      <dsp:nvSpPr>
        <dsp:cNvPr id="0" name=""/>
        <dsp:cNvSpPr/>
      </dsp:nvSpPr>
      <dsp:spPr>
        <a:xfrm>
          <a:off x="5763872" y="220963"/>
          <a:ext cx="3599847" cy="359984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98112" tIns="31750" rIns="198112" bIns="31750" numCol="1" spcCol="1270" anchor="ctr" anchorCtr="0">
          <a:noAutofit/>
        </a:bodyPr>
        <a:lstStyle/>
        <a:p>
          <a:pPr marL="0" lvl="0" indent="0" algn="ctr" defTabSz="1111250">
            <a:lnSpc>
              <a:spcPct val="90000"/>
            </a:lnSpc>
            <a:spcBef>
              <a:spcPct val="0"/>
            </a:spcBef>
            <a:spcAft>
              <a:spcPct val="35000"/>
            </a:spcAft>
            <a:buNone/>
          </a:pPr>
          <a:r>
            <a:rPr lang="en-US" sz="2500" kern="1200" dirty="0"/>
            <a:t>Interdisciplinary Team</a:t>
          </a:r>
        </a:p>
      </dsp:txBody>
      <dsp:txXfrm>
        <a:off x="6291057" y="748148"/>
        <a:ext cx="2545477" cy="25454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BA764-E98D-47D5-95DE-1F7B428FEFDF}">
      <dsp:nvSpPr>
        <dsp:cNvPr id="0" name=""/>
        <dsp:cNvSpPr/>
      </dsp:nvSpPr>
      <dsp:spPr>
        <a:xfrm>
          <a:off x="2784680" y="3166"/>
          <a:ext cx="4035441" cy="403544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22084" tIns="45720" rIns="222084" bIns="45720" numCol="1" spcCol="1270" anchor="ctr" anchorCtr="0">
          <a:noAutofit/>
        </a:bodyPr>
        <a:lstStyle/>
        <a:p>
          <a:pPr marL="0" lvl="0" indent="0" algn="ctr" defTabSz="1600200">
            <a:lnSpc>
              <a:spcPct val="90000"/>
            </a:lnSpc>
            <a:spcBef>
              <a:spcPct val="0"/>
            </a:spcBef>
            <a:spcAft>
              <a:spcPct val="35000"/>
            </a:spcAft>
            <a:buNone/>
          </a:pPr>
          <a:r>
            <a:rPr lang="en-US" sz="3600" kern="1200" dirty="0"/>
            <a:t>Equipment and Environment</a:t>
          </a:r>
        </a:p>
      </dsp:txBody>
      <dsp:txXfrm>
        <a:off x="3375657" y="594143"/>
        <a:ext cx="2853487" cy="28534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BA764-E98D-47D5-95DE-1F7B428FEFDF}">
      <dsp:nvSpPr>
        <dsp:cNvPr id="0" name=""/>
        <dsp:cNvSpPr/>
      </dsp:nvSpPr>
      <dsp:spPr>
        <a:xfrm>
          <a:off x="2784680" y="3166"/>
          <a:ext cx="4035441" cy="403544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22084" tIns="52070" rIns="222084" bIns="52070" numCol="1" spcCol="1270" anchor="ctr" anchorCtr="0">
          <a:noAutofit/>
        </a:bodyPr>
        <a:lstStyle/>
        <a:p>
          <a:pPr marL="0" lvl="0" indent="0" algn="ctr" defTabSz="1822450">
            <a:lnSpc>
              <a:spcPct val="90000"/>
            </a:lnSpc>
            <a:spcBef>
              <a:spcPct val="0"/>
            </a:spcBef>
            <a:spcAft>
              <a:spcPct val="35000"/>
            </a:spcAft>
            <a:buNone/>
          </a:pPr>
          <a:r>
            <a:rPr lang="en-US" sz="4100" kern="1200" dirty="0"/>
            <a:t>Policies, Procedures  and Protocols</a:t>
          </a:r>
        </a:p>
      </dsp:txBody>
      <dsp:txXfrm>
        <a:off x="3375657" y="594143"/>
        <a:ext cx="2853487" cy="28534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BA764-E98D-47D5-95DE-1F7B428FEFDF}">
      <dsp:nvSpPr>
        <dsp:cNvPr id="0" name=""/>
        <dsp:cNvSpPr/>
      </dsp:nvSpPr>
      <dsp:spPr>
        <a:xfrm>
          <a:off x="2784680" y="3166"/>
          <a:ext cx="4035441" cy="403544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22084" tIns="36830" rIns="222084" bIns="36830" numCol="1" spcCol="1270" anchor="ctr" anchorCtr="0">
          <a:noAutofit/>
        </a:bodyPr>
        <a:lstStyle/>
        <a:p>
          <a:pPr marL="0" lvl="0" indent="0" algn="ctr" defTabSz="1289050">
            <a:lnSpc>
              <a:spcPct val="90000"/>
            </a:lnSpc>
            <a:spcBef>
              <a:spcPct val="0"/>
            </a:spcBef>
            <a:spcAft>
              <a:spcPct val="35000"/>
            </a:spcAft>
            <a:buNone/>
          </a:pPr>
          <a:r>
            <a:rPr lang="en-US" sz="2900" kern="1200" dirty="0"/>
            <a:t>Interdisciplinary Team</a:t>
          </a:r>
        </a:p>
      </dsp:txBody>
      <dsp:txXfrm>
        <a:off x="3375657" y="594143"/>
        <a:ext cx="2853487" cy="2853487"/>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A5CC4C-6C86-4238-A3D3-4038316A9E4A}" type="datetimeFigureOut">
              <a:rPr lang="en-US" smtClean="0"/>
              <a:t>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6C63BE-F2CE-4E63-B906-9237C161B71B}" type="slidenum">
              <a:rPr lang="en-US" smtClean="0"/>
              <a:t>‹#›</a:t>
            </a:fld>
            <a:endParaRPr lang="en-US"/>
          </a:p>
        </p:txBody>
      </p:sp>
    </p:spTree>
    <p:extLst>
      <p:ext uri="{BB962C8B-B14F-4D97-AF65-F5344CB8AC3E}">
        <p14:creationId xmlns:p14="http://schemas.microsoft.com/office/powerpoint/2010/main" val="2012941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These hazards include functional decline, such as not being able to ambulate or transfer as well, malnutrition with decreased oral intake, dehydration, pressure wounds due to reduced mobility, and altered cognition.  If  we are able to prevent unnecessary hospitalizations, we can mitigate these risks.  </a:t>
            </a:r>
          </a:p>
          <a:p>
            <a:pPr marL="0" indent="0">
              <a:buNone/>
            </a:pPr>
            <a:r>
              <a:rPr lang="en-US" dirty="0"/>
              <a:t>For example, if a veteran who presents to the ED without an acute medical condition, but rather a need for increased support, we may be able to identify the needs and enact target home services from the ED, avoiding hospitalization.</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2</a:t>
            </a:fld>
            <a:endParaRPr lang="en-US"/>
          </a:p>
        </p:txBody>
      </p:sp>
    </p:spTree>
    <p:extLst>
      <p:ext uri="{BB962C8B-B14F-4D97-AF65-F5344CB8AC3E}">
        <p14:creationId xmlns:p14="http://schemas.microsoft.com/office/powerpoint/2010/main" val="3118480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an older adult checks into the ED (in this example, the cutoff age is 75 years or older), a delirium triage screen and a </a:t>
            </a:r>
            <a:r>
              <a:rPr lang="en-US" dirty="0" err="1"/>
              <a:t>steadi</a:t>
            </a:r>
            <a:r>
              <a:rPr lang="en-US" dirty="0"/>
              <a:t> falls screen is completed by the RN.  After that they receive a specialized screen called the ISAR, or Identification of Seniors at Risk screen.  If their score is high (greater than 3 out of 6 points), the veteran will receive a GERI-VET screen in addition to standard ED care.  The GERI-</a:t>
            </a:r>
            <a:r>
              <a:rPr lang="en-US" dirty="0" err="1"/>
              <a:t>vET</a:t>
            </a:r>
            <a:r>
              <a:rPr lang="en-US" dirty="0"/>
              <a:t> screen, screens for delirium, dementia, fall risk, functional impairment, polypharmacy, caregiver burden, depression, and elder abuse.  The ICT (or whomever is performing the geriatric screens) will meet with the ED clinician and ED social worker to discuss positive screens, any concerns that have arisen, and develop a safe discharge or admission plan.  Follow-up phone calls are performed with 1 week and again at the 30 day mark.</a:t>
            </a:r>
          </a:p>
          <a:p>
            <a:endParaRPr lang="en-US" dirty="0"/>
          </a:p>
          <a:p>
            <a:r>
              <a:rPr lang="en-US" dirty="0"/>
              <a:t>On average, it takes 20 minutes to perform these geriatric screens.</a:t>
            </a:r>
          </a:p>
          <a:p>
            <a:endParaRPr lang="en-US" dirty="0"/>
          </a:p>
          <a:p>
            <a:r>
              <a:rPr lang="en-US" dirty="0"/>
              <a:t>One of the benefits of structuring the program by using an ICT or other geriatric ED liaison is that they off-load the work of the ED physician.  The ICT is the one informing the PCP, ED provider, pharmacist, and ED social work as needed to give report on specific geriatric concerns.  They are suggesting consults to the physician, and they are calling the caregiver or APS to find out more information about the patient.</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11</a:t>
            </a:fld>
            <a:endParaRPr lang="en-US"/>
          </a:p>
        </p:txBody>
      </p:sp>
    </p:spTree>
    <p:extLst>
      <p:ext uri="{BB962C8B-B14F-4D97-AF65-F5344CB8AC3E}">
        <p14:creationId xmlns:p14="http://schemas.microsoft.com/office/powerpoint/2010/main" val="2473344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an example of the ISAR screen.  You can see that it is 6 questions long, and if a patient has 3 or more positive responses, a GERI-</a:t>
            </a:r>
            <a:r>
              <a:rPr lang="en-US" dirty="0" err="1"/>
              <a:t>vET</a:t>
            </a:r>
            <a:r>
              <a:rPr lang="en-US" dirty="0"/>
              <a:t> screen should be completed.</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12</a:t>
            </a:fld>
            <a:endParaRPr lang="en-US"/>
          </a:p>
        </p:txBody>
      </p:sp>
    </p:spTree>
    <p:extLst>
      <p:ext uri="{BB962C8B-B14F-4D97-AF65-F5344CB8AC3E}">
        <p14:creationId xmlns:p14="http://schemas.microsoft.com/office/powerpoint/2010/main" val="2460951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the form used by the screener when meeting with the patient.  It provides prompts for each screen, and should be used to take notes which are then entered into a templated CPRS note</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13</a:t>
            </a:fld>
            <a:endParaRPr lang="en-US"/>
          </a:p>
        </p:txBody>
      </p:sp>
    </p:spTree>
    <p:extLst>
      <p:ext uri="{BB962C8B-B14F-4D97-AF65-F5344CB8AC3E}">
        <p14:creationId xmlns:p14="http://schemas.microsoft.com/office/powerpoint/2010/main" val="1520248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Decision-support tools for each screen are provided for the ICT or other person performing the screens.  This is an example of Fall risk evaluation.  If the fall risk screen reveals moderate to high fall risk, the ICT will find reminders for interventions that can be performed in the ED or outpatient settings.</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14</a:t>
            </a:fld>
            <a:endParaRPr lang="en-US"/>
          </a:p>
        </p:txBody>
      </p:sp>
    </p:spTree>
    <p:extLst>
      <p:ext uri="{BB962C8B-B14F-4D97-AF65-F5344CB8AC3E}">
        <p14:creationId xmlns:p14="http://schemas.microsoft.com/office/powerpoint/2010/main" val="3421416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process is fairly new to our VA however, we plan on evaluating the GERI-VET program with metrics that include ED and hospital length of stay, 90-day revisit and readmission rates, geriatric-themed consults ordered from the ED, and satisfaction rates.</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15</a:t>
            </a:fld>
            <a:endParaRPr lang="en-US"/>
          </a:p>
        </p:txBody>
      </p:sp>
    </p:spTree>
    <p:extLst>
      <p:ext uri="{BB962C8B-B14F-4D97-AF65-F5344CB8AC3E}">
        <p14:creationId xmlns:p14="http://schemas.microsoft.com/office/powerpoint/2010/main" val="510107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process is fairly new to our VA however, we plan on evaluating the GERI-VET program with metrics that include ED and hospital length of stay, 90-day revisit and readmission rates, geriatric-themed consults ordered from the ED, and satisfaction rates.  We hope to move toward Level 1 Accreditation within the next year!!</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16</a:t>
            </a:fld>
            <a:endParaRPr lang="en-US"/>
          </a:p>
        </p:txBody>
      </p:sp>
    </p:spTree>
    <p:extLst>
      <p:ext uri="{BB962C8B-B14F-4D97-AF65-F5344CB8AC3E}">
        <p14:creationId xmlns:p14="http://schemas.microsoft.com/office/powerpoint/2010/main" val="3153153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Older patients have special needs not always met by standard emergency care.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pPr marL="0" indent="0">
              <a:buNone/>
            </a:pPr>
            <a:r>
              <a:rPr lang="en-US" dirty="0"/>
              <a:t>When in the ED, older patients experience more testing than their younger counterparts, longer ED length of stay, double the rate of ED revisits and higher admission rates.  Despite high resource utilization, satisfaction rates are low.  </a:t>
            </a:r>
          </a:p>
          <a:p>
            <a:pPr marL="0" indent="0">
              <a:buNone/>
            </a:pPr>
            <a:r>
              <a:rPr lang="en-US" dirty="0"/>
              <a:t>Therefore, there is a push to provide efficient healthcare to a frail older population.  More than 1/3rd of US outpatient care is delivered in the acute care setting; therefore the ED is providing significant medical decision making and care planning.  The ED should not be viewed as a safety net, but instead of an opportunity for care transition programs.</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3</a:t>
            </a:fld>
            <a:endParaRPr lang="en-US"/>
          </a:p>
        </p:txBody>
      </p:sp>
    </p:spTree>
    <p:extLst>
      <p:ext uri="{BB962C8B-B14F-4D97-AF65-F5344CB8AC3E}">
        <p14:creationId xmlns:p14="http://schemas.microsoft.com/office/powerpoint/2010/main" val="2856385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In 2019 the Durham VA Health Care System’s (DVAHCS) Emergency Department was awarded the American College of Emergency Physicians Bronze (Level 3) Accreditation.  </a:t>
            </a:r>
          </a:p>
          <a:p>
            <a:r>
              <a:rPr lang="en-US" sz="1200" dirty="0"/>
              <a:t>In 2020 the DVAHCS Emergency Department was awarded the Silver (Level 2) Accreditation.  </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4</a:t>
            </a:fld>
            <a:endParaRPr lang="en-US"/>
          </a:p>
        </p:txBody>
      </p:sp>
    </p:spTree>
    <p:extLst>
      <p:ext uri="{BB962C8B-B14F-4D97-AF65-F5344CB8AC3E}">
        <p14:creationId xmlns:p14="http://schemas.microsoft.com/office/powerpoint/2010/main" val="1752121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three pillars of a senior-friendly emergency department include the appropriate equipment and physical environment, policies and procedures guiding geriatric screens and clinical care, and an interdisciplinary team with geriatric knowledge and skillsets.</a:t>
            </a:r>
          </a:p>
        </p:txBody>
      </p:sp>
      <p:sp>
        <p:nvSpPr>
          <p:cNvPr id="4" name="Slide Number Placeholder 3"/>
          <p:cNvSpPr>
            <a:spLocks noGrp="1"/>
          </p:cNvSpPr>
          <p:nvPr>
            <p:ph type="sldNum" sz="quarter" idx="5"/>
          </p:nvPr>
        </p:nvSpPr>
        <p:spPr/>
        <p:txBody>
          <a:bodyPr/>
          <a:lstStyle/>
          <a:p>
            <a:fld id="{FC6C63BE-F2CE-4E63-B906-9237C161B71B}" type="slidenum">
              <a:rPr lang="en-US" smtClean="0"/>
              <a:t>5</a:t>
            </a:fld>
            <a:endParaRPr lang="en-US"/>
          </a:p>
        </p:txBody>
      </p:sp>
    </p:spTree>
    <p:extLst>
      <p:ext uri="{BB962C8B-B14F-4D97-AF65-F5344CB8AC3E}">
        <p14:creationId xmlns:p14="http://schemas.microsoft.com/office/powerpoint/2010/main" val="505252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We identified 2 private rooms and designated them as Geriatric friendly rooms.  These rooms have large clocks with easy-to-read numbers and colorful wall hangings.  </a:t>
            </a:r>
          </a:p>
          <a:p>
            <a:pPr marL="285750" indent="-285750">
              <a:buFont typeface="Arial" panose="020B0604020202020204" pitchFamily="34" charset="0"/>
              <a:buChar char="•"/>
            </a:pPr>
            <a:r>
              <a:rPr lang="en-US" dirty="0"/>
              <a:t>We have increased the mobility aids on hand.</a:t>
            </a:r>
          </a:p>
          <a:p>
            <a:pPr marL="285750" indent="-285750">
              <a:buFont typeface="Arial" panose="020B0604020202020204" pitchFamily="34" charset="0"/>
              <a:buChar char="•"/>
            </a:pPr>
            <a:r>
              <a:rPr lang="en-US" dirty="0"/>
              <a:t>We placed additional large font signage to identify the restroom and exit.</a:t>
            </a:r>
          </a:p>
          <a:p>
            <a:pPr marL="285750" indent="-285750">
              <a:buFont typeface="Arial" panose="020B0604020202020204" pitchFamily="34" charset="0"/>
              <a:buChar char="•"/>
            </a:pPr>
            <a:r>
              <a:rPr lang="en-US" dirty="0"/>
              <a:t>We have hearing amplifiers on hand and will soon participate in Hearing Impairment, Strategies and Outcomes in VA Emergency Departments (</a:t>
            </a:r>
            <a:r>
              <a:rPr lang="en-US" dirty="0" err="1"/>
              <a:t>HearVA</a:t>
            </a:r>
            <a:r>
              <a:rPr lang="en-US" dirty="0"/>
              <a:t>-ED), a research project conducted by the Division of Geriatric Medicine and Palliative Care from NYU School of Medicine.</a:t>
            </a:r>
          </a:p>
          <a:p>
            <a:pPr marL="285750" indent="-285750">
              <a:buFont typeface="Arial" panose="020B0604020202020204" pitchFamily="34" charset="0"/>
              <a:buChar char="•"/>
            </a:pPr>
            <a:r>
              <a:rPr lang="en-US" dirty="0"/>
              <a:t>We have a supply of sensory and tactile stimulation aids available for patient use.</a:t>
            </a:r>
          </a:p>
          <a:p>
            <a:pPr marL="285750" indent="-285750">
              <a:buFont typeface="Arial" panose="020B0604020202020204" pitchFamily="34" charset="0"/>
              <a:buChar char="•"/>
            </a:pPr>
            <a:r>
              <a:rPr lang="en-US" dirty="0"/>
              <a:t>We have started a pilot program </a:t>
            </a:r>
            <a:r>
              <a:rPr lang="en-US"/>
              <a:t>called SCOUTS, </a:t>
            </a:r>
            <a:r>
              <a:rPr lang="en-US" b="0" i="0">
                <a:effectLst/>
                <a:latin typeface="Arial" panose="020B0604020202020204" pitchFamily="34" charset="0"/>
              </a:rPr>
              <a:t>Supporting Community Outpatient Urgent Care &amp; Telehealth Services.  </a:t>
            </a:r>
            <a:endParaRPr lang="en-US" dirty="0"/>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6</a:t>
            </a:fld>
            <a:endParaRPr lang="en-US"/>
          </a:p>
        </p:txBody>
      </p:sp>
    </p:spTree>
    <p:extLst>
      <p:ext uri="{BB962C8B-B14F-4D97-AF65-F5344CB8AC3E}">
        <p14:creationId xmlns:p14="http://schemas.microsoft.com/office/powerpoint/2010/main" val="136050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a:t>We developed screenings for delirium, dementia, functional decline, falls, elder abuse, care giver burden, depression and polypharmacy.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Guidelines should be in place to promote nutrition in the ED, avoidance of restraints and catheters, and assurance of appropriate post-discharge follow-up.</a:t>
            </a:r>
          </a:p>
          <a:p>
            <a:pPr marL="285750" indent="-285750">
              <a:buFont typeface="Arial" panose="020B0604020202020204" pitchFamily="34" charset="0"/>
              <a:buChar char="•"/>
            </a:pPr>
            <a:r>
              <a:rPr lang="en-US" dirty="0"/>
              <a:t>We developed guidelines for </a:t>
            </a:r>
          </a:p>
          <a:p>
            <a:pPr marL="742950" lvl="1" indent="-285750">
              <a:buFont typeface="Arial" panose="020B0604020202020204" pitchFamily="34" charset="0"/>
              <a:buChar char="•"/>
            </a:pPr>
            <a:r>
              <a:rPr lang="en-US" dirty="0"/>
              <a:t>Mobility</a:t>
            </a:r>
          </a:p>
          <a:p>
            <a:pPr marL="742950" lvl="1" indent="-285750">
              <a:buFont typeface="Arial" panose="020B0604020202020204" pitchFamily="34" charset="0"/>
              <a:buChar char="•"/>
            </a:pPr>
            <a:r>
              <a:rPr lang="en-US" dirty="0"/>
              <a:t>Minimizing urinary catheter usage</a:t>
            </a:r>
          </a:p>
          <a:p>
            <a:pPr marL="742950" lvl="1" indent="-285750">
              <a:buFont typeface="Arial" panose="020B0604020202020204" pitchFamily="34" charset="0"/>
              <a:buChar char="•"/>
            </a:pPr>
            <a:r>
              <a:rPr lang="en-US" dirty="0"/>
              <a:t>Minimizing use of restraints</a:t>
            </a:r>
          </a:p>
          <a:p>
            <a:pPr marL="742950" lvl="1" indent="-285750">
              <a:buFont typeface="Arial" panose="020B0604020202020204" pitchFamily="34" charset="0"/>
              <a:buChar char="•"/>
            </a:pPr>
            <a:r>
              <a:rPr lang="en-US" dirty="0"/>
              <a:t>Encouraging food and water</a:t>
            </a:r>
          </a:p>
          <a:p>
            <a:pPr marL="742950" lvl="1" indent="-285750">
              <a:buFont typeface="Arial" panose="020B0604020202020204" pitchFamily="34" charset="0"/>
              <a:buChar char="•"/>
            </a:pPr>
            <a:r>
              <a:rPr lang="en-US" dirty="0"/>
              <a:t>Psychiatry</a:t>
            </a:r>
          </a:p>
          <a:p>
            <a:pPr marL="742950" lvl="1" indent="-285750">
              <a:buFont typeface="Arial" panose="020B0604020202020204" pitchFamily="34" charset="0"/>
              <a:buChar char="•"/>
            </a:pPr>
            <a:r>
              <a:rPr lang="en-US" dirty="0"/>
              <a:t>Palliative care</a:t>
            </a:r>
          </a:p>
          <a:p>
            <a:pPr marL="742950" lvl="1" indent="-285750">
              <a:buFont typeface="Arial" panose="020B0604020202020204" pitchFamily="34" charset="0"/>
              <a:buChar char="•"/>
            </a:pPr>
            <a:r>
              <a:rPr lang="en-US" dirty="0"/>
              <a:t>Post-discharge follow-up.</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7</a:t>
            </a:fld>
            <a:endParaRPr lang="en-US"/>
          </a:p>
        </p:txBody>
      </p:sp>
    </p:spTree>
    <p:extLst>
      <p:ext uri="{BB962C8B-B14F-4D97-AF65-F5344CB8AC3E}">
        <p14:creationId xmlns:p14="http://schemas.microsoft.com/office/powerpoint/2010/main" val="1680825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specialized team is in place to provide geriatric care. </a:t>
            </a:r>
          </a:p>
          <a:p>
            <a:r>
              <a:rPr lang="en-US" sz="1200" dirty="0"/>
              <a:t>This team is comprised of care members already working in the ED who received additional geriatric training. </a:t>
            </a:r>
          </a:p>
          <a:p>
            <a:endParaRPr lang="en-US" dirty="0"/>
          </a:p>
          <a:p>
            <a:r>
              <a:rPr lang="en-US" dirty="0"/>
              <a:t>Our team includes:</a:t>
            </a:r>
          </a:p>
          <a:p>
            <a:pPr marL="285750" indent="-285750">
              <a:buFont typeface="Arial" panose="020B0604020202020204" pitchFamily="34" charset="0"/>
              <a:buChar char="•"/>
            </a:pPr>
            <a:r>
              <a:rPr lang="en-US" dirty="0"/>
              <a:t>Case Manager/screener:  Christopher Bean, NP; Crystal Church, RN; Christopher Ritter, ICT; Alain Calimlim, ICT; Collin O’Donnell, ICT; and </a:t>
            </a:r>
            <a:r>
              <a:rPr lang="en-US" dirty="0" err="1"/>
              <a:t>LaVundra</a:t>
            </a:r>
            <a:r>
              <a:rPr lang="en-US" dirty="0"/>
              <a:t> Copeland, ICT - </a:t>
            </a:r>
            <a:r>
              <a:rPr lang="en-US" sz="1200" dirty="0"/>
              <a:t>who perform geriatric screens and care coordination</a:t>
            </a:r>
            <a:endParaRPr lang="en-US" dirty="0"/>
          </a:p>
          <a:p>
            <a:pPr marL="285750" indent="-285750">
              <a:buFont typeface="Arial" panose="020B0604020202020204" pitchFamily="34" charset="0"/>
              <a:buChar char="•"/>
            </a:pPr>
            <a:r>
              <a:rPr lang="en-US" dirty="0"/>
              <a:t>Physician Champion:  Dr. Luna Ragsdale</a:t>
            </a:r>
          </a:p>
          <a:p>
            <a:pPr marL="285750" indent="-285750">
              <a:buFont typeface="Arial" panose="020B0604020202020204" pitchFamily="34" charset="0"/>
              <a:buChar char="•"/>
            </a:pPr>
            <a:r>
              <a:rPr lang="en-US" dirty="0"/>
              <a:t>PT/OT: Steve Fairbanks</a:t>
            </a:r>
          </a:p>
          <a:p>
            <a:pPr marL="285750" indent="-285750">
              <a:buFont typeface="Arial" panose="020B0604020202020204" pitchFamily="34" charset="0"/>
              <a:buChar char="•"/>
            </a:pPr>
            <a:r>
              <a:rPr lang="en-US" dirty="0"/>
              <a:t>Social Work:  Carlos Bennerman</a:t>
            </a:r>
          </a:p>
          <a:p>
            <a:pPr marL="285750" indent="-285750">
              <a:buFont typeface="Arial" panose="020B0604020202020204" pitchFamily="34" charset="0"/>
              <a:buChar char="•"/>
            </a:pPr>
            <a:r>
              <a:rPr lang="en-US" dirty="0"/>
              <a:t>Pharmacy:  Ryan Owenby, Pharm D</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8</a:t>
            </a:fld>
            <a:endParaRPr lang="en-US"/>
          </a:p>
        </p:txBody>
      </p:sp>
    </p:spTree>
    <p:extLst>
      <p:ext uri="{BB962C8B-B14F-4D97-AF65-F5344CB8AC3E}">
        <p14:creationId xmlns:p14="http://schemas.microsoft.com/office/powerpoint/2010/main" val="4229433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The GERI-VET program:</a:t>
            </a:r>
          </a:p>
          <a:p>
            <a:pPr lvl="1"/>
            <a:r>
              <a:rPr lang="en-US" dirty="0"/>
              <a:t>Identifies at-risk older patients in the ED.</a:t>
            </a:r>
          </a:p>
          <a:p>
            <a:pPr lvl="1"/>
            <a:r>
              <a:rPr lang="en-US" dirty="0"/>
              <a:t>Detects otherwise unrecognized geriatric syndromes.</a:t>
            </a:r>
          </a:p>
          <a:p>
            <a:pPr lvl="1"/>
            <a:r>
              <a:rPr lang="en-US" dirty="0"/>
              <a:t>Provides multidisciplinary care coordination.</a:t>
            </a:r>
          </a:p>
          <a:p>
            <a:r>
              <a:rPr lang="en-US" sz="1200" dirty="0"/>
              <a:t>With the proper tools (</a:t>
            </a:r>
            <a:r>
              <a:rPr lang="en-US" sz="1200" dirty="0" err="1"/>
              <a:t>ie</a:t>
            </a:r>
            <a:r>
              <a:rPr lang="en-US" sz="1200" dirty="0"/>
              <a:t> walkers, OT consults, med reconciliations) our hope is to decrease admission rates and the return to ED visits.</a:t>
            </a:r>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9</a:t>
            </a:fld>
            <a:endParaRPr lang="en-US"/>
          </a:p>
        </p:txBody>
      </p:sp>
    </p:spTree>
    <p:extLst>
      <p:ext uri="{BB962C8B-B14F-4D97-AF65-F5344CB8AC3E}">
        <p14:creationId xmlns:p14="http://schemas.microsoft.com/office/powerpoint/2010/main" val="1500922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Incorporation of the results of the geriatric screens enables the GERI-VET program to tailor care to the most appropriate setting.  Such as avoiding an unnecessary inpatient admission for an older veteran with non-acute but significant psychosocial needs.  The GERI-VET program improves transitions of care through communication among ED and outpatient staff.  Importantly, the GERI-VET program trains a novel workforce to provide this care, with a specific focus on Intermediate Care Technicians.</a:t>
            </a:r>
          </a:p>
          <a:p>
            <a:endParaRPr lang="en-US" dirty="0"/>
          </a:p>
        </p:txBody>
      </p:sp>
      <p:sp>
        <p:nvSpPr>
          <p:cNvPr id="4" name="Slide Number Placeholder 3"/>
          <p:cNvSpPr>
            <a:spLocks noGrp="1"/>
          </p:cNvSpPr>
          <p:nvPr>
            <p:ph type="sldNum" sz="quarter" idx="5"/>
          </p:nvPr>
        </p:nvSpPr>
        <p:spPr/>
        <p:txBody>
          <a:bodyPr/>
          <a:lstStyle/>
          <a:p>
            <a:fld id="{FC6C63BE-F2CE-4E63-B906-9237C161B71B}" type="slidenum">
              <a:rPr lang="en-US" smtClean="0"/>
              <a:t>10</a:t>
            </a:fld>
            <a:endParaRPr lang="en-US"/>
          </a:p>
        </p:txBody>
      </p:sp>
    </p:spTree>
    <p:extLst>
      <p:ext uri="{BB962C8B-B14F-4D97-AF65-F5344CB8AC3E}">
        <p14:creationId xmlns:p14="http://schemas.microsoft.com/office/powerpoint/2010/main" val="21990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0FA9F-3194-432F-8B7A-0FA713FAF1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DDD46D-4F01-41C4-9411-A7EA9E1E7D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0C3108-9F27-43E2-86C9-0CEAEED666E4}"/>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5" name="Footer Placeholder 4">
            <a:extLst>
              <a:ext uri="{FF2B5EF4-FFF2-40B4-BE49-F238E27FC236}">
                <a16:creationId xmlns:a16="http://schemas.microsoft.com/office/drawing/2014/main" id="{2725613C-EA1E-42C5-AACD-DE9A1A738C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BE02A-DB7F-4605-9830-071DBE340743}"/>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320393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E866-75A2-4F62-B363-A53A6FDBF4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3F30BB-2F21-4410-A60E-38CA40F247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79C8C6-4AF8-4AB3-8A08-6BDD761D5169}"/>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5" name="Footer Placeholder 4">
            <a:extLst>
              <a:ext uri="{FF2B5EF4-FFF2-40B4-BE49-F238E27FC236}">
                <a16:creationId xmlns:a16="http://schemas.microsoft.com/office/drawing/2014/main" id="{7BA1D51D-8CAC-4E39-8C02-1B0F73D083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4BD3EE-D3A9-4005-812C-E955013AE142}"/>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497937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311D48-3CE1-48ED-9D4C-5C87A827EB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A1CFBF-7279-464D-B3D4-C2D648CC58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AB643-0962-4573-A8C2-B3A4293EA0F6}"/>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5" name="Footer Placeholder 4">
            <a:extLst>
              <a:ext uri="{FF2B5EF4-FFF2-40B4-BE49-F238E27FC236}">
                <a16:creationId xmlns:a16="http://schemas.microsoft.com/office/drawing/2014/main" id="{DA43A5F8-FEA3-46D2-8832-0673EF7703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73C5D3-086B-4AF8-880C-6EC5E456EAA1}"/>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310634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4A0DB-1259-49D9-967F-5CBD8843F5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98DB27-7C8F-4547-A35B-6A23E61C57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F1C73-DA86-4A77-8347-825BC453EB23}"/>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5" name="Footer Placeholder 4">
            <a:extLst>
              <a:ext uri="{FF2B5EF4-FFF2-40B4-BE49-F238E27FC236}">
                <a16:creationId xmlns:a16="http://schemas.microsoft.com/office/drawing/2014/main" id="{13B96F0B-CD59-41A8-B82C-85497A1168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4766A-F9DD-48BC-98F2-AEFB97559356}"/>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3645605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2347-2AC8-42B5-998C-0A3348048D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851A4C-1ADB-49A6-83A4-B59125A704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731D70-B27F-4EAB-8AFC-660AB0808E5A}"/>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5" name="Footer Placeholder 4">
            <a:extLst>
              <a:ext uri="{FF2B5EF4-FFF2-40B4-BE49-F238E27FC236}">
                <a16:creationId xmlns:a16="http://schemas.microsoft.com/office/drawing/2014/main" id="{C0DC7133-84FA-46DB-8AF9-753081476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EE50FD-4395-4E86-872F-499EAC224A5D}"/>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1654554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FB902-A25B-4BF9-9BBF-DB0BFB6239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8E5459-9FF8-428D-BB10-052E1712CB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271655-85EF-4C96-97EA-DFD2E6ECFE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79A04F-AA60-42C2-9FB3-950DEE0690A8}"/>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6" name="Footer Placeholder 5">
            <a:extLst>
              <a:ext uri="{FF2B5EF4-FFF2-40B4-BE49-F238E27FC236}">
                <a16:creationId xmlns:a16="http://schemas.microsoft.com/office/drawing/2014/main" id="{AC0CE02A-7963-4F78-8851-B5778B358F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7D196B-455F-46BC-993E-DD95BCADE2B3}"/>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218692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65737-246E-4913-868F-FDB820C0A4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5256EF-7200-4617-9442-C7A7D34D4F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4BB5F1-1663-474A-BC2F-1580E5E742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0A3E11-BD93-467A-BC65-A9A193DF9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0A2C7B-DFBF-4F9A-9BB0-9CD3993CA0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10D4B0-BE01-4CBC-952C-F818ED292FC8}"/>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8" name="Footer Placeholder 7">
            <a:extLst>
              <a:ext uri="{FF2B5EF4-FFF2-40B4-BE49-F238E27FC236}">
                <a16:creationId xmlns:a16="http://schemas.microsoft.com/office/drawing/2014/main" id="{0F667861-35F6-4F45-99F3-6F2C3162D3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8B20BE-65B9-4C85-9A8A-D2540B47FF06}"/>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1891594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D4AB6-9E8C-4FB3-925B-BB53F5340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81A2C0-08B7-45DF-90DB-1D6A0678F38F}"/>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4" name="Footer Placeholder 3">
            <a:extLst>
              <a:ext uri="{FF2B5EF4-FFF2-40B4-BE49-F238E27FC236}">
                <a16:creationId xmlns:a16="http://schemas.microsoft.com/office/drawing/2014/main" id="{670EA65D-3F89-4D5D-9352-776E445E88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39B0CF-D8C9-4A00-8C1E-918EED8ECE63}"/>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40283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BCCE8C-64FF-4ACB-AFCE-2B7881E6559F}"/>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3" name="Footer Placeholder 2">
            <a:extLst>
              <a:ext uri="{FF2B5EF4-FFF2-40B4-BE49-F238E27FC236}">
                <a16:creationId xmlns:a16="http://schemas.microsoft.com/office/drawing/2014/main" id="{2275C737-F412-406C-9173-46FC421C7E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7AB914-8832-4C60-8AEC-9B301677AE78}"/>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358394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3CB69-286A-48E5-8EBD-2B00D3CF77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FD86D3-9946-4AF1-A53D-ADFB60456D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7BD840-8720-4977-B512-1907B1EB5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5447-419E-4B28-8CE0-08FBA8DE6D2D}"/>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6" name="Footer Placeholder 5">
            <a:extLst>
              <a:ext uri="{FF2B5EF4-FFF2-40B4-BE49-F238E27FC236}">
                <a16:creationId xmlns:a16="http://schemas.microsoft.com/office/drawing/2014/main" id="{86348267-E16F-4211-B2C2-DC7A968E0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C8F387-AF41-4B4A-AD3B-FB20159E85B1}"/>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152458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75AF-3687-4CBD-9A09-0DEBD378D1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AC3F11-BA24-4C58-82E5-CB46E9706C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F482E9-4B06-4BF4-90EE-B4C50A89F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C5C064-128F-4CA7-855E-12BDC6B443D9}"/>
              </a:ext>
            </a:extLst>
          </p:cNvPr>
          <p:cNvSpPr>
            <a:spLocks noGrp="1"/>
          </p:cNvSpPr>
          <p:nvPr>
            <p:ph type="dt" sz="half" idx="10"/>
          </p:nvPr>
        </p:nvSpPr>
        <p:spPr/>
        <p:txBody>
          <a:bodyPr/>
          <a:lstStyle/>
          <a:p>
            <a:fld id="{D6A1A36F-CAFE-4D39-B4C2-4F30564AC731}" type="datetimeFigureOut">
              <a:rPr lang="en-US" smtClean="0"/>
              <a:t>12/3/2021</a:t>
            </a:fld>
            <a:endParaRPr lang="en-US"/>
          </a:p>
        </p:txBody>
      </p:sp>
      <p:sp>
        <p:nvSpPr>
          <p:cNvPr id="6" name="Footer Placeholder 5">
            <a:extLst>
              <a:ext uri="{FF2B5EF4-FFF2-40B4-BE49-F238E27FC236}">
                <a16:creationId xmlns:a16="http://schemas.microsoft.com/office/drawing/2014/main" id="{A6517363-9B8E-44DC-AF12-FC1F309B72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57DD1B-E251-4BCE-8BA5-25B04AA7AE2F}"/>
              </a:ext>
            </a:extLst>
          </p:cNvPr>
          <p:cNvSpPr>
            <a:spLocks noGrp="1"/>
          </p:cNvSpPr>
          <p:nvPr>
            <p:ph type="sldNum" sz="quarter" idx="12"/>
          </p:nvPr>
        </p:nvSpPr>
        <p:spPr/>
        <p:txBody>
          <a:bodyPr/>
          <a:lstStyle/>
          <a:p>
            <a:fld id="{DEBB3A00-7307-46B4-8CBE-9A86B2A4E00A}" type="slidenum">
              <a:rPr lang="en-US" smtClean="0"/>
              <a:t>‹#›</a:t>
            </a:fld>
            <a:endParaRPr lang="en-US"/>
          </a:p>
        </p:txBody>
      </p:sp>
    </p:spTree>
    <p:extLst>
      <p:ext uri="{BB962C8B-B14F-4D97-AF65-F5344CB8AC3E}">
        <p14:creationId xmlns:p14="http://schemas.microsoft.com/office/powerpoint/2010/main" val="3604007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FEBD40-9787-4369-9095-648F194387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637E71-0FE5-4F37-976B-87CC820606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4BC84-93AB-4B16-8268-B1010E377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1A36F-CAFE-4D39-B4C2-4F30564AC731}" type="datetimeFigureOut">
              <a:rPr lang="en-US" smtClean="0"/>
              <a:t>12/3/2021</a:t>
            </a:fld>
            <a:endParaRPr lang="en-US"/>
          </a:p>
        </p:txBody>
      </p:sp>
      <p:sp>
        <p:nvSpPr>
          <p:cNvPr id="5" name="Footer Placeholder 4">
            <a:extLst>
              <a:ext uri="{FF2B5EF4-FFF2-40B4-BE49-F238E27FC236}">
                <a16:creationId xmlns:a16="http://schemas.microsoft.com/office/drawing/2014/main" id="{6C0703A1-008F-4DCC-91F9-4F10D9FAD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ED20B0-02F9-465C-AA35-E2E9252657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B3A00-7307-46B4-8CBE-9A86B2A4E00A}" type="slidenum">
              <a:rPr lang="en-US" smtClean="0"/>
              <a:t>‹#›</a:t>
            </a:fld>
            <a:endParaRPr lang="en-US"/>
          </a:p>
        </p:txBody>
      </p:sp>
    </p:spTree>
    <p:extLst>
      <p:ext uri="{BB962C8B-B14F-4D97-AF65-F5344CB8AC3E}">
        <p14:creationId xmlns:p14="http://schemas.microsoft.com/office/powerpoint/2010/main" val="4251042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DF2AC0B8-29DE-4729-AF34-06FD13DAEA40}"/>
              </a:ext>
            </a:extLst>
          </p:cNvPr>
          <p:cNvPicPr>
            <a:picLocks noChangeAspect="1"/>
          </p:cNvPicPr>
          <p:nvPr/>
        </p:nvPicPr>
        <p:blipFill>
          <a:blip r:embed="rId2"/>
          <a:stretch>
            <a:fillRect/>
          </a:stretch>
        </p:blipFill>
        <p:spPr>
          <a:xfrm>
            <a:off x="7949045" y="914403"/>
            <a:ext cx="3789988" cy="4906133"/>
          </a:xfrm>
          <a:prstGeom prst="rect">
            <a:avLst/>
          </a:prstGeom>
        </p:spPr>
      </p:pic>
      <p:sp>
        <p:nvSpPr>
          <p:cNvPr id="13" name="Freeform: Shape 12">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9AC6918-43E1-477A-9100-EDCE0E22C03F}"/>
              </a:ext>
            </a:extLst>
          </p:cNvPr>
          <p:cNvSpPr>
            <a:spLocks noGrp="1"/>
          </p:cNvSpPr>
          <p:nvPr>
            <p:ph type="ctrTitle"/>
          </p:nvPr>
        </p:nvSpPr>
        <p:spPr>
          <a:xfrm>
            <a:off x="804672" y="877824"/>
            <a:ext cx="5294376" cy="3072384"/>
          </a:xfrm>
        </p:spPr>
        <p:txBody>
          <a:bodyPr anchor="b">
            <a:normAutofit fontScale="90000"/>
          </a:bodyPr>
          <a:lstStyle/>
          <a:p>
            <a:pPr algn="l"/>
            <a:r>
              <a:rPr lang="en-US" sz="5400" dirty="0"/>
              <a:t>Durham VA Health Care System’s</a:t>
            </a:r>
            <a:br>
              <a:rPr lang="en-US" sz="5400" dirty="0"/>
            </a:br>
            <a:r>
              <a:rPr lang="en-US" sz="5400" dirty="0"/>
              <a:t>Geriatric Emergency Department</a:t>
            </a:r>
          </a:p>
        </p:txBody>
      </p:sp>
      <p:sp>
        <p:nvSpPr>
          <p:cNvPr id="10" name="Subtitle 2">
            <a:extLst>
              <a:ext uri="{FF2B5EF4-FFF2-40B4-BE49-F238E27FC236}">
                <a16:creationId xmlns:a16="http://schemas.microsoft.com/office/drawing/2014/main" id="{FFE1BEDF-948A-4D73-8659-A959E865AF77}"/>
              </a:ext>
            </a:extLst>
          </p:cNvPr>
          <p:cNvSpPr txBox="1">
            <a:spLocks/>
          </p:cNvSpPr>
          <p:nvPr/>
        </p:nvSpPr>
        <p:spPr>
          <a:xfrm>
            <a:off x="957072" y="4248912"/>
            <a:ext cx="4167376" cy="1155525"/>
          </a:xfrm>
          <a:prstGeom prst="rect">
            <a:avLst/>
          </a:prstGeom>
        </p:spPr>
        <p:txBody>
          <a:bodyPr vert="horz" lIns="91440" tIns="45720" rIns="91440" bIns="45720" rtlCol="0" anchor="t">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a:t>Crystal Church</a:t>
            </a:r>
          </a:p>
          <a:p>
            <a:pPr algn="l"/>
            <a:r>
              <a:rPr lang="en-US" sz="2000"/>
              <a:t>MSN, RN</a:t>
            </a:r>
          </a:p>
          <a:p>
            <a:pPr algn="l"/>
            <a:r>
              <a:rPr lang="en-US" sz="2000"/>
              <a:t>Nurse Professional Development Generalist, Emergency Department</a:t>
            </a:r>
            <a:endParaRPr lang="en-US" sz="2000" dirty="0"/>
          </a:p>
        </p:txBody>
      </p:sp>
    </p:spTree>
    <p:extLst>
      <p:ext uri="{BB962C8B-B14F-4D97-AF65-F5344CB8AC3E}">
        <p14:creationId xmlns:p14="http://schemas.microsoft.com/office/powerpoint/2010/main" val="132985413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F119-9C18-444B-BC8F-5712A9818641}"/>
              </a:ext>
            </a:extLst>
          </p:cNvPr>
          <p:cNvSpPr>
            <a:spLocks noGrp="1"/>
          </p:cNvSpPr>
          <p:nvPr>
            <p:ph type="title"/>
          </p:nvPr>
        </p:nvSpPr>
        <p:spPr>
          <a:xfrm>
            <a:off x="1653363" y="365760"/>
            <a:ext cx="9367203" cy="1188720"/>
          </a:xfrm>
        </p:spPr>
        <p:txBody>
          <a:bodyPr>
            <a:normAutofit fontScale="90000"/>
          </a:bodyPr>
          <a:lstStyle/>
          <a:p>
            <a:r>
              <a:rPr lang="en-US" dirty="0"/>
              <a:t>Objectives for the DVHCS Emergency Department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5609C1B-F1B9-42B9-9B40-3D721CE340A1}"/>
              </a:ext>
            </a:extLst>
          </p:cNvPr>
          <p:cNvSpPr>
            <a:spLocks noGrp="1"/>
          </p:cNvSpPr>
          <p:nvPr>
            <p:ph idx="1"/>
          </p:nvPr>
        </p:nvSpPr>
        <p:spPr>
          <a:xfrm>
            <a:off x="1653363" y="2176272"/>
            <a:ext cx="9367204" cy="4041648"/>
          </a:xfrm>
        </p:spPr>
        <p:txBody>
          <a:bodyPr anchor="t">
            <a:normAutofit/>
          </a:bodyPr>
          <a:lstStyle/>
          <a:p>
            <a:r>
              <a:rPr lang="en-US" dirty="0"/>
              <a:t>Screening and detection of geriatric syndromes.</a:t>
            </a:r>
          </a:p>
          <a:p>
            <a:r>
              <a:rPr lang="en-US" dirty="0"/>
              <a:t>Tailor care to the most appropriate setting.</a:t>
            </a:r>
          </a:p>
          <a:p>
            <a:r>
              <a:rPr lang="en-US" dirty="0"/>
              <a:t>Improve transitions of care.</a:t>
            </a:r>
          </a:p>
          <a:p>
            <a:r>
              <a:rPr lang="en-US" dirty="0"/>
              <a:t>Train the VA workforce to care for our aging veterans, with a specific focus on Intermediate Care Technicians.</a:t>
            </a:r>
          </a:p>
          <a:p>
            <a:endParaRPr lang="en-US" sz="2400" dirty="0"/>
          </a:p>
        </p:txBody>
      </p:sp>
    </p:spTree>
    <p:extLst>
      <p:ext uri="{BB962C8B-B14F-4D97-AF65-F5344CB8AC3E}">
        <p14:creationId xmlns:p14="http://schemas.microsoft.com/office/powerpoint/2010/main" val="3297324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6EAE-340E-4D4B-9B76-07C2017A7D38}"/>
              </a:ext>
            </a:extLst>
          </p:cNvPr>
          <p:cNvSpPr>
            <a:spLocks noGrp="1"/>
          </p:cNvSpPr>
          <p:nvPr>
            <p:ph type="title"/>
          </p:nvPr>
        </p:nvSpPr>
        <p:spPr>
          <a:xfrm>
            <a:off x="1653363" y="365760"/>
            <a:ext cx="9367203" cy="1188720"/>
          </a:xfrm>
        </p:spPr>
        <p:txBody>
          <a:bodyPr>
            <a:normAutofit/>
          </a:bodyPr>
          <a:lstStyle/>
          <a:p>
            <a:r>
              <a:rPr lang="en-US" dirty="0"/>
              <a:t>GERI-VET Workflow</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Content Placeholder 6">
            <a:extLst>
              <a:ext uri="{FF2B5EF4-FFF2-40B4-BE49-F238E27FC236}">
                <a16:creationId xmlns:a16="http://schemas.microsoft.com/office/drawing/2014/main" id="{D12862BA-F990-4CFF-A965-C3703066D847}"/>
              </a:ext>
            </a:extLst>
          </p:cNvPr>
          <p:cNvPicPr>
            <a:picLocks noGrp="1" noChangeAspect="1"/>
          </p:cNvPicPr>
          <p:nvPr>
            <p:ph idx="1"/>
          </p:nvPr>
        </p:nvPicPr>
        <p:blipFill>
          <a:blip r:embed="rId3"/>
          <a:stretch>
            <a:fillRect/>
          </a:stretch>
        </p:blipFill>
        <p:spPr>
          <a:xfrm>
            <a:off x="743579" y="1695372"/>
            <a:ext cx="10872316" cy="4846480"/>
          </a:xfrm>
        </p:spPr>
      </p:pic>
    </p:spTree>
    <p:extLst>
      <p:ext uri="{BB962C8B-B14F-4D97-AF65-F5344CB8AC3E}">
        <p14:creationId xmlns:p14="http://schemas.microsoft.com/office/powerpoint/2010/main" val="3894928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E6CB0-7AF2-4271-A835-620D20AC5883}"/>
              </a:ext>
            </a:extLst>
          </p:cNvPr>
          <p:cNvSpPr>
            <a:spLocks noGrp="1"/>
          </p:cNvSpPr>
          <p:nvPr>
            <p:ph type="title"/>
          </p:nvPr>
        </p:nvSpPr>
        <p:spPr>
          <a:xfrm>
            <a:off x="1653363" y="365760"/>
            <a:ext cx="9367203" cy="1188720"/>
          </a:xfrm>
        </p:spPr>
        <p:txBody>
          <a:bodyPr>
            <a:normAutofit/>
          </a:bodyPr>
          <a:lstStyle/>
          <a:p>
            <a:r>
              <a:rPr lang="en-US" dirty="0"/>
              <a:t>Identification of Seniors at Risk (ISAR)</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Content Placeholder 6">
            <a:extLst>
              <a:ext uri="{FF2B5EF4-FFF2-40B4-BE49-F238E27FC236}">
                <a16:creationId xmlns:a16="http://schemas.microsoft.com/office/drawing/2014/main" id="{E8A8A115-C932-4591-82F1-2197E4FC46E3}"/>
              </a:ext>
            </a:extLst>
          </p:cNvPr>
          <p:cNvPicPr>
            <a:picLocks noGrp="1" noChangeAspect="1"/>
          </p:cNvPicPr>
          <p:nvPr>
            <p:ph idx="1"/>
          </p:nvPr>
        </p:nvPicPr>
        <p:blipFill>
          <a:blip r:embed="rId3"/>
          <a:stretch>
            <a:fillRect/>
          </a:stretch>
        </p:blipFill>
        <p:spPr>
          <a:xfrm>
            <a:off x="2373348" y="1462058"/>
            <a:ext cx="7190529" cy="5300175"/>
          </a:xfrm>
          <a:prstGeom prst="rect">
            <a:avLst/>
          </a:prstGeom>
        </p:spPr>
      </p:pic>
    </p:spTree>
    <p:extLst>
      <p:ext uri="{BB962C8B-B14F-4D97-AF65-F5344CB8AC3E}">
        <p14:creationId xmlns:p14="http://schemas.microsoft.com/office/powerpoint/2010/main" val="1796430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E6CB0-7AF2-4271-A835-620D20AC5883}"/>
              </a:ext>
            </a:extLst>
          </p:cNvPr>
          <p:cNvSpPr>
            <a:spLocks noGrp="1"/>
          </p:cNvSpPr>
          <p:nvPr>
            <p:ph type="title"/>
          </p:nvPr>
        </p:nvSpPr>
        <p:spPr>
          <a:xfrm>
            <a:off x="1653363" y="365760"/>
            <a:ext cx="9367203" cy="1188720"/>
          </a:xfrm>
        </p:spPr>
        <p:txBody>
          <a:bodyPr>
            <a:normAutofit/>
          </a:bodyPr>
          <a:lstStyle/>
          <a:p>
            <a:r>
              <a:rPr lang="en-US" dirty="0"/>
              <a:t>GERI-VET Screening Tool</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Content Placeholder 8">
            <a:extLst>
              <a:ext uri="{FF2B5EF4-FFF2-40B4-BE49-F238E27FC236}">
                <a16:creationId xmlns:a16="http://schemas.microsoft.com/office/drawing/2014/main" id="{4BF77560-18FF-41E2-835E-A8B43748205C}"/>
              </a:ext>
            </a:extLst>
          </p:cNvPr>
          <p:cNvPicPr>
            <a:picLocks noGrp="1" noChangeAspect="1"/>
          </p:cNvPicPr>
          <p:nvPr>
            <p:ph idx="1"/>
          </p:nvPr>
        </p:nvPicPr>
        <p:blipFill>
          <a:blip r:embed="rId3"/>
          <a:stretch>
            <a:fillRect/>
          </a:stretch>
        </p:blipFill>
        <p:spPr>
          <a:xfrm>
            <a:off x="2391131" y="1554480"/>
            <a:ext cx="7409738" cy="5237812"/>
          </a:xfrm>
          <a:prstGeom prst="rect">
            <a:avLst/>
          </a:prstGeom>
        </p:spPr>
      </p:pic>
    </p:spTree>
    <p:extLst>
      <p:ext uri="{BB962C8B-B14F-4D97-AF65-F5344CB8AC3E}">
        <p14:creationId xmlns:p14="http://schemas.microsoft.com/office/powerpoint/2010/main" val="1907499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74611-96F2-4855-9637-3B3932747536}"/>
              </a:ext>
            </a:extLst>
          </p:cNvPr>
          <p:cNvSpPr>
            <a:spLocks noGrp="1"/>
          </p:cNvSpPr>
          <p:nvPr>
            <p:ph type="title"/>
          </p:nvPr>
        </p:nvSpPr>
        <p:spPr>
          <a:xfrm>
            <a:off x="1653363" y="365760"/>
            <a:ext cx="9367203" cy="1188720"/>
          </a:xfrm>
        </p:spPr>
        <p:txBody>
          <a:bodyPr>
            <a:normAutofit/>
          </a:bodyPr>
          <a:lstStyle/>
          <a:p>
            <a:r>
              <a:rPr lang="en-US" dirty="0"/>
              <a:t>GERI-VET Falls Algorithm</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Content Placeholder 3">
            <a:extLst>
              <a:ext uri="{FF2B5EF4-FFF2-40B4-BE49-F238E27FC236}">
                <a16:creationId xmlns:a16="http://schemas.microsoft.com/office/drawing/2014/main" id="{88056BF3-5516-4D38-BA44-141D573BAEB9}"/>
              </a:ext>
            </a:extLst>
          </p:cNvPr>
          <p:cNvPicPr>
            <a:picLocks noGrp="1" noChangeAspect="1"/>
          </p:cNvPicPr>
          <p:nvPr>
            <p:ph idx="1"/>
          </p:nvPr>
        </p:nvPicPr>
        <p:blipFill>
          <a:blip r:embed="rId3"/>
          <a:stretch>
            <a:fillRect/>
          </a:stretch>
        </p:blipFill>
        <p:spPr>
          <a:xfrm>
            <a:off x="1764100" y="1554480"/>
            <a:ext cx="8378276" cy="5303519"/>
          </a:xfrm>
          <a:prstGeom prst="rect">
            <a:avLst/>
          </a:prstGeom>
        </p:spPr>
      </p:pic>
    </p:spTree>
    <p:extLst>
      <p:ext uri="{BB962C8B-B14F-4D97-AF65-F5344CB8AC3E}">
        <p14:creationId xmlns:p14="http://schemas.microsoft.com/office/powerpoint/2010/main" val="1037047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F119-9C18-444B-BC8F-5712A9818641}"/>
              </a:ext>
            </a:extLst>
          </p:cNvPr>
          <p:cNvSpPr>
            <a:spLocks noGrp="1"/>
          </p:cNvSpPr>
          <p:nvPr>
            <p:ph type="title"/>
          </p:nvPr>
        </p:nvSpPr>
        <p:spPr>
          <a:xfrm>
            <a:off x="1653363" y="365760"/>
            <a:ext cx="9367203" cy="1188720"/>
          </a:xfrm>
        </p:spPr>
        <p:txBody>
          <a:bodyPr>
            <a:normAutofit/>
          </a:bodyPr>
          <a:lstStyle/>
          <a:p>
            <a:r>
              <a:rPr lang="en-US" dirty="0"/>
              <a:t>GERI-VET Quality Metric</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5609C1B-F1B9-42B9-9B40-3D721CE340A1}"/>
              </a:ext>
            </a:extLst>
          </p:cNvPr>
          <p:cNvSpPr>
            <a:spLocks noGrp="1"/>
          </p:cNvSpPr>
          <p:nvPr>
            <p:ph idx="1"/>
          </p:nvPr>
        </p:nvSpPr>
        <p:spPr>
          <a:xfrm>
            <a:off x="1653363" y="2176272"/>
            <a:ext cx="9367204" cy="4041648"/>
          </a:xfrm>
        </p:spPr>
        <p:txBody>
          <a:bodyPr anchor="t">
            <a:normAutofit/>
          </a:bodyPr>
          <a:lstStyle/>
          <a:p>
            <a:r>
              <a:rPr lang="en-US" dirty="0">
                <a:latin typeface="Arial"/>
                <a:cs typeface="Arial"/>
              </a:rPr>
              <a:t>Length of stay in ED</a:t>
            </a:r>
          </a:p>
          <a:p>
            <a:r>
              <a:rPr lang="en-US" dirty="0">
                <a:latin typeface="Arial"/>
                <a:cs typeface="Arial"/>
              </a:rPr>
              <a:t>Admission rates and LOS</a:t>
            </a:r>
          </a:p>
          <a:p>
            <a:r>
              <a:rPr lang="en-US" dirty="0">
                <a:latin typeface="Arial"/>
                <a:cs typeface="Arial"/>
              </a:rPr>
              <a:t>90 day ED revisit and hospitalization rates</a:t>
            </a:r>
          </a:p>
          <a:p>
            <a:r>
              <a:rPr lang="en-US" dirty="0">
                <a:latin typeface="Arial"/>
                <a:cs typeface="Arial"/>
              </a:rPr>
              <a:t>“Geriatric” services ordered from ED</a:t>
            </a:r>
          </a:p>
          <a:p>
            <a:r>
              <a:rPr lang="en-US" dirty="0">
                <a:latin typeface="Arial"/>
                <a:cs typeface="Arial"/>
              </a:rPr>
              <a:t>Patient and caregiver satisfaction</a:t>
            </a:r>
          </a:p>
          <a:p>
            <a:pPr marL="0" indent="0">
              <a:buNone/>
            </a:pPr>
            <a:endParaRPr lang="en-US" sz="2400" dirty="0"/>
          </a:p>
        </p:txBody>
      </p:sp>
    </p:spTree>
    <p:extLst>
      <p:ext uri="{BB962C8B-B14F-4D97-AF65-F5344CB8AC3E}">
        <p14:creationId xmlns:p14="http://schemas.microsoft.com/office/powerpoint/2010/main" val="451295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F119-9C18-444B-BC8F-5712A9818641}"/>
              </a:ext>
            </a:extLst>
          </p:cNvPr>
          <p:cNvSpPr>
            <a:spLocks noGrp="1"/>
          </p:cNvSpPr>
          <p:nvPr>
            <p:ph type="title"/>
          </p:nvPr>
        </p:nvSpPr>
        <p:spPr>
          <a:xfrm>
            <a:off x="1653363" y="365760"/>
            <a:ext cx="9367203" cy="1188720"/>
          </a:xfrm>
        </p:spPr>
        <p:txBody>
          <a:bodyPr>
            <a:normAutofit/>
          </a:bodyPr>
          <a:lstStyle/>
          <a:p>
            <a:r>
              <a:rPr lang="en-US" dirty="0"/>
              <a:t>Questions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Content Placeholder 6" descr="Icon&#10;&#10;Description automatically generated with medium confidence">
            <a:extLst>
              <a:ext uri="{FF2B5EF4-FFF2-40B4-BE49-F238E27FC236}">
                <a16:creationId xmlns:a16="http://schemas.microsoft.com/office/drawing/2014/main" id="{524EBF0C-A3CF-46B7-BC6A-AC4F46DC218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50676" y="1825625"/>
            <a:ext cx="5490647" cy="4351338"/>
          </a:xfrm>
        </p:spPr>
      </p:pic>
    </p:spTree>
    <p:extLst>
      <p:ext uri="{BB962C8B-B14F-4D97-AF65-F5344CB8AC3E}">
        <p14:creationId xmlns:p14="http://schemas.microsoft.com/office/powerpoint/2010/main" val="218537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C8A2F-E313-4585-B88F-3656A857CE27}"/>
              </a:ext>
            </a:extLst>
          </p:cNvPr>
          <p:cNvSpPr>
            <a:spLocks noGrp="1"/>
          </p:cNvSpPr>
          <p:nvPr>
            <p:ph type="title"/>
          </p:nvPr>
        </p:nvSpPr>
        <p:spPr>
          <a:xfrm>
            <a:off x="1653363" y="365760"/>
            <a:ext cx="9367203" cy="1188720"/>
          </a:xfrm>
        </p:spPr>
        <p:txBody>
          <a:bodyPr>
            <a:normAutofit fontScale="90000"/>
          </a:bodyPr>
          <a:lstStyle/>
          <a:p>
            <a:r>
              <a:rPr lang="en-US" dirty="0"/>
              <a:t>Why is it important to focus on the geriatric population?</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1584E8A-BE09-4D1A-94FD-F8EA0CEFC3E3}"/>
              </a:ext>
            </a:extLst>
          </p:cNvPr>
          <p:cNvSpPr>
            <a:spLocks noGrp="1"/>
          </p:cNvSpPr>
          <p:nvPr>
            <p:ph idx="1"/>
          </p:nvPr>
        </p:nvSpPr>
        <p:spPr>
          <a:xfrm>
            <a:off x="1653363" y="2176272"/>
            <a:ext cx="9367204" cy="4041648"/>
          </a:xfrm>
        </p:spPr>
        <p:txBody>
          <a:bodyPr anchor="t">
            <a:normAutofit/>
          </a:bodyPr>
          <a:lstStyle/>
          <a:p>
            <a:pPr marL="0" indent="0">
              <a:buNone/>
            </a:pPr>
            <a:r>
              <a:rPr lang="en-US" dirty="0"/>
              <a:t>Over 1 million annual ED encounters within the VA health care system each year for veterans older than 65 years of age.  </a:t>
            </a:r>
          </a:p>
          <a:p>
            <a:pPr marL="0" indent="0">
              <a:buNone/>
            </a:pPr>
            <a:endParaRPr lang="en-US" dirty="0"/>
          </a:p>
          <a:p>
            <a:pPr marL="0" indent="0">
              <a:buNone/>
            </a:pPr>
            <a:r>
              <a:rPr lang="en-US" dirty="0"/>
              <a:t>22% of these encounters result in admission to the hospital.  </a:t>
            </a:r>
          </a:p>
          <a:p>
            <a:pPr marL="0" indent="0">
              <a:buNone/>
            </a:pPr>
            <a:endParaRPr lang="en-US" dirty="0"/>
          </a:p>
          <a:p>
            <a:pPr marL="0" indent="0">
              <a:buNone/>
            </a:pPr>
            <a:r>
              <a:rPr lang="en-US" dirty="0"/>
              <a:t>When admitted, older adults are at risk for developing the “Hazards of Hospitalization.”  </a:t>
            </a:r>
          </a:p>
          <a:p>
            <a:endParaRPr lang="en-US" sz="2400" dirty="0"/>
          </a:p>
        </p:txBody>
      </p:sp>
    </p:spTree>
    <p:extLst>
      <p:ext uri="{BB962C8B-B14F-4D97-AF65-F5344CB8AC3E}">
        <p14:creationId xmlns:p14="http://schemas.microsoft.com/office/powerpoint/2010/main" val="2793496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61CA-5493-4D7D-A6C6-CB82B910AC16}"/>
              </a:ext>
            </a:extLst>
          </p:cNvPr>
          <p:cNvSpPr>
            <a:spLocks noGrp="1"/>
          </p:cNvSpPr>
          <p:nvPr>
            <p:ph type="title"/>
          </p:nvPr>
        </p:nvSpPr>
        <p:spPr>
          <a:xfrm>
            <a:off x="1653363" y="365760"/>
            <a:ext cx="9367203" cy="1188720"/>
          </a:xfrm>
        </p:spPr>
        <p:txBody>
          <a:bodyPr>
            <a:normAutofit fontScale="90000"/>
          </a:bodyPr>
          <a:lstStyle/>
          <a:p>
            <a:r>
              <a:rPr lang="en-US" dirty="0"/>
              <a:t>Why a Senior Friendly Emergency Department?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4E0A2D1-7A36-4C84-BAEA-D4AC353C428C}"/>
              </a:ext>
            </a:extLst>
          </p:cNvPr>
          <p:cNvSpPr>
            <a:spLocks noGrp="1"/>
          </p:cNvSpPr>
          <p:nvPr>
            <p:ph idx="1"/>
          </p:nvPr>
        </p:nvSpPr>
        <p:spPr>
          <a:xfrm>
            <a:off x="1653363" y="2176272"/>
            <a:ext cx="9367204" cy="4041648"/>
          </a:xfrm>
        </p:spPr>
        <p:txBody>
          <a:bodyPr anchor="t">
            <a:normAutofit/>
          </a:bodyPr>
          <a:lstStyle/>
          <a:p>
            <a:pPr marL="0" indent="0">
              <a:buNone/>
            </a:pPr>
            <a:r>
              <a:rPr lang="en-US" dirty="0"/>
              <a:t>Older adults discharged from the ED are at risk for:</a:t>
            </a:r>
          </a:p>
          <a:p>
            <a:r>
              <a:rPr lang="en-US" dirty="0"/>
              <a:t>rapid return to the ED</a:t>
            </a:r>
          </a:p>
          <a:p>
            <a:r>
              <a:rPr lang="en-US" dirty="0"/>
              <a:t>Rehospitalization</a:t>
            </a:r>
          </a:p>
          <a:p>
            <a:r>
              <a:rPr lang="en-US" dirty="0"/>
              <a:t>decline in functional status</a:t>
            </a:r>
          </a:p>
          <a:p>
            <a:r>
              <a:rPr lang="en-US" dirty="0"/>
              <a:t>death following discharge home</a:t>
            </a:r>
          </a:p>
          <a:p>
            <a:pPr marL="0" indent="0">
              <a:buNone/>
            </a:pPr>
            <a:r>
              <a:rPr lang="en-US" dirty="0"/>
              <a:t>  </a:t>
            </a:r>
          </a:p>
          <a:p>
            <a:pPr marL="0" indent="0">
              <a:buNone/>
            </a:pPr>
            <a:r>
              <a:rPr lang="en-US" dirty="0"/>
              <a:t>Poor communication or execution of care transitions may contribute to these adverse events.  </a:t>
            </a:r>
          </a:p>
          <a:p>
            <a:endParaRPr lang="en-US" sz="2400" dirty="0"/>
          </a:p>
        </p:txBody>
      </p:sp>
    </p:spTree>
    <p:extLst>
      <p:ext uri="{BB962C8B-B14F-4D97-AF65-F5344CB8AC3E}">
        <p14:creationId xmlns:p14="http://schemas.microsoft.com/office/powerpoint/2010/main" val="2542850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7CA7A-256A-4092-99FA-58965B071061}"/>
              </a:ext>
            </a:extLst>
          </p:cNvPr>
          <p:cNvSpPr>
            <a:spLocks noGrp="1"/>
          </p:cNvSpPr>
          <p:nvPr>
            <p:ph type="title"/>
          </p:nvPr>
        </p:nvSpPr>
        <p:spPr>
          <a:xfrm>
            <a:off x="1653363" y="365760"/>
            <a:ext cx="9367203" cy="1188720"/>
          </a:xfrm>
        </p:spPr>
        <p:txBody>
          <a:bodyPr>
            <a:normAutofit fontScale="90000"/>
          </a:bodyPr>
          <a:lstStyle/>
          <a:p>
            <a:r>
              <a:rPr lang="en-US" dirty="0"/>
              <a:t>What makes a Senior-Friendly Emergency Department?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AB08B15-DF7E-4D1F-8D5D-31C6BE40F4FE}"/>
              </a:ext>
            </a:extLst>
          </p:cNvPr>
          <p:cNvSpPr>
            <a:spLocks noGrp="1"/>
          </p:cNvSpPr>
          <p:nvPr>
            <p:ph idx="1"/>
          </p:nvPr>
        </p:nvSpPr>
        <p:spPr>
          <a:xfrm>
            <a:off x="1653363" y="2176272"/>
            <a:ext cx="9367204" cy="4041648"/>
          </a:xfrm>
        </p:spPr>
        <p:txBody>
          <a:bodyPr anchor="t">
            <a:normAutofit/>
          </a:bodyPr>
          <a:lstStyle/>
          <a:p>
            <a:r>
              <a:rPr lang="en-US" sz="2400" dirty="0"/>
              <a:t>In 2013,  emergency doctors and nurses in collaboration with the American Geriatric Society published guidelines describing ideal Geriatric Emergency care.</a:t>
            </a:r>
          </a:p>
          <a:p>
            <a:pPr marL="0" indent="0">
              <a:buNone/>
            </a:pPr>
            <a:endParaRPr lang="en-US" sz="2400" dirty="0"/>
          </a:p>
          <a:p>
            <a:r>
              <a:rPr lang="en-US" sz="2400" dirty="0"/>
              <a:t>These guidelines serve as the basis for Geriatric ED Accreditation which is now offered through the American College of Emergency Physicians.</a:t>
            </a:r>
          </a:p>
        </p:txBody>
      </p:sp>
    </p:spTree>
    <p:extLst>
      <p:ext uri="{BB962C8B-B14F-4D97-AF65-F5344CB8AC3E}">
        <p14:creationId xmlns:p14="http://schemas.microsoft.com/office/powerpoint/2010/main" val="198838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416C-D954-48AB-873E-0914FE523079}"/>
              </a:ext>
            </a:extLst>
          </p:cNvPr>
          <p:cNvSpPr>
            <a:spLocks noGrp="1"/>
          </p:cNvSpPr>
          <p:nvPr>
            <p:ph type="title"/>
          </p:nvPr>
        </p:nvSpPr>
        <p:spPr>
          <a:xfrm>
            <a:off x="1653363" y="365760"/>
            <a:ext cx="9367203" cy="1188720"/>
          </a:xfrm>
        </p:spPr>
        <p:txBody>
          <a:bodyPr>
            <a:normAutofit fontScale="90000"/>
          </a:bodyPr>
          <a:lstStyle/>
          <a:p>
            <a:r>
              <a:rPr lang="en-US" dirty="0"/>
              <a:t>What makes a Senior-Friendly Emergency Department?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4">
            <a:extLst>
              <a:ext uri="{FF2B5EF4-FFF2-40B4-BE49-F238E27FC236}">
                <a16:creationId xmlns:a16="http://schemas.microsoft.com/office/drawing/2014/main" id="{AE87E231-66C7-4B4B-B355-7B44A07DCB86}"/>
              </a:ext>
            </a:extLst>
          </p:cNvPr>
          <p:cNvGraphicFramePr>
            <a:graphicFrameLocks noGrp="1"/>
          </p:cNvGraphicFramePr>
          <p:nvPr>
            <p:ph idx="1"/>
            <p:extLst>
              <p:ext uri="{D42A27DB-BD31-4B8C-83A1-F6EECF244321}">
                <p14:modId xmlns:p14="http://schemas.microsoft.com/office/powerpoint/2010/main" val="169030695"/>
              </p:ext>
            </p:extLst>
          </p:nvPr>
        </p:nvGraphicFramePr>
        <p:xfrm>
          <a:off x="1652588" y="2176463"/>
          <a:ext cx="9367837" cy="4041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2313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7525D-3BDE-4FED-B3B7-9DDB3EACC198}"/>
              </a:ext>
            </a:extLst>
          </p:cNvPr>
          <p:cNvSpPr>
            <a:spLocks noGrp="1"/>
          </p:cNvSpPr>
          <p:nvPr>
            <p:ph type="title"/>
          </p:nvPr>
        </p:nvSpPr>
        <p:spPr>
          <a:xfrm>
            <a:off x="1653363" y="365760"/>
            <a:ext cx="9367203" cy="1188720"/>
          </a:xfrm>
        </p:spPr>
        <p:txBody>
          <a:bodyPr>
            <a:normAutofit fontScale="90000"/>
          </a:bodyPr>
          <a:lstStyle/>
          <a:p>
            <a:r>
              <a:rPr lang="en-US" dirty="0"/>
              <a:t>What has our Emergency Department implemented to become Senior Friendly?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6811D684-0824-4E28-98F6-217A096CDE86}"/>
              </a:ext>
            </a:extLst>
          </p:cNvPr>
          <p:cNvGraphicFramePr>
            <a:graphicFrameLocks noGrp="1"/>
          </p:cNvGraphicFramePr>
          <p:nvPr>
            <p:ph idx="1"/>
            <p:extLst>
              <p:ext uri="{D42A27DB-BD31-4B8C-83A1-F6EECF244321}">
                <p14:modId xmlns:p14="http://schemas.microsoft.com/office/powerpoint/2010/main" val="2565940132"/>
              </p:ext>
            </p:extLst>
          </p:nvPr>
        </p:nvGraphicFramePr>
        <p:xfrm>
          <a:off x="-2443551" y="2253932"/>
          <a:ext cx="7087979" cy="4041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8B8729C6-CFDA-4F53-8452-1FFC33E4AC3D}"/>
              </a:ext>
            </a:extLst>
          </p:cNvPr>
          <p:cNvSpPr txBox="1"/>
          <p:nvPr/>
        </p:nvSpPr>
        <p:spPr>
          <a:xfrm>
            <a:off x="5514269" y="2265126"/>
            <a:ext cx="5995893" cy="3046988"/>
          </a:xfrm>
          <a:prstGeom prst="rect">
            <a:avLst/>
          </a:prstGeom>
          <a:noFill/>
        </p:spPr>
        <p:txBody>
          <a:bodyPr wrap="square" rtlCol="0">
            <a:spAutoFit/>
          </a:bodyPr>
          <a:lstStyle/>
          <a:p>
            <a:pPr lvl="0">
              <a:defRPr/>
            </a:pPr>
            <a:r>
              <a:rPr lang="en-US" sz="3200" dirty="0"/>
              <a:t>Geriatric patient care requires equipment and an environment designed for the challenges of reduced mobility, impaired sensorium, and increased frailty of the older patient. </a:t>
            </a:r>
          </a:p>
        </p:txBody>
      </p:sp>
    </p:spTree>
    <p:extLst>
      <p:ext uri="{BB962C8B-B14F-4D97-AF65-F5344CB8AC3E}">
        <p14:creationId xmlns:p14="http://schemas.microsoft.com/office/powerpoint/2010/main" val="168729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7525D-3BDE-4FED-B3B7-9DDB3EACC198}"/>
              </a:ext>
            </a:extLst>
          </p:cNvPr>
          <p:cNvSpPr>
            <a:spLocks noGrp="1"/>
          </p:cNvSpPr>
          <p:nvPr>
            <p:ph type="title"/>
          </p:nvPr>
        </p:nvSpPr>
        <p:spPr>
          <a:xfrm>
            <a:off x="1653363" y="365760"/>
            <a:ext cx="9367203" cy="1188720"/>
          </a:xfrm>
        </p:spPr>
        <p:txBody>
          <a:bodyPr>
            <a:normAutofit fontScale="90000"/>
          </a:bodyPr>
          <a:lstStyle/>
          <a:p>
            <a:r>
              <a:rPr lang="en-US" dirty="0"/>
              <a:t>What has our Emergency Department implemented to become Senior Friendly?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6811D684-0824-4E28-98F6-217A096CDE86}"/>
              </a:ext>
            </a:extLst>
          </p:cNvPr>
          <p:cNvGraphicFramePr>
            <a:graphicFrameLocks noGrp="1"/>
          </p:cNvGraphicFramePr>
          <p:nvPr>
            <p:ph idx="1"/>
            <p:extLst>
              <p:ext uri="{D42A27DB-BD31-4B8C-83A1-F6EECF244321}">
                <p14:modId xmlns:p14="http://schemas.microsoft.com/office/powerpoint/2010/main" val="400065772"/>
              </p:ext>
            </p:extLst>
          </p:nvPr>
        </p:nvGraphicFramePr>
        <p:xfrm>
          <a:off x="-2443551" y="2253932"/>
          <a:ext cx="7087979" cy="4041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8B8729C6-CFDA-4F53-8452-1FFC33E4AC3D}"/>
              </a:ext>
            </a:extLst>
          </p:cNvPr>
          <p:cNvSpPr txBox="1"/>
          <p:nvPr/>
        </p:nvSpPr>
        <p:spPr>
          <a:xfrm>
            <a:off x="5048849" y="1691640"/>
            <a:ext cx="6470641" cy="5262979"/>
          </a:xfrm>
          <a:prstGeom prst="rect">
            <a:avLst/>
          </a:prstGeom>
          <a:noFill/>
        </p:spPr>
        <p:txBody>
          <a:bodyPr wrap="square" rtlCol="0">
            <a:spAutoFit/>
          </a:bodyPr>
          <a:lstStyle/>
          <a:p>
            <a:pPr marL="457200" indent="-457200">
              <a:buFont typeface="Arial" panose="020B0604020202020204" pitchFamily="34" charset="0"/>
              <a:buChar char="•"/>
            </a:pPr>
            <a:r>
              <a:rPr lang="en-US" sz="2800" dirty="0"/>
              <a:t>Using ISAR to identify the older adults in the ED who are at highest risk for adverse events</a:t>
            </a:r>
          </a:p>
          <a:p>
            <a:pPr marL="457200" indent="-457200">
              <a:buFont typeface="Arial" panose="020B0604020202020204" pitchFamily="34" charset="0"/>
              <a:buChar char="•"/>
            </a:pPr>
            <a:r>
              <a:rPr lang="en-US" sz="2800" dirty="0"/>
              <a:t>Screening for delirium and falls risk in all patients age 75 and older</a:t>
            </a:r>
          </a:p>
          <a:p>
            <a:pPr marL="457200" indent="-457200">
              <a:buFont typeface="Arial" panose="020B0604020202020204" pitchFamily="34" charset="0"/>
              <a:buChar char="•"/>
            </a:pPr>
            <a:r>
              <a:rPr lang="en-US" sz="2800" dirty="0"/>
              <a:t>Screening highest risk for:</a:t>
            </a:r>
          </a:p>
          <a:p>
            <a:pPr marL="914400" lvl="1" indent="-457200">
              <a:buFont typeface="Arial" panose="020B0604020202020204" pitchFamily="34" charset="0"/>
              <a:buChar char="•"/>
            </a:pPr>
            <a:r>
              <a:rPr lang="en-US" sz="2800" dirty="0"/>
              <a:t>Cognitive impairment</a:t>
            </a:r>
          </a:p>
          <a:p>
            <a:pPr marL="914400" lvl="1" indent="-457200">
              <a:buFont typeface="Arial" panose="020B0604020202020204" pitchFamily="34" charset="0"/>
              <a:buChar char="•"/>
            </a:pPr>
            <a:r>
              <a:rPr lang="en-US" sz="2800" dirty="0"/>
              <a:t>Functional impairment</a:t>
            </a:r>
          </a:p>
          <a:p>
            <a:pPr marL="914400" lvl="1" indent="-457200">
              <a:buFont typeface="Arial" panose="020B0604020202020204" pitchFamily="34" charset="0"/>
              <a:buChar char="•"/>
            </a:pPr>
            <a:r>
              <a:rPr lang="en-US" sz="2800" dirty="0"/>
              <a:t>Caregiver burden</a:t>
            </a:r>
          </a:p>
          <a:p>
            <a:pPr marL="914400" lvl="1" indent="-457200">
              <a:buFont typeface="Arial" panose="020B0604020202020204" pitchFamily="34" charset="0"/>
              <a:buChar char="•"/>
            </a:pPr>
            <a:r>
              <a:rPr lang="en-US" sz="2800" dirty="0"/>
              <a:t>Depression</a:t>
            </a:r>
          </a:p>
          <a:p>
            <a:pPr marL="914400" lvl="1" indent="-457200">
              <a:buFont typeface="Arial" panose="020B0604020202020204" pitchFamily="34" charset="0"/>
              <a:buChar char="•"/>
            </a:pPr>
            <a:r>
              <a:rPr lang="en-US" sz="2800" dirty="0"/>
              <a:t>Elder Abuse</a:t>
            </a:r>
          </a:p>
          <a:p>
            <a:pPr marL="914400" lvl="1" indent="-457200">
              <a:buFont typeface="Arial" panose="020B0604020202020204" pitchFamily="34" charset="0"/>
              <a:buChar char="•"/>
            </a:pPr>
            <a:r>
              <a:rPr lang="en-US" sz="2800" dirty="0"/>
              <a:t>Polypharmacy</a:t>
            </a:r>
          </a:p>
        </p:txBody>
      </p:sp>
    </p:spTree>
    <p:extLst>
      <p:ext uri="{BB962C8B-B14F-4D97-AF65-F5344CB8AC3E}">
        <p14:creationId xmlns:p14="http://schemas.microsoft.com/office/powerpoint/2010/main" val="2833938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7525D-3BDE-4FED-B3B7-9DDB3EACC198}"/>
              </a:ext>
            </a:extLst>
          </p:cNvPr>
          <p:cNvSpPr>
            <a:spLocks noGrp="1"/>
          </p:cNvSpPr>
          <p:nvPr>
            <p:ph type="title"/>
          </p:nvPr>
        </p:nvSpPr>
        <p:spPr>
          <a:xfrm>
            <a:off x="1653363" y="365760"/>
            <a:ext cx="9367203" cy="1188720"/>
          </a:xfrm>
        </p:spPr>
        <p:txBody>
          <a:bodyPr>
            <a:normAutofit fontScale="90000"/>
          </a:bodyPr>
          <a:lstStyle/>
          <a:p>
            <a:r>
              <a:rPr lang="en-US" dirty="0"/>
              <a:t>What has our Emergency Department implemented to become Senior Friendly?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6811D684-0824-4E28-98F6-217A096CDE86}"/>
              </a:ext>
            </a:extLst>
          </p:cNvPr>
          <p:cNvGraphicFramePr>
            <a:graphicFrameLocks noGrp="1"/>
          </p:cNvGraphicFramePr>
          <p:nvPr>
            <p:ph idx="1"/>
            <p:extLst>
              <p:ext uri="{D42A27DB-BD31-4B8C-83A1-F6EECF244321}">
                <p14:modId xmlns:p14="http://schemas.microsoft.com/office/powerpoint/2010/main" val="2844357425"/>
              </p:ext>
            </p:extLst>
          </p:nvPr>
        </p:nvGraphicFramePr>
        <p:xfrm>
          <a:off x="-2443551" y="2253932"/>
          <a:ext cx="7087979" cy="4041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8B8729C6-CFDA-4F53-8452-1FFC33E4AC3D}"/>
              </a:ext>
            </a:extLst>
          </p:cNvPr>
          <p:cNvSpPr txBox="1"/>
          <p:nvPr/>
        </p:nvSpPr>
        <p:spPr>
          <a:xfrm>
            <a:off x="5205543" y="2665779"/>
            <a:ext cx="5995893" cy="3693319"/>
          </a:xfrm>
          <a:prstGeom prst="rect">
            <a:avLst/>
          </a:prstGeom>
          <a:noFill/>
        </p:spPr>
        <p:txBody>
          <a:bodyPr wrap="square" rtlCol="0">
            <a:spAutoFit/>
          </a:bodyPr>
          <a:lstStyle/>
          <a:p>
            <a:pPr marL="342900" indent="-342900">
              <a:buFont typeface="Arial" panose="020B0604020202020204" pitchFamily="34" charset="0"/>
              <a:buChar char="•"/>
            </a:pPr>
            <a:r>
              <a:rPr lang="en-US" sz="2400" dirty="0"/>
              <a:t>Nurse practitioner</a:t>
            </a:r>
          </a:p>
          <a:p>
            <a:pPr marL="342900" indent="-342900">
              <a:buFont typeface="Arial" panose="020B0604020202020204" pitchFamily="34" charset="0"/>
              <a:buChar char="•"/>
            </a:pPr>
            <a:r>
              <a:rPr lang="en-US" sz="2400" dirty="0"/>
              <a:t>Bedside Nurses</a:t>
            </a:r>
          </a:p>
          <a:p>
            <a:pPr marL="342900" indent="-342900">
              <a:buFont typeface="Arial" panose="020B0604020202020204" pitchFamily="34" charset="0"/>
              <a:buChar char="•"/>
            </a:pPr>
            <a:r>
              <a:rPr lang="en-US" sz="2400" dirty="0"/>
              <a:t>Intermediate care technicians</a:t>
            </a:r>
          </a:p>
          <a:p>
            <a:pPr marL="342900" indent="-342900">
              <a:buFont typeface="Arial" panose="020B0604020202020204" pitchFamily="34" charset="0"/>
              <a:buChar char="•"/>
            </a:pPr>
            <a:r>
              <a:rPr lang="en-US" sz="2400" dirty="0"/>
              <a:t>ED pharmacists</a:t>
            </a:r>
          </a:p>
          <a:p>
            <a:pPr marL="342900" indent="-342900">
              <a:buFont typeface="Arial" panose="020B0604020202020204" pitchFamily="34" charset="0"/>
              <a:buChar char="•"/>
            </a:pPr>
            <a:r>
              <a:rPr lang="en-US" sz="2400" dirty="0"/>
              <a:t>ED Social Worker</a:t>
            </a:r>
          </a:p>
          <a:p>
            <a:pPr marL="342900" indent="-342900">
              <a:buFont typeface="Arial" panose="020B0604020202020204" pitchFamily="34" charset="0"/>
              <a:buChar char="•"/>
            </a:pPr>
            <a:r>
              <a:rPr lang="en-US" sz="2400" dirty="0"/>
              <a:t>Physical therapists</a:t>
            </a:r>
          </a:p>
          <a:p>
            <a:pPr marL="342900" indent="-342900">
              <a:buFont typeface="Arial" panose="020B0604020202020204" pitchFamily="34" charset="0"/>
              <a:buChar char="•"/>
            </a:pPr>
            <a:r>
              <a:rPr lang="en-US" sz="2400" dirty="0"/>
              <a:t>ED providers</a:t>
            </a:r>
          </a:p>
          <a:p>
            <a:pPr marL="342900" indent="-342900">
              <a:buFont typeface="Arial" panose="020B0604020202020204" pitchFamily="34" charset="0"/>
              <a:buChar char="•"/>
            </a:pPr>
            <a:r>
              <a:rPr lang="en-US" sz="2400" dirty="0"/>
              <a:t>Nurse Educator/Champions</a:t>
            </a:r>
          </a:p>
          <a:p>
            <a:pPr marL="342900" indent="-342900">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801225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F119-9C18-444B-BC8F-5712A9818641}"/>
              </a:ext>
            </a:extLst>
          </p:cNvPr>
          <p:cNvSpPr>
            <a:spLocks noGrp="1"/>
          </p:cNvSpPr>
          <p:nvPr>
            <p:ph type="title"/>
          </p:nvPr>
        </p:nvSpPr>
        <p:spPr>
          <a:xfrm>
            <a:off x="1653363" y="365760"/>
            <a:ext cx="9367203" cy="1188720"/>
          </a:xfrm>
        </p:spPr>
        <p:txBody>
          <a:bodyPr>
            <a:normAutofit fontScale="90000"/>
          </a:bodyPr>
          <a:lstStyle/>
          <a:p>
            <a:r>
              <a:rPr lang="en-US" dirty="0"/>
              <a:t>Goals for the DVHCS Emergency Department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5609C1B-F1B9-42B9-9B40-3D721CE340A1}"/>
              </a:ext>
            </a:extLst>
          </p:cNvPr>
          <p:cNvSpPr>
            <a:spLocks noGrp="1"/>
          </p:cNvSpPr>
          <p:nvPr>
            <p:ph idx="1"/>
          </p:nvPr>
        </p:nvSpPr>
        <p:spPr>
          <a:xfrm>
            <a:off x="1653363" y="2176272"/>
            <a:ext cx="9367204" cy="4041648"/>
          </a:xfrm>
        </p:spPr>
        <p:txBody>
          <a:bodyPr anchor="t">
            <a:normAutofit/>
          </a:bodyPr>
          <a:lstStyle/>
          <a:p>
            <a:pPr marL="0" indent="0">
              <a:buNone/>
            </a:pPr>
            <a:r>
              <a:rPr lang="en-US" sz="3200" dirty="0"/>
              <a:t>Our goal with this program is to provide quality emergency care to older veterans while fully evaluating and preparing our geriatric patients to return home safely.  </a:t>
            </a:r>
          </a:p>
          <a:p>
            <a:pPr marL="0" indent="0">
              <a:buNone/>
            </a:pPr>
            <a:endParaRPr lang="en-US" sz="3200" dirty="0"/>
          </a:p>
          <a:p>
            <a:pPr marL="0" indent="0">
              <a:buNone/>
            </a:pPr>
            <a:r>
              <a:rPr lang="en-US" sz="3200" dirty="0"/>
              <a:t>Our hope is to provide care in the most appropriate setting, promote independence, decrease unnecessary admission rates and ED returns.  </a:t>
            </a:r>
          </a:p>
          <a:p>
            <a:endParaRPr lang="en-US" sz="2400" dirty="0"/>
          </a:p>
        </p:txBody>
      </p:sp>
    </p:spTree>
    <p:extLst>
      <p:ext uri="{BB962C8B-B14F-4D97-AF65-F5344CB8AC3E}">
        <p14:creationId xmlns:p14="http://schemas.microsoft.com/office/powerpoint/2010/main" val="1539782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1720</Words>
  <Application>Microsoft Office PowerPoint</Application>
  <PresentationFormat>Widescreen</PresentationFormat>
  <Paragraphs>136</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Durham VA Health Care System’s Geriatric Emergency Department</vt:lpstr>
      <vt:lpstr>Why is it important to focus on the geriatric population?</vt:lpstr>
      <vt:lpstr>Why a Senior Friendly Emergency Department?</vt:lpstr>
      <vt:lpstr>What makes a Senior-Friendly Emergency Department?</vt:lpstr>
      <vt:lpstr>What makes a Senior-Friendly Emergency Department?</vt:lpstr>
      <vt:lpstr>What has our Emergency Department implemented to become Senior Friendly? </vt:lpstr>
      <vt:lpstr>What has our Emergency Department implemented to become Senior Friendly? </vt:lpstr>
      <vt:lpstr>What has our Emergency Department implemented to become Senior Friendly? </vt:lpstr>
      <vt:lpstr>Goals for the DVHCS Emergency Department </vt:lpstr>
      <vt:lpstr>Objectives for the DVHCS Emergency Department </vt:lpstr>
      <vt:lpstr>GERI-VET Workflow</vt:lpstr>
      <vt:lpstr>Identification of Seniors at Risk (ISAR)</vt:lpstr>
      <vt:lpstr>GERI-VET Screening Tool</vt:lpstr>
      <vt:lpstr>GERI-VET Falls Algorithm</vt:lpstr>
      <vt:lpstr>GERI-VET Quality Metric</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Durham VA Health Care System’s Geriatric Emergency Department</dc:title>
  <dc:creator>Church, Crystal P DURVAMC</dc:creator>
  <cp:lastModifiedBy>Church, Crystal P DURVAMC</cp:lastModifiedBy>
  <cp:revision>9</cp:revision>
  <dcterms:created xsi:type="dcterms:W3CDTF">2020-11-24T19:30:28Z</dcterms:created>
  <dcterms:modified xsi:type="dcterms:W3CDTF">2021-12-03T16:35:20Z</dcterms:modified>
</cp:coreProperties>
</file>