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 id="2147483692" r:id="rId2"/>
  </p:sldMasterIdLst>
  <p:notesMasterIdLst>
    <p:notesMasterId r:id="rId42"/>
  </p:notesMasterIdLst>
  <p:sldIdLst>
    <p:sldId id="313" r:id="rId3"/>
    <p:sldId id="276" r:id="rId4"/>
    <p:sldId id="277" r:id="rId5"/>
    <p:sldId id="279" r:id="rId6"/>
    <p:sldId id="283" r:id="rId7"/>
    <p:sldId id="284" r:id="rId8"/>
    <p:sldId id="285" r:id="rId9"/>
    <p:sldId id="286" r:id="rId10"/>
    <p:sldId id="318" r:id="rId11"/>
    <p:sldId id="287" r:id="rId12"/>
    <p:sldId id="288" r:id="rId13"/>
    <p:sldId id="289" r:id="rId14"/>
    <p:sldId id="290" r:id="rId15"/>
    <p:sldId id="291" r:id="rId16"/>
    <p:sldId id="292" r:id="rId17"/>
    <p:sldId id="293" r:id="rId18"/>
    <p:sldId id="294" r:id="rId19"/>
    <p:sldId id="295" r:id="rId20"/>
    <p:sldId id="296" r:id="rId21"/>
    <p:sldId id="297" r:id="rId22"/>
    <p:sldId id="315" r:id="rId23"/>
    <p:sldId id="316" r:id="rId24"/>
    <p:sldId id="317" r:id="rId25"/>
    <p:sldId id="298" r:id="rId26"/>
    <p:sldId id="299" r:id="rId27"/>
    <p:sldId id="302" r:id="rId28"/>
    <p:sldId id="303" r:id="rId29"/>
    <p:sldId id="304" r:id="rId30"/>
    <p:sldId id="305" r:id="rId31"/>
    <p:sldId id="306" r:id="rId32"/>
    <p:sldId id="307" r:id="rId33"/>
    <p:sldId id="308" r:id="rId34"/>
    <p:sldId id="309" r:id="rId35"/>
    <p:sldId id="319" r:id="rId36"/>
    <p:sldId id="320" r:id="rId37"/>
    <p:sldId id="321" r:id="rId38"/>
    <p:sldId id="322" r:id="rId39"/>
    <p:sldId id="323" r:id="rId40"/>
    <p:sldId id="324"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www.nia.nih.gov/health/video-how-alzheimers-changes-brain?utm_source=ADvideo&amp;utm_medium=web&amp;utm_campaign=rightrai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nia.nih.gov/health/video-how-alzheimers-changes-brain?utm_source=ADvideo&amp;utm_medium=web&amp;utm_campaign=rightrai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1250-EC3A-44A5-AB1F-189ADFAF9FDC}"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DF7E0AB9-472A-43F9-A370-54DF153881E9}">
      <dgm:prSet/>
      <dgm:spPr/>
      <dgm:t>
        <a:bodyPr/>
        <a:lstStyle/>
        <a:p>
          <a:r>
            <a:rPr lang="en-US" dirty="0"/>
            <a:t>Brain Damage</a:t>
          </a:r>
        </a:p>
      </dgm:t>
    </dgm:pt>
    <dgm:pt modelId="{54DFE958-90C1-49F8-B738-3167887EEB86}" type="parTrans" cxnId="{8A605C18-494A-4729-8EE5-8D67131E58D8}">
      <dgm:prSet/>
      <dgm:spPr/>
      <dgm:t>
        <a:bodyPr/>
        <a:lstStyle/>
        <a:p>
          <a:endParaRPr lang="en-US"/>
        </a:p>
      </dgm:t>
    </dgm:pt>
    <dgm:pt modelId="{353FEBFD-02F3-4E3A-91A9-4F85D1070572}" type="sibTrans" cxnId="{8A605C18-494A-4729-8EE5-8D67131E58D8}">
      <dgm:prSet/>
      <dgm:spPr/>
      <dgm:t>
        <a:bodyPr/>
        <a:lstStyle/>
        <a:p>
          <a:endParaRPr lang="en-US"/>
        </a:p>
      </dgm:t>
    </dgm:pt>
    <dgm:pt modelId="{EE26DFE6-C874-47DE-80A1-AD7DC31D01AE}">
      <dgm:prSet/>
      <dgm:spPr/>
      <dgm:t>
        <a:bodyPr/>
        <a:lstStyle/>
        <a:p>
          <a:r>
            <a:rPr lang="en-US"/>
            <a:t>Describe how brain damage affects behavior</a:t>
          </a:r>
        </a:p>
      </dgm:t>
    </dgm:pt>
    <dgm:pt modelId="{E570EDC3-9888-4F88-99E3-079BA5536D32}" type="parTrans" cxnId="{A268BE57-F15A-4AC6-94F5-C450E190B552}">
      <dgm:prSet/>
      <dgm:spPr/>
      <dgm:t>
        <a:bodyPr/>
        <a:lstStyle/>
        <a:p>
          <a:endParaRPr lang="en-US"/>
        </a:p>
      </dgm:t>
    </dgm:pt>
    <dgm:pt modelId="{2C404A46-00F6-4765-9DE0-B6D0E94EC423}" type="sibTrans" cxnId="{A268BE57-F15A-4AC6-94F5-C450E190B552}">
      <dgm:prSet/>
      <dgm:spPr/>
      <dgm:t>
        <a:bodyPr/>
        <a:lstStyle/>
        <a:p>
          <a:endParaRPr lang="en-US"/>
        </a:p>
      </dgm:t>
    </dgm:pt>
    <dgm:pt modelId="{E183B472-0510-4017-AB3B-6FD94A19870B}">
      <dgm:prSet/>
      <dgm:spPr/>
      <dgm:t>
        <a:bodyPr/>
        <a:lstStyle/>
        <a:p>
          <a:r>
            <a:rPr lang="en-US" dirty="0"/>
            <a:t>Impaired Function</a:t>
          </a:r>
        </a:p>
      </dgm:t>
    </dgm:pt>
    <dgm:pt modelId="{0CB359C9-71F1-43AA-B983-6286034351C9}" type="parTrans" cxnId="{D6C36FFC-C806-4DDD-B171-F921CACF0444}">
      <dgm:prSet/>
      <dgm:spPr/>
      <dgm:t>
        <a:bodyPr/>
        <a:lstStyle/>
        <a:p>
          <a:endParaRPr lang="en-US"/>
        </a:p>
      </dgm:t>
    </dgm:pt>
    <dgm:pt modelId="{EB1A1012-631C-4EA6-904E-6896E148290B}" type="sibTrans" cxnId="{D6C36FFC-C806-4DDD-B171-F921CACF0444}">
      <dgm:prSet/>
      <dgm:spPr/>
      <dgm:t>
        <a:bodyPr/>
        <a:lstStyle/>
        <a:p>
          <a:endParaRPr lang="en-US"/>
        </a:p>
      </dgm:t>
    </dgm:pt>
    <dgm:pt modelId="{E3439A99-FA78-4CC1-901E-088171DFA537}">
      <dgm:prSet/>
      <dgm:spPr/>
      <dgm:t>
        <a:bodyPr/>
        <a:lstStyle/>
        <a:p>
          <a:r>
            <a:rPr lang="en-US"/>
            <a:t>Identify how typical changes in cognition affect ability to provide self-care or cooperate with self-care</a:t>
          </a:r>
        </a:p>
      </dgm:t>
    </dgm:pt>
    <dgm:pt modelId="{8CE09468-2694-484C-A315-07500C89D074}" type="parTrans" cxnId="{21F31DDD-CC14-483C-8E3E-A3283C8CCF07}">
      <dgm:prSet/>
      <dgm:spPr/>
      <dgm:t>
        <a:bodyPr/>
        <a:lstStyle/>
        <a:p>
          <a:endParaRPr lang="en-US"/>
        </a:p>
      </dgm:t>
    </dgm:pt>
    <dgm:pt modelId="{93BCC6E2-C8EE-4ED0-9AFC-3FA54AC87009}" type="sibTrans" cxnId="{21F31DDD-CC14-483C-8E3E-A3283C8CCF07}">
      <dgm:prSet/>
      <dgm:spPr/>
      <dgm:t>
        <a:bodyPr/>
        <a:lstStyle/>
        <a:p>
          <a:endParaRPr lang="en-US"/>
        </a:p>
      </dgm:t>
    </dgm:pt>
    <dgm:pt modelId="{EC786AC2-A756-4B4B-A87B-8119736D5B4F}">
      <dgm:prSet/>
      <dgm:spPr/>
      <dgm:t>
        <a:bodyPr/>
        <a:lstStyle/>
        <a:p>
          <a:r>
            <a:rPr lang="en-US" dirty="0"/>
            <a:t>Improving symptoms</a:t>
          </a:r>
        </a:p>
      </dgm:t>
    </dgm:pt>
    <dgm:pt modelId="{A888C3DD-A99B-4DDF-8ABC-D7E2FA00534E}" type="parTrans" cxnId="{5ED85BEC-671D-4636-ACC1-D48CEF9AC996}">
      <dgm:prSet/>
      <dgm:spPr/>
      <dgm:t>
        <a:bodyPr/>
        <a:lstStyle/>
        <a:p>
          <a:endParaRPr lang="en-US"/>
        </a:p>
      </dgm:t>
    </dgm:pt>
    <dgm:pt modelId="{C9E9B89D-5D8A-4CB0-B51E-5F8E6BEFDCDD}" type="sibTrans" cxnId="{5ED85BEC-671D-4636-ACC1-D48CEF9AC996}">
      <dgm:prSet/>
      <dgm:spPr/>
      <dgm:t>
        <a:bodyPr/>
        <a:lstStyle/>
        <a:p>
          <a:endParaRPr lang="en-US"/>
        </a:p>
      </dgm:t>
    </dgm:pt>
    <dgm:pt modelId="{C92AC4FC-FFD2-49FB-A876-4A8D2584F1EB}">
      <dgm:prSet/>
      <dgm:spPr/>
      <dgm:t>
        <a:bodyPr/>
        <a:lstStyle/>
        <a:p>
          <a:r>
            <a:rPr lang="en-US"/>
            <a:t>Identify caregiving skills that make a difference in behavioral or functional symptoms of dementia.</a:t>
          </a:r>
        </a:p>
      </dgm:t>
    </dgm:pt>
    <dgm:pt modelId="{C7034A49-C31B-4F1C-BE8F-82F9F68E22A0}" type="parTrans" cxnId="{B609312D-AA1E-41B3-A9F6-71AE38342EF4}">
      <dgm:prSet/>
      <dgm:spPr/>
      <dgm:t>
        <a:bodyPr/>
        <a:lstStyle/>
        <a:p>
          <a:endParaRPr lang="en-US"/>
        </a:p>
      </dgm:t>
    </dgm:pt>
    <dgm:pt modelId="{54B06FA8-A5FF-400B-BA96-1E2A452C7B73}" type="sibTrans" cxnId="{B609312D-AA1E-41B3-A9F6-71AE38342EF4}">
      <dgm:prSet/>
      <dgm:spPr/>
      <dgm:t>
        <a:bodyPr/>
        <a:lstStyle/>
        <a:p>
          <a:endParaRPr lang="en-US"/>
        </a:p>
      </dgm:t>
    </dgm:pt>
    <dgm:pt modelId="{3D0A7A2F-8FAD-4A65-8BFD-9358815A1452}">
      <dgm:prSet/>
      <dgm:spPr/>
      <dgm:t>
        <a:bodyPr/>
        <a:lstStyle/>
        <a:p>
          <a:r>
            <a:rPr lang="en-US" dirty="0"/>
            <a:t>Emotional Responses</a:t>
          </a:r>
        </a:p>
      </dgm:t>
    </dgm:pt>
    <dgm:pt modelId="{4FB2F0F0-791A-46C5-81A0-3882BE317F07}" type="parTrans" cxnId="{8627B1EA-B3BC-4EB3-8DF7-5F43170B0CB3}">
      <dgm:prSet/>
      <dgm:spPr/>
      <dgm:t>
        <a:bodyPr/>
        <a:lstStyle/>
        <a:p>
          <a:endParaRPr lang="en-US"/>
        </a:p>
      </dgm:t>
    </dgm:pt>
    <dgm:pt modelId="{09683BD2-F04D-42AC-8D5F-34423B97B962}" type="sibTrans" cxnId="{8627B1EA-B3BC-4EB3-8DF7-5F43170B0CB3}">
      <dgm:prSet/>
      <dgm:spPr/>
      <dgm:t>
        <a:bodyPr/>
        <a:lstStyle/>
        <a:p>
          <a:endParaRPr lang="en-US"/>
        </a:p>
      </dgm:t>
    </dgm:pt>
    <dgm:pt modelId="{FF0EF1C2-AA26-49C7-BFBD-149CC8D7FABD}">
      <dgm:prSet/>
      <dgm:spPr/>
      <dgm:t>
        <a:bodyPr/>
        <a:lstStyle/>
        <a:p>
          <a:r>
            <a:rPr lang="en-US"/>
            <a:t>Describe emotional responses that occur in dementia caregiving</a:t>
          </a:r>
        </a:p>
      </dgm:t>
    </dgm:pt>
    <dgm:pt modelId="{557A0381-72BE-4C2E-B10B-189A71DFC204}" type="parTrans" cxnId="{1D81F395-C230-477C-AE5A-35B694AC23E2}">
      <dgm:prSet/>
      <dgm:spPr/>
      <dgm:t>
        <a:bodyPr/>
        <a:lstStyle/>
        <a:p>
          <a:endParaRPr lang="en-US"/>
        </a:p>
      </dgm:t>
    </dgm:pt>
    <dgm:pt modelId="{83407387-FBB9-405C-8EE5-886ACC4F9D3A}" type="sibTrans" cxnId="{1D81F395-C230-477C-AE5A-35B694AC23E2}">
      <dgm:prSet/>
      <dgm:spPr/>
      <dgm:t>
        <a:bodyPr/>
        <a:lstStyle/>
        <a:p>
          <a:endParaRPr lang="en-US"/>
        </a:p>
      </dgm:t>
    </dgm:pt>
    <dgm:pt modelId="{9C3FC320-6479-4234-BE58-CBF4B254E7C4}">
      <dgm:prSet/>
      <dgm:spPr/>
      <dgm:t>
        <a:bodyPr/>
        <a:lstStyle/>
        <a:p>
          <a:r>
            <a:rPr lang="en-US" dirty="0"/>
            <a:t>Observation Skills</a:t>
          </a:r>
        </a:p>
      </dgm:t>
    </dgm:pt>
    <dgm:pt modelId="{B6B15F22-983E-4B03-A8AF-999F129F244F}" type="parTrans" cxnId="{EE8E123D-79A9-4C77-B752-F213E6031E84}">
      <dgm:prSet/>
      <dgm:spPr/>
      <dgm:t>
        <a:bodyPr/>
        <a:lstStyle/>
        <a:p>
          <a:endParaRPr lang="en-US"/>
        </a:p>
      </dgm:t>
    </dgm:pt>
    <dgm:pt modelId="{CCB3AD9D-18E3-4B58-8044-B9CCACAAD691}" type="sibTrans" cxnId="{EE8E123D-79A9-4C77-B752-F213E6031E84}">
      <dgm:prSet/>
      <dgm:spPr/>
      <dgm:t>
        <a:bodyPr/>
        <a:lstStyle/>
        <a:p>
          <a:endParaRPr lang="en-US"/>
        </a:p>
      </dgm:t>
    </dgm:pt>
    <dgm:pt modelId="{D2B71D32-32B0-4CE9-96CB-19CE091074FA}">
      <dgm:prSet/>
      <dgm:spPr/>
      <dgm:t>
        <a:bodyPr/>
        <a:lstStyle/>
        <a:p>
          <a:r>
            <a:rPr lang="en-US"/>
            <a:t>Describe behaviors in specific, objective terms</a:t>
          </a:r>
        </a:p>
      </dgm:t>
    </dgm:pt>
    <dgm:pt modelId="{68AD3489-1C54-495D-9565-4C0791B1711E}" type="parTrans" cxnId="{33168C5F-61E8-4FA1-B4E3-D0824424ACE2}">
      <dgm:prSet/>
      <dgm:spPr/>
      <dgm:t>
        <a:bodyPr/>
        <a:lstStyle/>
        <a:p>
          <a:endParaRPr lang="en-US"/>
        </a:p>
      </dgm:t>
    </dgm:pt>
    <dgm:pt modelId="{86C421DE-6C16-4D02-8120-CC44E368BB1A}" type="sibTrans" cxnId="{33168C5F-61E8-4FA1-B4E3-D0824424ACE2}">
      <dgm:prSet/>
      <dgm:spPr/>
      <dgm:t>
        <a:bodyPr/>
        <a:lstStyle/>
        <a:p>
          <a:endParaRPr lang="en-US"/>
        </a:p>
      </dgm:t>
    </dgm:pt>
    <dgm:pt modelId="{E03BE0A6-F07D-4E9A-A2D9-5BD6C6E2856B}">
      <dgm:prSet/>
      <dgm:spPr/>
      <dgm:t>
        <a:bodyPr/>
        <a:lstStyle/>
        <a:p>
          <a:r>
            <a:rPr lang="en-US" dirty="0"/>
            <a:t>Behavioral Sequences</a:t>
          </a:r>
        </a:p>
      </dgm:t>
    </dgm:pt>
    <dgm:pt modelId="{2B4D49D8-9193-427B-9D12-B539117A7D8D}" type="parTrans" cxnId="{70E60AC4-31A2-4FC1-BA53-92E4520645D7}">
      <dgm:prSet/>
      <dgm:spPr/>
      <dgm:t>
        <a:bodyPr/>
        <a:lstStyle/>
        <a:p>
          <a:endParaRPr lang="en-US"/>
        </a:p>
      </dgm:t>
    </dgm:pt>
    <dgm:pt modelId="{F4D35298-B317-48F9-8EEB-2048DBAC5AAE}" type="sibTrans" cxnId="{70E60AC4-31A2-4FC1-BA53-92E4520645D7}">
      <dgm:prSet/>
      <dgm:spPr/>
      <dgm:t>
        <a:bodyPr/>
        <a:lstStyle/>
        <a:p>
          <a:endParaRPr lang="en-US"/>
        </a:p>
      </dgm:t>
    </dgm:pt>
    <dgm:pt modelId="{C8393DE9-32DD-4909-A996-DF5916A2BD51}">
      <dgm:prSet/>
      <dgm:spPr/>
      <dgm:t>
        <a:bodyPr/>
        <a:lstStyle/>
        <a:p>
          <a:r>
            <a:rPr lang="en-US"/>
            <a:t>Analyze behavioral sequences to determine relationship between caregiver behaviors and behaviors of persons with dementia</a:t>
          </a:r>
        </a:p>
      </dgm:t>
    </dgm:pt>
    <dgm:pt modelId="{7922EC00-F5A6-4AC7-B018-F2A7D2A5CB7F}" type="parTrans" cxnId="{3366B57E-BA5B-4643-AB85-2A43FFDBDAF8}">
      <dgm:prSet/>
      <dgm:spPr/>
      <dgm:t>
        <a:bodyPr/>
        <a:lstStyle/>
        <a:p>
          <a:endParaRPr lang="en-US"/>
        </a:p>
      </dgm:t>
    </dgm:pt>
    <dgm:pt modelId="{3D826CFE-D6CB-4F1A-AE12-BFFBCBC2E27F}" type="sibTrans" cxnId="{3366B57E-BA5B-4643-AB85-2A43FFDBDAF8}">
      <dgm:prSet/>
      <dgm:spPr/>
      <dgm:t>
        <a:bodyPr/>
        <a:lstStyle/>
        <a:p>
          <a:endParaRPr lang="en-US"/>
        </a:p>
      </dgm:t>
    </dgm:pt>
    <dgm:pt modelId="{EACD912A-8396-4981-8541-22137E79EF02}" type="pres">
      <dgm:prSet presAssocID="{3CE11250-EC3A-44A5-AB1F-189ADFAF9FDC}" presName="Name0" presStyleCnt="0">
        <dgm:presLayoutVars>
          <dgm:dir/>
          <dgm:animLvl val="lvl"/>
          <dgm:resizeHandles val="exact"/>
        </dgm:presLayoutVars>
      </dgm:prSet>
      <dgm:spPr/>
    </dgm:pt>
    <dgm:pt modelId="{9961D5AA-3599-4203-A84E-A0C8BD226D27}" type="pres">
      <dgm:prSet presAssocID="{E03BE0A6-F07D-4E9A-A2D9-5BD6C6E2856B}" presName="boxAndChildren" presStyleCnt="0"/>
      <dgm:spPr/>
    </dgm:pt>
    <dgm:pt modelId="{17FAB191-85CB-4597-A697-CE30EE6B1071}" type="pres">
      <dgm:prSet presAssocID="{E03BE0A6-F07D-4E9A-A2D9-5BD6C6E2856B}" presName="parentTextBox" presStyleLbl="alignNode1" presStyleIdx="0" presStyleCnt="6"/>
      <dgm:spPr/>
    </dgm:pt>
    <dgm:pt modelId="{27DC31BE-C408-45E5-A296-F5AEBC988830}" type="pres">
      <dgm:prSet presAssocID="{E03BE0A6-F07D-4E9A-A2D9-5BD6C6E2856B}" presName="descendantBox" presStyleLbl="bgAccFollowNode1" presStyleIdx="0" presStyleCnt="6"/>
      <dgm:spPr/>
    </dgm:pt>
    <dgm:pt modelId="{7F8C6C6B-1225-4DF1-8586-E3C20C1983D7}" type="pres">
      <dgm:prSet presAssocID="{CCB3AD9D-18E3-4B58-8044-B9CCACAAD691}" presName="sp" presStyleCnt="0"/>
      <dgm:spPr/>
    </dgm:pt>
    <dgm:pt modelId="{E287487C-446E-4BB1-ABE1-089B5DB67981}" type="pres">
      <dgm:prSet presAssocID="{9C3FC320-6479-4234-BE58-CBF4B254E7C4}" presName="arrowAndChildren" presStyleCnt="0"/>
      <dgm:spPr/>
    </dgm:pt>
    <dgm:pt modelId="{818A2FC2-0F17-4C76-B747-DA9F1D80F598}" type="pres">
      <dgm:prSet presAssocID="{9C3FC320-6479-4234-BE58-CBF4B254E7C4}" presName="parentTextArrow" presStyleLbl="node1" presStyleIdx="0" presStyleCnt="0"/>
      <dgm:spPr/>
    </dgm:pt>
    <dgm:pt modelId="{23399D57-79EA-4DCE-937B-BDE9F38F86F4}" type="pres">
      <dgm:prSet presAssocID="{9C3FC320-6479-4234-BE58-CBF4B254E7C4}" presName="arrow" presStyleLbl="alignNode1" presStyleIdx="1" presStyleCnt="6"/>
      <dgm:spPr/>
    </dgm:pt>
    <dgm:pt modelId="{6185779F-C624-46C8-AAA8-159937FD0CD2}" type="pres">
      <dgm:prSet presAssocID="{9C3FC320-6479-4234-BE58-CBF4B254E7C4}" presName="descendantArrow" presStyleLbl="bgAccFollowNode1" presStyleIdx="1" presStyleCnt="6"/>
      <dgm:spPr/>
    </dgm:pt>
    <dgm:pt modelId="{7DF2C31B-9571-4200-B683-1227CAEF97DD}" type="pres">
      <dgm:prSet presAssocID="{09683BD2-F04D-42AC-8D5F-34423B97B962}" presName="sp" presStyleCnt="0"/>
      <dgm:spPr/>
    </dgm:pt>
    <dgm:pt modelId="{BC9A47F6-18F2-44DE-B281-06CA252D3CAB}" type="pres">
      <dgm:prSet presAssocID="{3D0A7A2F-8FAD-4A65-8BFD-9358815A1452}" presName="arrowAndChildren" presStyleCnt="0"/>
      <dgm:spPr/>
    </dgm:pt>
    <dgm:pt modelId="{32FFED35-A1FB-4038-A8E3-2E423CE47C92}" type="pres">
      <dgm:prSet presAssocID="{3D0A7A2F-8FAD-4A65-8BFD-9358815A1452}" presName="parentTextArrow" presStyleLbl="node1" presStyleIdx="0" presStyleCnt="0"/>
      <dgm:spPr/>
    </dgm:pt>
    <dgm:pt modelId="{E71B751B-B3F1-4EDD-AE83-9C3BAEC7EBCB}" type="pres">
      <dgm:prSet presAssocID="{3D0A7A2F-8FAD-4A65-8BFD-9358815A1452}" presName="arrow" presStyleLbl="alignNode1" presStyleIdx="2" presStyleCnt="6"/>
      <dgm:spPr/>
    </dgm:pt>
    <dgm:pt modelId="{D1CE6223-EBD3-40B5-8A81-31837B9BD9EF}" type="pres">
      <dgm:prSet presAssocID="{3D0A7A2F-8FAD-4A65-8BFD-9358815A1452}" presName="descendantArrow" presStyleLbl="bgAccFollowNode1" presStyleIdx="2" presStyleCnt="6"/>
      <dgm:spPr/>
    </dgm:pt>
    <dgm:pt modelId="{B882EBE3-DB9E-4504-B201-28325C1C2AB3}" type="pres">
      <dgm:prSet presAssocID="{C9E9B89D-5D8A-4CB0-B51E-5F8E6BEFDCDD}" presName="sp" presStyleCnt="0"/>
      <dgm:spPr/>
    </dgm:pt>
    <dgm:pt modelId="{30310C81-02A6-4935-BEF0-FDC8EB379809}" type="pres">
      <dgm:prSet presAssocID="{EC786AC2-A756-4B4B-A87B-8119736D5B4F}" presName="arrowAndChildren" presStyleCnt="0"/>
      <dgm:spPr/>
    </dgm:pt>
    <dgm:pt modelId="{6E293338-A3B8-4D83-A871-49CA81273DBD}" type="pres">
      <dgm:prSet presAssocID="{EC786AC2-A756-4B4B-A87B-8119736D5B4F}" presName="parentTextArrow" presStyleLbl="node1" presStyleIdx="0" presStyleCnt="0"/>
      <dgm:spPr/>
    </dgm:pt>
    <dgm:pt modelId="{0DC940CD-AEFA-4BA0-A87E-8F88CC6F4548}" type="pres">
      <dgm:prSet presAssocID="{EC786AC2-A756-4B4B-A87B-8119736D5B4F}" presName="arrow" presStyleLbl="alignNode1" presStyleIdx="3" presStyleCnt="6"/>
      <dgm:spPr/>
    </dgm:pt>
    <dgm:pt modelId="{D05FDEB7-DAC1-4C59-B0BA-434E5DA0498F}" type="pres">
      <dgm:prSet presAssocID="{EC786AC2-A756-4B4B-A87B-8119736D5B4F}" presName="descendantArrow" presStyleLbl="bgAccFollowNode1" presStyleIdx="3" presStyleCnt="6"/>
      <dgm:spPr/>
    </dgm:pt>
    <dgm:pt modelId="{378EA127-F5B2-4CD3-B8D4-BECED692C3AF}" type="pres">
      <dgm:prSet presAssocID="{EB1A1012-631C-4EA6-904E-6896E148290B}" presName="sp" presStyleCnt="0"/>
      <dgm:spPr/>
    </dgm:pt>
    <dgm:pt modelId="{6465911B-348F-47F9-B728-748C88F9A70D}" type="pres">
      <dgm:prSet presAssocID="{E183B472-0510-4017-AB3B-6FD94A19870B}" presName="arrowAndChildren" presStyleCnt="0"/>
      <dgm:spPr/>
    </dgm:pt>
    <dgm:pt modelId="{C14FCFE2-4A18-4FF9-AA8D-86B5D08981D8}" type="pres">
      <dgm:prSet presAssocID="{E183B472-0510-4017-AB3B-6FD94A19870B}" presName="parentTextArrow" presStyleLbl="node1" presStyleIdx="0" presStyleCnt="0"/>
      <dgm:spPr/>
    </dgm:pt>
    <dgm:pt modelId="{F5AC42E9-4A52-4F0D-A6B0-F99A272D4E31}" type="pres">
      <dgm:prSet presAssocID="{E183B472-0510-4017-AB3B-6FD94A19870B}" presName="arrow" presStyleLbl="alignNode1" presStyleIdx="4" presStyleCnt="6"/>
      <dgm:spPr/>
    </dgm:pt>
    <dgm:pt modelId="{978418F3-C3B5-46C5-AD8E-630F2DCD5595}" type="pres">
      <dgm:prSet presAssocID="{E183B472-0510-4017-AB3B-6FD94A19870B}" presName="descendantArrow" presStyleLbl="bgAccFollowNode1" presStyleIdx="4" presStyleCnt="6"/>
      <dgm:spPr/>
    </dgm:pt>
    <dgm:pt modelId="{7414A558-C07C-482F-B691-989AB6602307}" type="pres">
      <dgm:prSet presAssocID="{353FEBFD-02F3-4E3A-91A9-4F85D1070572}" presName="sp" presStyleCnt="0"/>
      <dgm:spPr/>
    </dgm:pt>
    <dgm:pt modelId="{BE09200C-C7C2-416A-8280-D700C1C4C1C6}" type="pres">
      <dgm:prSet presAssocID="{DF7E0AB9-472A-43F9-A370-54DF153881E9}" presName="arrowAndChildren" presStyleCnt="0"/>
      <dgm:spPr/>
    </dgm:pt>
    <dgm:pt modelId="{FCA9F732-7675-4F89-81AE-0022FDC39968}" type="pres">
      <dgm:prSet presAssocID="{DF7E0AB9-472A-43F9-A370-54DF153881E9}" presName="parentTextArrow" presStyleLbl="node1" presStyleIdx="0" presStyleCnt="0"/>
      <dgm:spPr/>
    </dgm:pt>
    <dgm:pt modelId="{958077AE-5188-41C1-9EB5-31119876217D}" type="pres">
      <dgm:prSet presAssocID="{DF7E0AB9-472A-43F9-A370-54DF153881E9}" presName="arrow" presStyleLbl="alignNode1" presStyleIdx="5" presStyleCnt="6"/>
      <dgm:spPr/>
    </dgm:pt>
    <dgm:pt modelId="{82F49C57-07F8-4EF9-A884-B23F288F759B}" type="pres">
      <dgm:prSet presAssocID="{DF7E0AB9-472A-43F9-A370-54DF153881E9}" presName="descendantArrow" presStyleLbl="bgAccFollowNode1" presStyleIdx="5" presStyleCnt="6"/>
      <dgm:spPr/>
    </dgm:pt>
  </dgm:ptLst>
  <dgm:cxnLst>
    <dgm:cxn modelId="{E59EA603-5728-4F80-96D0-800DCD8210BB}" type="presOf" srcId="{D2B71D32-32B0-4CE9-96CB-19CE091074FA}" destId="{6185779F-C624-46C8-AAA8-159937FD0CD2}" srcOrd="0" destOrd="0" presId="urn:microsoft.com/office/officeart/2016/7/layout/VerticalDownArrowProcess"/>
    <dgm:cxn modelId="{1E489C08-9AD3-4335-AACB-16EDA1890D57}" type="presOf" srcId="{DF7E0AB9-472A-43F9-A370-54DF153881E9}" destId="{958077AE-5188-41C1-9EB5-31119876217D}" srcOrd="1" destOrd="0" presId="urn:microsoft.com/office/officeart/2016/7/layout/VerticalDownArrowProcess"/>
    <dgm:cxn modelId="{8A605C18-494A-4729-8EE5-8D67131E58D8}" srcId="{3CE11250-EC3A-44A5-AB1F-189ADFAF9FDC}" destId="{DF7E0AB9-472A-43F9-A370-54DF153881E9}" srcOrd="0" destOrd="0" parTransId="{54DFE958-90C1-49F8-B738-3167887EEB86}" sibTransId="{353FEBFD-02F3-4E3A-91A9-4F85D1070572}"/>
    <dgm:cxn modelId="{48653C1F-B631-4705-B39C-E46BFAB567AB}" type="presOf" srcId="{C92AC4FC-FFD2-49FB-A876-4A8D2584F1EB}" destId="{D05FDEB7-DAC1-4C59-B0BA-434E5DA0498F}" srcOrd="0" destOrd="0" presId="urn:microsoft.com/office/officeart/2016/7/layout/VerticalDownArrowProcess"/>
    <dgm:cxn modelId="{4657D024-B4ED-4316-9951-E1029021E636}" type="presOf" srcId="{9C3FC320-6479-4234-BE58-CBF4B254E7C4}" destId="{818A2FC2-0F17-4C76-B747-DA9F1D80F598}" srcOrd="0" destOrd="0" presId="urn:microsoft.com/office/officeart/2016/7/layout/VerticalDownArrowProcess"/>
    <dgm:cxn modelId="{B609312D-AA1E-41B3-A9F6-71AE38342EF4}" srcId="{EC786AC2-A756-4B4B-A87B-8119736D5B4F}" destId="{C92AC4FC-FFD2-49FB-A876-4A8D2584F1EB}" srcOrd="0" destOrd="0" parTransId="{C7034A49-C31B-4F1C-BE8F-82F9F68E22A0}" sibTransId="{54B06FA8-A5FF-400B-BA96-1E2A452C7B73}"/>
    <dgm:cxn modelId="{5C683233-65F9-41C7-BF84-0978DBB9837F}" type="presOf" srcId="{C8393DE9-32DD-4909-A996-DF5916A2BD51}" destId="{27DC31BE-C408-45E5-A296-F5AEBC988830}" srcOrd="0" destOrd="0" presId="urn:microsoft.com/office/officeart/2016/7/layout/VerticalDownArrowProcess"/>
    <dgm:cxn modelId="{38E52834-430D-482F-B47B-2059151DD7CC}" type="presOf" srcId="{E03BE0A6-F07D-4E9A-A2D9-5BD6C6E2856B}" destId="{17FAB191-85CB-4597-A697-CE30EE6B1071}" srcOrd="0" destOrd="0" presId="urn:microsoft.com/office/officeart/2016/7/layout/VerticalDownArrowProcess"/>
    <dgm:cxn modelId="{EE8E123D-79A9-4C77-B752-F213E6031E84}" srcId="{3CE11250-EC3A-44A5-AB1F-189ADFAF9FDC}" destId="{9C3FC320-6479-4234-BE58-CBF4B254E7C4}" srcOrd="4" destOrd="0" parTransId="{B6B15F22-983E-4B03-A8AF-999F129F244F}" sibTransId="{CCB3AD9D-18E3-4B58-8044-B9CCACAAD691}"/>
    <dgm:cxn modelId="{6312605F-C874-495B-8C51-0C2D4B47540B}" type="presOf" srcId="{EC786AC2-A756-4B4B-A87B-8119736D5B4F}" destId="{6E293338-A3B8-4D83-A871-49CA81273DBD}" srcOrd="0" destOrd="0" presId="urn:microsoft.com/office/officeart/2016/7/layout/VerticalDownArrowProcess"/>
    <dgm:cxn modelId="{33168C5F-61E8-4FA1-B4E3-D0824424ACE2}" srcId="{9C3FC320-6479-4234-BE58-CBF4B254E7C4}" destId="{D2B71D32-32B0-4CE9-96CB-19CE091074FA}" srcOrd="0" destOrd="0" parTransId="{68AD3489-1C54-495D-9565-4C0791B1711E}" sibTransId="{86C421DE-6C16-4D02-8120-CC44E368BB1A}"/>
    <dgm:cxn modelId="{70347A41-C06F-4A74-AEEB-2279C1441555}" type="presOf" srcId="{FF0EF1C2-AA26-49C7-BFBD-149CC8D7FABD}" destId="{D1CE6223-EBD3-40B5-8A81-31837B9BD9EF}" srcOrd="0" destOrd="0" presId="urn:microsoft.com/office/officeart/2016/7/layout/VerticalDownArrowProcess"/>
    <dgm:cxn modelId="{AE7A1D6B-22A0-491B-9905-807F6CBE0A33}" type="presOf" srcId="{E183B472-0510-4017-AB3B-6FD94A19870B}" destId="{F5AC42E9-4A52-4F0D-A6B0-F99A272D4E31}" srcOrd="1" destOrd="0" presId="urn:microsoft.com/office/officeart/2016/7/layout/VerticalDownArrowProcess"/>
    <dgm:cxn modelId="{A268BE57-F15A-4AC6-94F5-C450E190B552}" srcId="{DF7E0AB9-472A-43F9-A370-54DF153881E9}" destId="{EE26DFE6-C874-47DE-80A1-AD7DC31D01AE}" srcOrd="0" destOrd="0" parTransId="{E570EDC3-9888-4F88-99E3-079BA5536D32}" sibTransId="{2C404A46-00F6-4765-9DE0-B6D0E94EC423}"/>
    <dgm:cxn modelId="{3366B57E-BA5B-4643-AB85-2A43FFDBDAF8}" srcId="{E03BE0A6-F07D-4E9A-A2D9-5BD6C6E2856B}" destId="{C8393DE9-32DD-4909-A996-DF5916A2BD51}" srcOrd="0" destOrd="0" parTransId="{7922EC00-F5A6-4AC7-B018-F2A7D2A5CB7F}" sibTransId="{3D826CFE-D6CB-4F1A-AE12-BFFBCBC2E27F}"/>
    <dgm:cxn modelId="{B91CEE8F-FC34-41F6-B29F-9A0578622686}" type="presOf" srcId="{E183B472-0510-4017-AB3B-6FD94A19870B}" destId="{C14FCFE2-4A18-4FF9-AA8D-86B5D08981D8}" srcOrd="0" destOrd="0" presId="urn:microsoft.com/office/officeart/2016/7/layout/VerticalDownArrowProcess"/>
    <dgm:cxn modelId="{1D81F395-C230-477C-AE5A-35B694AC23E2}" srcId="{3D0A7A2F-8FAD-4A65-8BFD-9358815A1452}" destId="{FF0EF1C2-AA26-49C7-BFBD-149CC8D7FABD}" srcOrd="0" destOrd="0" parTransId="{557A0381-72BE-4C2E-B10B-189A71DFC204}" sibTransId="{83407387-FBB9-405C-8EE5-886ACC4F9D3A}"/>
    <dgm:cxn modelId="{16AD9696-A7CC-4405-A759-4C5DAFAF64B6}" type="presOf" srcId="{E3439A99-FA78-4CC1-901E-088171DFA537}" destId="{978418F3-C3B5-46C5-AD8E-630F2DCD5595}" srcOrd="0" destOrd="0" presId="urn:microsoft.com/office/officeart/2016/7/layout/VerticalDownArrowProcess"/>
    <dgm:cxn modelId="{11E0CC9C-54DD-4B18-BB76-BC3B7E187705}" type="presOf" srcId="{DF7E0AB9-472A-43F9-A370-54DF153881E9}" destId="{FCA9F732-7675-4F89-81AE-0022FDC39968}" srcOrd="0" destOrd="0" presId="urn:microsoft.com/office/officeart/2016/7/layout/VerticalDownArrowProcess"/>
    <dgm:cxn modelId="{06EF3FB3-22F5-47F0-BC41-DA677CC69B89}" type="presOf" srcId="{3D0A7A2F-8FAD-4A65-8BFD-9358815A1452}" destId="{32FFED35-A1FB-4038-A8E3-2E423CE47C92}" srcOrd="0" destOrd="0" presId="urn:microsoft.com/office/officeart/2016/7/layout/VerticalDownArrowProcess"/>
    <dgm:cxn modelId="{6C7914BC-76AC-4061-A261-879B9484FBA3}" type="presOf" srcId="{9C3FC320-6479-4234-BE58-CBF4B254E7C4}" destId="{23399D57-79EA-4DCE-937B-BDE9F38F86F4}" srcOrd="1" destOrd="0" presId="urn:microsoft.com/office/officeart/2016/7/layout/VerticalDownArrowProcess"/>
    <dgm:cxn modelId="{B65D86C0-E089-483A-8047-15B0C340D8D1}" type="presOf" srcId="{EC786AC2-A756-4B4B-A87B-8119736D5B4F}" destId="{0DC940CD-AEFA-4BA0-A87E-8F88CC6F4548}" srcOrd="1" destOrd="0" presId="urn:microsoft.com/office/officeart/2016/7/layout/VerticalDownArrowProcess"/>
    <dgm:cxn modelId="{70E60AC4-31A2-4FC1-BA53-92E4520645D7}" srcId="{3CE11250-EC3A-44A5-AB1F-189ADFAF9FDC}" destId="{E03BE0A6-F07D-4E9A-A2D9-5BD6C6E2856B}" srcOrd="5" destOrd="0" parTransId="{2B4D49D8-9193-427B-9D12-B539117A7D8D}" sibTransId="{F4D35298-B317-48F9-8EEB-2048DBAC5AAE}"/>
    <dgm:cxn modelId="{467B91C5-0ED8-4BD4-825B-BAB0D607030A}" type="presOf" srcId="{3CE11250-EC3A-44A5-AB1F-189ADFAF9FDC}" destId="{EACD912A-8396-4981-8541-22137E79EF02}" srcOrd="0" destOrd="0" presId="urn:microsoft.com/office/officeart/2016/7/layout/VerticalDownArrowProcess"/>
    <dgm:cxn modelId="{E19BA6D5-83A1-43D9-B739-0D4575BEB319}" type="presOf" srcId="{EE26DFE6-C874-47DE-80A1-AD7DC31D01AE}" destId="{82F49C57-07F8-4EF9-A884-B23F288F759B}" srcOrd="0" destOrd="0" presId="urn:microsoft.com/office/officeart/2016/7/layout/VerticalDownArrowProcess"/>
    <dgm:cxn modelId="{21F31DDD-CC14-483C-8E3E-A3283C8CCF07}" srcId="{E183B472-0510-4017-AB3B-6FD94A19870B}" destId="{E3439A99-FA78-4CC1-901E-088171DFA537}" srcOrd="0" destOrd="0" parTransId="{8CE09468-2694-484C-A315-07500C89D074}" sibTransId="{93BCC6E2-C8EE-4ED0-9AFC-3FA54AC87009}"/>
    <dgm:cxn modelId="{AC241BE6-43E3-4151-A112-2B9EB97ED6BD}" type="presOf" srcId="{3D0A7A2F-8FAD-4A65-8BFD-9358815A1452}" destId="{E71B751B-B3F1-4EDD-AE83-9C3BAEC7EBCB}" srcOrd="1" destOrd="0" presId="urn:microsoft.com/office/officeart/2016/7/layout/VerticalDownArrowProcess"/>
    <dgm:cxn modelId="{8627B1EA-B3BC-4EB3-8DF7-5F43170B0CB3}" srcId="{3CE11250-EC3A-44A5-AB1F-189ADFAF9FDC}" destId="{3D0A7A2F-8FAD-4A65-8BFD-9358815A1452}" srcOrd="3" destOrd="0" parTransId="{4FB2F0F0-791A-46C5-81A0-3882BE317F07}" sibTransId="{09683BD2-F04D-42AC-8D5F-34423B97B962}"/>
    <dgm:cxn modelId="{5ED85BEC-671D-4636-ACC1-D48CEF9AC996}" srcId="{3CE11250-EC3A-44A5-AB1F-189ADFAF9FDC}" destId="{EC786AC2-A756-4B4B-A87B-8119736D5B4F}" srcOrd="2" destOrd="0" parTransId="{A888C3DD-A99B-4DDF-8ABC-D7E2FA00534E}" sibTransId="{C9E9B89D-5D8A-4CB0-B51E-5F8E6BEFDCDD}"/>
    <dgm:cxn modelId="{D6C36FFC-C806-4DDD-B171-F921CACF0444}" srcId="{3CE11250-EC3A-44A5-AB1F-189ADFAF9FDC}" destId="{E183B472-0510-4017-AB3B-6FD94A19870B}" srcOrd="1" destOrd="0" parTransId="{0CB359C9-71F1-43AA-B983-6286034351C9}" sibTransId="{EB1A1012-631C-4EA6-904E-6896E148290B}"/>
    <dgm:cxn modelId="{2E5E3A1B-F45F-4AB5-A0BB-C5A5E5DA7D4F}" type="presParOf" srcId="{EACD912A-8396-4981-8541-22137E79EF02}" destId="{9961D5AA-3599-4203-A84E-A0C8BD226D27}" srcOrd="0" destOrd="0" presId="urn:microsoft.com/office/officeart/2016/7/layout/VerticalDownArrowProcess"/>
    <dgm:cxn modelId="{A474E0D0-664D-4C3C-AA6A-0D825A632216}" type="presParOf" srcId="{9961D5AA-3599-4203-A84E-A0C8BD226D27}" destId="{17FAB191-85CB-4597-A697-CE30EE6B1071}" srcOrd="0" destOrd="0" presId="urn:microsoft.com/office/officeart/2016/7/layout/VerticalDownArrowProcess"/>
    <dgm:cxn modelId="{F8F94332-BEDD-4DF6-A71C-EE0236713CBD}" type="presParOf" srcId="{9961D5AA-3599-4203-A84E-A0C8BD226D27}" destId="{27DC31BE-C408-45E5-A296-F5AEBC988830}" srcOrd="1" destOrd="0" presId="urn:microsoft.com/office/officeart/2016/7/layout/VerticalDownArrowProcess"/>
    <dgm:cxn modelId="{699FE946-3647-46C4-8CF2-343543D773CC}" type="presParOf" srcId="{EACD912A-8396-4981-8541-22137E79EF02}" destId="{7F8C6C6B-1225-4DF1-8586-E3C20C1983D7}" srcOrd="1" destOrd="0" presId="urn:microsoft.com/office/officeart/2016/7/layout/VerticalDownArrowProcess"/>
    <dgm:cxn modelId="{813C9EF8-1040-428E-8410-8D09C6BF97A4}" type="presParOf" srcId="{EACD912A-8396-4981-8541-22137E79EF02}" destId="{E287487C-446E-4BB1-ABE1-089B5DB67981}" srcOrd="2" destOrd="0" presId="urn:microsoft.com/office/officeart/2016/7/layout/VerticalDownArrowProcess"/>
    <dgm:cxn modelId="{1D4F21EF-84FA-4247-9ED4-F1E98213CD01}" type="presParOf" srcId="{E287487C-446E-4BB1-ABE1-089B5DB67981}" destId="{818A2FC2-0F17-4C76-B747-DA9F1D80F598}" srcOrd="0" destOrd="0" presId="urn:microsoft.com/office/officeart/2016/7/layout/VerticalDownArrowProcess"/>
    <dgm:cxn modelId="{63E16D3F-F76D-4601-97A4-6C9D7A55F660}" type="presParOf" srcId="{E287487C-446E-4BB1-ABE1-089B5DB67981}" destId="{23399D57-79EA-4DCE-937B-BDE9F38F86F4}" srcOrd="1" destOrd="0" presId="urn:microsoft.com/office/officeart/2016/7/layout/VerticalDownArrowProcess"/>
    <dgm:cxn modelId="{E5CB8B77-9AE8-4854-977D-2342C0079F05}" type="presParOf" srcId="{E287487C-446E-4BB1-ABE1-089B5DB67981}" destId="{6185779F-C624-46C8-AAA8-159937FD0CD2}" srcOrd="2" destOrd="0" presId="urn:microsoft.com/office/officeart/2016/7/layout/VerticalDownArrowProcess"/>
    <dgm:cxn modelId="{32ADE0D9-3F5F-45EB-8EF4-1E103603C321}" type="presParOf" srcId="{EACD912A-8396-4981-8541-22137E79EF02}" destId="{7DF2C31B-9571-4200-B683-1227CAEF97DD}" srcOrd="3" destOrd="0" presId="urn:microsoft.com/office/officeart/2016/7/layout/VerticalDownArrowProcess"/>
    <dgm:cxn modelId="{C8B6A805-8F64-40D5-A573-734970F14C08}" type="presParOf" srcId="{EACD912A-8396-4981-8541-22137E79EF02}" destId="{BC9A47F6-18F2-44DE-B281-06CA252D3CAB}" srcOrd="4" destOrd="0" presId="urn:microsoft.com/office/officeart/2016/7/layout/VerticalDownArrowProcess"/>
    <dgm:cxn modelId="{2104AEAA-D859-4288-9EE7-40FE4995BE90}" type="presParOf" srcId="{BC9A47F6-18F2-44DE-B281-06CA252D3CAB}" destId="{32FFED35-A1FB-4038-A8E3-2E423CE47C92}" srcOrd="0" destOrd="0" presId="urn:microsoft.com/office/officeart/2016/7/layout/VerticalDownArrowProcess"/>
    <dgm:cxn modelId="{03DFF719-1DB2-4C5B-8B9C-8629F403AA76}" type="presParOf" srcId="{BC9A47F6-18F2-44DE-B281-06CA252D3CAB}" destId="{E71B751B-B3F1-4EDD-AE83-9C3BAEC7EBCB}" srcOrd="1" destOrd="0" presId="urn:microsoft.com/office/officeart/2016/7/layout/VerticalDownArrowProcess"/>
    <dgm:cxn modelId="{DF03CE11-599D-466D-8F95-D2480F972AEA}" type="presParOf" srcId="{BC9A47F6-18F2-44DE-B281-06CA252D3CAB}" destId="{D1CE6223-EBD3-40B5-8A81-31837B9BD9EF}" srcOrd="2" destOrd="0" presId="urn:microsoft.com/office/officeart/2016/7/layout/VerticalDownArrowProcess"/>
    <dgm:cxn modelId="{5CB039E8-D38B-4362-8C61-E42F038791D3}" type="presParOf" srcId="{EACD912A-8396-4981-8541-22137E79EF02}" destId="{B882EBE3-DB9E-4504-B201-28325C1C2AB3}" srcOrd="5" destOrd="0" presId="urn:microsoft.com/office/officeart/2016/7/layout/VerticalDownArrowProcess"/>
    <dgm:cxn modelId="{9F9C3F91-C753-4C82-B0AE-89F785CC0B34}" type="presParOf" srcId="{EACD912A-8396-4981-8541-22137E79EF02}" destId="{30310C81-02A6-4935-BEF0-FDC8EB379809}" srcOrd="6" destOrd="0" presId="urn:microsoft.com/office/officeart/2016/7/layout/VerticalDownArrowProcess"/>
    <dgm:cxn modelId="{13BDFA48-FA89-428F-83D5-1FE1E93C5239}" type="presParOf" srcId="{30310C81-02A6-4935-BEF0-FDC8EB379809}" destId="{6E293338-A3B8-4D83-A871-49CA81273DBD}" srcOrd="0" destOrd="0" presId="urn:microsoft.com/office/officeart/2016/7/layout/VerticalDownArrowProcess"/>
    <dgm:cxn modelId="{A9BB3DC8-6A53-429A-86E4-3A4A38E73B3A}" type="presParOf" srcId="{30310C81-02A6-4935-BEF0-FDC8EB379809}" destId="{0DC940CD-AEFA-4BA0-A87E-8F88CC6F4548}" srcOrd="1" destOrd="0" presId="urn:microsoft.com/office/officeart/2016/7/layout/VerticalDownArrowProcess"/>
    <dgm:cxn modelId="{F3148DFA-6A9E-415D-A5C4-7F29EBE51F79}" type="presParOf" srcId="{30310C81-02A6-4935-BEF0-FDC8EB379809}" destId="{D05FDEB7-DAC1-4C59-B0BA-434E5DA0498F}" srcOrd="2" destOrd="0" presId="urn:microsoft.com/office/officeart/2016/7/layout/VerticalDownArrowProcess"/>
    <dgm:cxn modelId="{DE43B5C7-AA45-41E9-A127-7C46A390BC52}" type="presParOf" srcId="{EACD912A-8396-4981-8541-22137E79EF02}" destId="{378EA127-F5B2-4CD3-B8D4-BECED692C3AF}" srcOrd="7" destOrd="0" presId="urn:microsoft.com/office/officeart/2016/7/layout/VerticalDownArrowProcess"/>
    <dgm:cxn modelId="{77797652-562B-41FF-9F78-CEA31E23D7FF}" type="presParOf" srcId="{EACD912A-8396-4981-8541-22137E79EF02}" destId="{6465911B-348F-47F9-B728-748C88F9A70D}" srcOrd="8" destOrd="0" presId="urn:microsoft.com/office/officeart/2016/7/layout/VerticalDownArrowProcess"/>
    <dgm:cxn modelId="{E8ED7DAB-14B8-41CA-A0B9-790748DF8322}" type="presParOf" srcId="{6465911B-348F-47F9-B728-748C88F9A70D}" destId="{C14FCFE2-4A18-4FF9-AA8D-86B5D08981D8}" srcOrd="0" destOrd="0" presId="urn:microsoft.com/office/officeart/2016/7/layout/VerticalDownArrowProcess"/>
    <dgm:cxn modelId="{7F215859-9E9D-44CB-8D03-8CDF9FE4BCC8}" type="presParOf" srcId="{6465911B-348F-47F9-B728-748C88F9A70D}" destId="{F5AC42E9-4A52-4F0D-A6B0-F99A272D4E31}" srcOrd="1" destOrd="0" presId="urn:microsoft.com/office/officeart/2016/7/layout/VerticalDownArrowProcess"/>
    <dgm:cxn modelId="{60D066EF-4DB0-45D2-B17E-9566A0B442CF}" type="presParOf" srcId="{6465911B-348F-47F9-B728-748C88F9A70D}" destId="{978418F3-C3B5-46C5-AD8E-630F2DCD5595}" srcOrd="2" destOrd="0" presId="urn:microsoft.com/office/officeart/2016/7/layout/VerticalDownArrowProcess"/>
    <dgm:cxn modelId="{46A6E876-31EF-4DFC-9F3E-89F5C36CFC41}" type="presParOf" srcId="{EACD912A-8396-4981-8541-22137E79EF02}" destId="{7414A558-C07C-482F-B691-989AB6602307}" srcOrd="9" destOrd="0" presId="urn:microsoft.com/office/officeart/2016/7/layout/VerticalDownArrowProcess"/>
    <dgm:cxn modelId="{A0CC1B13-8389-4491-996A-1BC4F3ACBCB0}" type="presParOf" srcId="{EACD912A-8396-4981-8541-22137E79EF02}" destId="{BE09200C-C7C2-416A-8280-D700C1C4C1C6}" srcOrd="10" destOrd="0" presId="urn:microsoft.com/office/officeart/2016/7/layout/VerticalDownArrowProcess"/>
    <dgm:cxn modelId="{71D729C9-7B04-48C2-A9DB-85DC30BEE5BF}" type="presParOf" srcId="{BE09200C-C7C2-416A-8280-D700C1C4C1C6}" destId="{FCA9F732-7675-4F89-81AE-0022FDC39968}" srcOrd="0" destOrd="0" presId="urn:microsoft.com/office/officeart/2016/7/layout/VerticalDownArrowProcess"/>
    <dgm:cxn modelId="{4105025A-FCD5-44AA-932A-D63673C4E3A6}" type="presParOf" srcId="{BE09200C-C7C2-416A-8280-D700C1C4C1C6}" destId="{958077AE-5188-41C1-9EB5-31119876217D}" srcOrd="1" destOrd="0" presId="urn:microsoft.com/office/officeart/2016/7/layout/VerticalDownArrowProcess"/>
    <dgm:cxn modelId="{093BB530-ED5E-495C-B98A-7BCEED603AFC}" type="presParOf" srcId="{BE09200C-C7C2-416A-8280-D700C1C4C1C6}" destId="{82F49C57-07F8-4EF9-A884-B23F288F759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F1416-7EAA-42F8-B02E-5ED2CBC4F6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E0645E-9328-464B-A56C-6B9BAA118655}">
      <dgm:prSet/>
      <dgm:spPr/>
      <dgm:t>
        <a:bodyPr/>
        <a:lstStyle/>
        <a:p>
          <a:r>
            <a:rPr lang="en-US"/>
            <a:t>Ugh!  That’s terrible!!!</a:t>
          </a:r>
        </a:p>
      </dgm:t>
    </dgm:pt>
    <dgm:pt modelId="{92530090-F341-45B0-8E72-3F9B5EF9B8AC}" type="parTrans" cxnId="{8255AA1B-0FA5-4793-9E7B-74EA496915C2}">
      <dgm:prSet/>
      <dgm:spPr/>
      <dgm:t>
        <a:bodyPr/>
        <a:lstStyle/>
        <a:p>
          <a:endParaRPr lang="en-US"/>
        </a:p>
      </dgm:t>
    </dgm:pt>
    <dgm:pt modelId="{EFDE77F3-3081-4CC5-9B7D-C0D41CB02075}" type="sibTrans" cxnId="{8255AA1B-0FA5-4793-9E7B-74EA496915C2}">
      <dgm:prSet/>
      <dgm:spPr/>
      <dgm:t>
        <a:bodyPr/>
        <a:lstStyle/>
        <a:p>
          <a:endParaRPr lang="en-US"/>
        </a:p>
      </dgm:t>
    </dgm:pt>
    <dgm:pt modelId="{66E7D4F1-50A8-4239-BC0F-F424C7452D81}">
      <dgm:prSet/>
      <dgm:spPr/>
      <dgm:t>
        <a:bodyPr/>
        <a:lstStyle/>
        <a:p>
          <a:r>
            <a:rPr lang="en-US"/>
            <a:t>Caregiver ….</a:t>
          </a:r>
        </a:p>
      </dgm:t>
    </dgm:pt>
    <dgm:pt modelId="{3E2AC448-2A60-4721-9F84-8418D0B337B9}" type="parTrans" cxnId="{9DA23B7D-354D-4FFF-B3D3-64CCBF4E2ED7}">
      <dgm:prSet/>
      <dgm:spPr/>
      <dgm:t>
        <a:bodyPr/>
        <a:lstStyle/>
        <a:p>
          <a:endParaRPr lang="en-US"/>
        </a:p>
      </dgm:t>
    </dgm:pt>
    <dgm:pt modelId="{88AF2D74-D15C-4862-8AF4-EA9A49E899AC}" type="sibTrans" cxnId="{9DA23B7D-354D-4FFF-B3D3-64CCBF4E2ED7}">
      <dgm:prSet/>
      <dgm:spPr/>
      <dgm:t>
        <a:bodyPr/>
        <a:lstStyle/>
        <a:p>
          <a:endParaRPr lang="en-US"/>
        </a:p>
      </dgm:t>
    </dgm:pt>
    <dgm:pt modelId="{88FAAD04-40F0-480F-9342-5EC2AB87B2A9}">
      <dgm:prSet/>
      <dgm:spPr/>
      <dgm:t>
        <a:bodyPr/>
        <a:lstStyle/>
        <a:p>
          <a:r>
            <a:rPr lang="en-US"/>
            <a:t>is rushed</a:t>
          </a:r>
        </a:p>
      </dgm:t>
    </dgm:pt>
    <dgm:pt modelId="{FC79923F-1282-4B43-89A2-C92E11935DC5}" type="parTrans" cxnId="{7E4F2A41-667A-4083-91DD-4D1A87DD6539}">
      <dgm:prSet/>
      <dgm:spPr/>
      <dgm:t>
        <a:bodyPr/>
        <a:lstStyle/>
        <a:p>
          <a:endParaRPr lang="en-US"/>
        </a:p>
      </dgm:t>
    </dgm:pt>
    <dgm:pt modelId="{FF7EE313-9AAB-496F-AFD1-E75548B5549B}" type="sibTrans" cxnId="{7E4F2A41-667A-4083-91DD-4D1A87DD6539}">
      <dgm:prSet/>
      <dgm:spPr/>
      <dgm:t>
        <a:bodyPr/>
        <a:lstStyle/>
        <a:p>
          <a:endParaRPr lang="en-US"/>
        </a:p>
      </dgm:t>
    </dgm:pt>
    <dgm:pt modelId="{E4429C2E-4983-4E63-9AC6-4779811004DA}">
      <dgm:prSet/>
      <dgm:spPr/>
      <dgm:t>
        <a:bodyPr/>
        <a:lstStyle/>
        <a:p>
          <a:r>
            <a:rPr lang="en-US"/>
            <a:t>doesn’t pay attention to the person with dementia’s responses</a:t>
          </a:r>
        </a:p>
      </dgm:t>
    </dgm:pt>
    <dgm:pt modelId="{C0959FF1-9A92-4FD2-94E4-3A079F8E9D61}" type="parTrans" cxnId="{0F93FC3E-5260-49A2-A0D3-955F0AFBC14A}">
      <dgm:prSet/>
      <dgm:spPr/>
      <dgm:t>
        <a:bodyPr/>
        <a:lstStyle/>
        <a:p>
          <a:endParaRPr lang="en-US"/>
        </a:p>
      </dgm:t>
    </dgm:pt>
    <dgm:pt modelId="{D0568900-467D-46F0-BF52-E1E15734C81D}" type="sibTrans" cxnId="{0F93FC3E-5260-49A2-A0D3-955F0AFBC14A}">
      <dgm:prSet/>
      <dgm:spPr/>
      <dgm:t>
        <a:bodyPr/>
        <a:lstStyle/>
        <a:p>
          <a:endParaRPr lang="en-US"/>
        </a:p>
      </dgm:t>
    </dgm:pt>
    <dgm:pt modelId="{A1D08230-9DFE-476B-A03C-081F2B23A5F6}">
      <dgm:prSet/>
      <dgm:spPr/>
      <dgm:t>
        <a:bodyPr/>
        <a:lstStyle/>
        <a:p>
          <a:r>
            <a:rPr lang="en-US"/>
            <a:t>seems unkind</a:t>
          </a:r>
        </a:p>
      </dgm:t>
    </dgm:pt>
    <dgm:pt modelId="{F8136C9A-83DA-4A0A-ABB4-79888EC804AB}" type="parTrans" cxnId="{324CC0A2-7A5B-479A-BB87-7D002EE4C058}">
      <dgm:prSet/>
      <dgm:spPr/>
      <dgm:t>
        <a:bodyPr/>
        <a:lstStyle/>
        <a:p>
          <a:endParaRPr lang="en-US"/>
        </a:p>
      </dgm:t>
    </dgm:pt>
    <dgm:pt modelId="{4EF71849-A397-4ED5-A808-0F8F41DCA99C}" type="sibTrans" cxnId="{324CC0A2-7A5B-479A-BB87-7D002EE4C058}">
      <dgm:prSet/>
      <dgm:spPr/>
      <dgm:t>
        <a:bodyPr/>
        <a:lstStyle/>
        <a:p>
          <a:endParaRPr lang="en-US"/>
        </a:p>
      </dgm:t>
    </dgm:pt>
    <dgm:pt modelId="{B518DFE2-583E-47E6-93DC-2EBC544B31EB}">
      <dgm:prSet/>
      <dgm:spPr/>
      <dgm:t>
        <a:bodyPr/>
        <a:lstStyle/>
        <a:p>
          <a:r>
            <a:rPr lang="en-US"/>
            <a:t>provokes the  behaviors of the person with dementia </a:t>
          </a:r>
        </a:p>
      </dgm:t>
    </dgm:pt>
    <dgm:pt modelId="{CA0A51D9-BBFD-4D41-B49B-338FE381301A}" type="parTrans" cxnId="{D5E8B98E-A2BC-4F51-B655-21236A2A389E}">
      <dgm:prSet/>
      <dgm:spPr/>
      <dgm:t>
        <a:bodyPr/>
        <a:lstStyle/>
        <a:p>
          <a:endParaRPr lang="en-US"/>
        </a:p>
      </dgm:t>
    </dgm:pt>
    <dgm:pt modelId="{8B1D907E-1CCD-48BE-BF9D-8EE4B88E7545}" type="sibTrans" cxnId="{D5E8B98E-A2BC-4F51-B655-21236A2A389E}">
      <dgm:prSet/>
      <dgm:spPr/>
      <dgm:t>
        <a:bodyPr/>
        <a:lstStyle/>
        <a:p>
          <a:endParaRPr lang="en-US"/>
        </a:p>
      </dgm:t>
    </dgm:pt>
    <dgm:pt modelId="{A38B1C7B-54D6-4E3F-8010-57938BD42E26}">
      <dgm:prSet/>
      <dgm:spPr/>
      <dgm:t>
        <a:bodyPr/>
        <a:lstStyle/>
        <a:p>
          <a:r>
            <a:rPr lang="en-US"/>
            <a:t>tried to figure out what was wrong, but did not do a very effective job.</a:t>
          </a:r>
        </a:p>
      </dgm:t>
    </dgm:pt>
    <dgm:pt modelId="{CC175F8F-5F1A-40C9-B188-553BD48B27D1}" type="parTrans" cxnId="{F35A6D12-9FEB-4D07-A78A-81E98EEE3E4A}">
      <dgm:prSet/>
      <dgm:spPr/>
      <dgm:t>
        <a:bodyPr/>
        <a:lstStyle/>
        <a:p>
          <a:endParaRPr lang="en-US"/>
        </a:p>
      </dgm:t>
    </dgm:pt>
    <dgm:pt modelId="{93D4E833-B694-4E2E-ADFF-0188B8012FF3}" type="sibTrans" cxnId="{F35A6D12-9FEB-4D07-A78A-81E98EEE3E4A}">
      <dgm:prSet/>
      <dgm:spPr/>
      <dgm:t>
        <a:bodyPr/>
        <a:lstStyle/>
        <a:p>
          <a:endParaRPr lang="en-US"/>
        </a:p>
      </dgm:t>
    </dgm:pt>
    <dgm:pt modelId="{692BC687-E593-4D59-B500-1F990556E79D}">
      <dgm:prSet/>
      <dgm:spPr/>
      <dgm:t>
        <a:bodyPr/>
        <a:lstStyle/>
        <a:p>
          <a:r>
            <a:rPr lang="en-US"/>
            <a:t>made the person with dementia more upset</a:t>
          </a:r>
        </a:p>
      </dgm:t>
    </dgm:pt>
    <dgm:pt modelId="{5AB4404B-5E7A-4B74-9D3C-82EEF987AEB4}" type="parTrans" cxnId="{D00B01A1-2795-46B3-9B41-691DA6A214F8}">
      <dgm:prSet/>
      <dgm:spPr/>
      <dgm:t>
        <a:bodyPr/>
        <a:lstStyle/>
        <a:p>
          <a:endParaRPr lang="en-US"/>
        </a:p>
      </dgm:t>
    </dgm:pt>
    <dgm:pt modelId="{D99766A4-C9B4-4E66-BE94-638AC0EBFD17}" type="sibTrans" cxnId="{D00B01A1-2795-46B3-9B41-691DA6A214F8}">
      <dgm:prSet/>
      <dgm:spPr/>
      <dgm:t>
        <a:bodyPr/>
        <a:lstStyle/>
        <a:p>
          <a:endParaRPr lang="en-US"/>
        </a:p>
      </dgm:t>
    </dgm:pt>
    <dgm:pt modelId="{3F88F32B-A956-40EF-92B5-058DC21C1D1D}">
      <dgm:prSet/>
      <dgm:spPr/>
      <dgm:t>
        <a:bodyPr/>
        <a:lstStyle/>
        <a:p>
          <a:r>
            <a:rPr lang="en-US" b="1" u="sng"/>
            <a:t>This type of caregiving behavior happens frequently if the caregiver doesn’t know better</a:t>
          </a:r>
          <a:endParaRPr lang="en-US"/>
        </a:p>
      </dgm:t>
    </dgm:pt>
    <dgm:pt modelId="{C8B3A121-2C91-4FA8-937E-CD8EDBBA087D}" type="parTrans" cxnId="{C71F66B8-54EF-46C8-8AE2-2026522637B7}">
      <dgm:prSet/>
      <dgm:spPr/>
      <dgm:t>
        <a:bodyPr/>
        <a:lstStyle/>
        <a:p>
          <a:endParaRPr lang="en-US"/>
        </a:p>
      </dgm:t>
    </dgm:pt>
    <dgm:pt modelId="{8DFC6083-377E-431E-A2D3-1BFA4DE970FC}" type="sibTrans" cxnId="{C71F66B8-54EF-46C8-8AE2-2026522637B7}">
      <dgm:prSet/>
      <dgm:spPr/>
      <dgm:t>
        <a:bodyPr/>
        <a:lstStyle/>
        <a:p>
          <a:endParaRPr lang="en-US"/>
        </a:p>
      </dgm:t>
    </dgm:pt>
    <dgm:pt modelId="{701B5D2E-961A-4FE9-84C9-26CF964ECF79}" type="pres">
      <dgm:prSet presAssocID="{5E9F1416-7EAA-42F8-B02E-5ED2CBC4F6C7}" presName="linear" presStyleCnt="0">
        <dgm:presLayoutVars>
          <dgm:animLvl val="lvl"/>
          <dgm:resizeHandles val="exact"/>
        </dgm:presLayoutVars>
      </dgm:prSet>
      <dgm:spPr/>
    </dgm:pt>
    <dgm:pt modelId="{97A76752-BC00-49A0-8633-4000EEABDEB5}" type="pres">
      <dgm:prSet presAssocID="{C3E0645E-9328-464B-A56C-6B9BAA118655}" presName="parentText" presStyleLbl="node1" presStyleIdx="0" presStyleCnt="3">
        <dgm:presLayoutVars>
          <dgm:chMax val="0"/>
          <dgm:bulletEnabled val="1"/>
        </dgm:presLayoutVars>
      </dgm:prSet>
      <dgm:spPr/>
    </dgm:pt>
    <dgm:pt modelId="{C2B96C85-F79B-4C92-8923-C155B63A4A3C}" type="pres">
      <dgm:prSet presAssocID="{EFDE77F3-3081-4CC5-9B7D-C0D41CB02075}" presName="spacer" presStyleCnt="0"/>
      <dgm:spPr/>
    </dgm:pt>
    <dgm:pt modelId="{0E135969-6D08-4882-B436-A39A222AD958}" type="pres">
      <dgm:prSet presAssocID="{66E7D4F1-50A8-4239-BC0F-F424C7452D81}" presName="parentText" presStyleLbl="node1" presStyleIdx="1" presStyleCnt="3">
        <dgm:presLayoutVars>
          <dgm:chMax val="0"/>
          <dgm:bulletEnabled val="1"/>
        </dgm:presLayoutVars>
      </dgm:prSet>
      <dgm:spPr/>
    </dgm:pt>
    <dgm:pt modelId="{D5114527-7D3A-4605-BD5D-0A574C23F2FA}" type="pres">
      <dgm:prSet presAssocID="{66E7D4F1-50A8-4239-BC0F-F424C7452D81}" presName="childText" presStyleLbl="revTx" presStyleIdx="0" presStyleCnt="1">
        <dgm:presLayoutVars>
          <dgm:bulletEnabled val="1"/>
        </dgm:presLayoutVars>
      </dgm:prSet>
      <dgm:spPr/>
    </dgm:pt>
    <dgm:pt modelId="{6E3C5A84-5569-459D-9CBE-7CF20CDD9C0A}" type="pres">
      <dgm:prSet presAssocID="{3F88F32B-A956-40EF-92B5-058DC21C1D1D}" presName="parentText" presStyleLbl="node1" presStyleIdx="2" presStyleCnt="3">
        <dgm:presLayoutVars>
          <dgm:chMax val="0"/>
          <dgm:bulletEnabled val="1"/>
        </dgm:presLayoutVars>
      </dgm:prSet>
      <dgm:spPr/>
    </dgm:pt>
  </dgm:ptLst>
  <dgm:cxnLst>
    <dgm:cxn modelId="{F35A6D12-9FEB-4D07-A78A-81E98EEE3E4A}" srcId="{66E7D4F1-50A8-4239-BC0F-F424C7452D81}" destId="{A38B1C7B-54D6-4E3F-8010-57938BD42E26}" srcOrd="4" destOrd="0" parTransId="{CC175F8F-5F1A-40C9-B188-553BD48B27D1}" sibTransId="{93D4E833-B694-4E2E-ADFF-0188B8012FF3}"/>
    <dgm:cxn modelId="{98F27913-47CE-428F-819C-C1D6621841E2}" type="presOf" srcId="{3F88F32B-A956-40EF-92B5-058DC21C1D1D}" destId="{6E3C5A84-5569-459D-9CBE-7CF20CDD9C0A}" srcOrd="0" destOrd="0" presId="urn:microsoft.com/office/officeart/2005/8/layout/vList2"/>
    <dgm:cxn modelId="{6D0E4514-A2D2-4A7C-AEDD-6922E6E2396B}" type="presOf" srcId="{5E9F1416-7EAA-42F8-B02E-5ED2CBC4F6C7}" destId="{701B5D2E-961A-4FE9-84C9-26CF964ECF79}" srcOrd="0" destOrd="0" presId="urn:microsoft.com/office/officeart/2005/8/layout/vList2"/>
    <dgm:cxn modelId="{8255AA1B-0FA5-4793-9E7B-74EA496915C2}" srcId="{5E9F1416-7EAA-42F8-B02E-5ED2CBC4F6C7}" destId="{C3E0645E-9328-464B-A56C-6B9BAA118655}" srcOrd="0" destOrd="0" parTransId="{92530090-F341-45B0-8E72-3F9B5EF9B8AC}" sibTransId="{EFDE77F3-3081-4CC5-9B7D-C0D41CB02075}"/>
    <dgm:cxn modelId="{43D7A526-66A2-498A-A01E-2E7CF7EE5486}" type="presOf" srcId="{88FAAD04-40F0-480F-9342-5EC2AB87B2A9}" destId="{D5114527-7D3A-4605-BD5D-0A574C23F2FA}" srcOrd="0" destOrd="0" presId="urn:microsoft.com/office/officeart/2005/8/layout/vList2"/>
    <dgm:cxn modelId="{E185A237-E298-4BC6-A904-D4EAF95ED7AD}" type="presOf" srcId="{66E7D4F1-50A8-4239-BC0F-F424C7452D81}" destId="{0E135969-6D08-4882-B436-A39A222AD958}" srcOrd="0" destOrd="0" presId="urn:microsoft.com/office/officeart/2005/8/layout/vList2"/>
    <dgm:cxn modelId="{3EF53138-2895-4ED5-8212-219E20803ADD}" type="presOf" srcId="{E4429C2E-4983-4E63-9AC6-4779811004DA}" destId="{D5114527-7D3A-4605-BD5D-0A574C23F2FA}" srcOrd="0" destOrd="1" presId="urn:microsoft.com/office/officeart/2005/8/layout/vList2"/>
    <dgm:cxn modelId="{0F93FC3E-5260-49A2-A0D3-955F0AFBC14A}" srcId="{66E7D4F1-50A8-4239-BC0F-F424C7452D81}" destId="{E4429C2E-4983-4E63-9AC6-4779811004DA}" srcOrd="1" destOrd="0" parTransId="{C0959FF1-9A92-4FD2-94E4-3A079F8E9D61}" sibTransId="{D0568900-467D-46F0-BF52-E1E15734C81D}"/>
    <dgm:cxn modelId="{11D0405B-C04D-4C94-AF99-253D1036B703}" type="presOf" srcId="{C3E0645E-9328-464B-A56C-6B9BAA118655}" destId="{97A76752-BC00-49A0-8633-4000EEABDEB5}" srcOrd="0" destOrd="0" presId="urn:microsoft.com/office/officeart/2005/8/layout/vList2"/>
    <dgm:cxn modelId="{7E4F2A41-667A-4083-91DD-4D1A87DD6539}" srcId="{66E7D4F1-50A8-4239-BC0F-F424C7452D81}" destId="{88FAAD04-40F0-480F-9342-5EC2AB87B2A9}" srcOrd="0" destOrd="0" parTransId="{FC79923F-1282-4B43-89A2-C92E11935DC5}" sibTransId="{FF7EE313-9AAB-496F-AFD1-E75548B5549B}"/>
    <dgm:cxn modelId="{CD88C761-88A9-450A-B62B-AF32D28154C6}" type="presOf" srcId="{692BC687-E593-4D59-B500-1F990556E79D}" destId="{D5114527-7D3A-4605-BD5D-0A574C23F2FA}" srcOrd="0" destOrd="5" presId="urn:microsoft.com/office/officeart/2005/8/layout/vList2"/>
    <dgm:cxn modelId="{55410657-DD50-4220-A82C-4582E0029C46}" type="presOf" srcId="{B518DFE2-583E-47E6-93DC-2EBC544B31EB}" destId="{D5114527-7D3A-4605-BD5D-0A574C23F2FA}" srcOrd="0" destOrd="3" presId="urn:microsoft.com/office/officeart/2005/8/layout/vList2"/>
    <dgm:cxn modelId="{9DA23B7D-354D-4FFF-B3D3-64CCBF4E2ED7}" srcId="{5E9F1416-7EAA-42F8-B02E-5ED2CBC4F6C7}" destId="{66E7D4F1-50A8-4239-BC0F-F424C7452D81}" srcOrd="1" destOrd="0" parTransId="{3E2AC448-2A60-4721-9F84-8418D0B337B9}" sibTransId="{88AF2D74-D15C-4862-8AF4-EA9A49E899AC}"/>
    <dgm:cxn modelId="{D5E8B98E-A2BC-4F51-B655-21236A2A389E}" srcId="{66E7D4F1-50A8-4239-BC0F-F424C7452D81}" destId="{B518DFE2-583E-47E6-93DC-2EBC544B31EB}" srcOrd="3" destOrd="0" parTransId="{CA0A51D9-BBFD-4D41-B49B-338FE381301A}" sibTransId="{8B1D907E-1CCD-48BE-BF9D-8EE4B88E7545}"/>
    <dgm:cxn modelId="{D00B01A1-2795-46B3-9B41-691DA6A214F8}" srcId="{66E7D4F1-50A8-4239-BC0F-F424C7452D81}" destId="{692BC687-E593-4D59-B500-1F990556E79D}" srcOrd="5" destOrd="0" parTransId="{5AB4404B-5E7A-4B74-9D3C-82EEF987AEB4}" sibTransId="{D99766A4-C9B4-4E66-BE94-638AC0EBFD17}"/>
    <dgm:cxn modelId="{324CC0A2-7A5B-479A-BB87-7D002EE4C058}" srcId="{66E7D4F1-50A8-4239-BC0F-F424C7452D81}" destId="{A1D08230-9DFE-476B-A03C-081F2B23A5F6}" srcOrd="2" destOrd="0" parTransId="{F8136C9A-83DA-4A0A-ABB4-79888EC804AB}" sibTransId="{4EF71849-A397-4ED5-A808-0F8F41DCA99C}"/>
    <dgm:cxn modelId="{F468A3A7-F5D2-4178-9E43-D85AFA83A8D7}" type="presOf" srcId="{A38B1C7B-54D6-4E3F-8010-57938BD42E26}" destId="{D5114527-7D3A-4605-BD5D-0A574C23F2FA}" srcOrd="0" destOrd="4" presId="urn:microsoft.com/office/officeart/2005/8/layout/vList2"/>
    <dgm:cxn modelId="{C71F66B8-54EF-46C8-8AE2-2026522637B7}" srcId="{5E9F1416-7EAA-42F8-B02E-5ED2CBC4F6C7}" destId="{3F88F32B-A956-40EF-92B5-058DC21C1D1D}" srcOrd="2" destOrd="0" parTransId="{C8B3A121-2C91-4FA8-937E-CD8EDBBA087D}" sibTransId="{8DFC6083-377E-431E-A2D3-1BFA4DE970FC}"/>
    <dgm:cxn modelId="{BB8907F5-6249-497E-849E-8281F850441D}" type="presOf" srcId="{A1D08230-9DFE-476B-A03C-081F2B23A5F6}" destId="{D5114527-7D3A-4605-BD5D-0A574C23F2FA}" srcOrd="0" destOrd="2" presId="urn:microsoft.com/office/officeart/2005/8/layout/vList2"/>
    <dgm:cxn modelId="{876E64F6-5BDF-4268-824F-E2D02013E50E}" type="presParOf" srcId="{701B5D2E-961A-4FE9-84C9-26CF964ECF79}" destId="{97A76752-BC00-49A0-8633-4000EEABDEB5}" srcOrd="0" destOrd="0" presId="urn:microsoft.com/office/officeart/2005/8/layout/vList2"/>
    <dgm:cxn modelId="{F76F9888-768B-4FCF-B971-C10BCB42D0B5}" type="presParOf" srcId="{701B5D2E-961A-4FE9-84C9-26CF964ECF79}" destId="{C2B96C85-F79B-4C92-8923-C155B63A4A3C}" srcOrd="1" destOrd="0" presId="urn:microsoft.com/office/officeart/2005/8/layout/vList2"/>
    <dgm:cxn modelId="{3C968B0D-A5E5-4CE2-B105-AF4BCADB4B59}" type="presParOf" srcId="{701B5D2E-961A-4FE9-84C9-26CF964ECF79}" destId="{0E135969-6D08-4882-B436-A39A222AD958}" srcOrd="2" destOrd="0" presId="urn:microsoft.com/office/officeart/2005/8/layout/vList2"/>
    <dgm:cxn modelId="{965BB614-9BBF-4977-870C-0E60C6E68677}" type="presParOf" srcId="{701B5D2E-961A-4FE9-84C9-26CF964ECF79}" destId="{D5114527-7D3A-4605-BD5D-0A574C23F2FA}" srcOrd="3" destOrd="0" presId="urn:microsoft.com/office/officeart/2005/8/layout/vList2"/>
    <dgm:cxn modelId="{04C81CC9-2737-4767-98A9-D48A4860A97E}" type="presParOf" srcId="{701B5D2E-961A-4FE9-84C9-26CF964ECF79}" destId="{6E3C5A84-5569-459D-9CBE-7CF20CDD9C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EDEF7-5D25-463F-9F9B-F5CE8A7F42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F4D1C7C-FC79-4443-8904-25278C337D3B}">
      <dgm:prSet/>
      <dgm:spPr/>
      <dgm:t>
        <a:bodyPr/>
        <a:lstStyle/>
        <a:p>
          <a:r>
            <a:rPr lang="en-US"/>
            <a:t>How Alzheimer’s Disease Affects the Brain:</a:t>
          </a:r>
        </a:p>
      </dgm:t>
    </dgm:pt>
    <dgm:pt modelId="{DBED3BE2-20BD-41B5-98F7-8B3540857001}" type="parTrans" cxnId="{BA0E526D-2F81-4F27-880F-913BCC15D786}">
      <dgm:prSet/>
      <dgm:spPr/>
      <dgm:t>
        <a:bodyPr/>
        <a:lstStyle/>
        <a:p>
          <a:endParaRPr lang="en-US"/>
        </a:p>
      </dgm:t>
    </dgm:pt>
    <dgm:pt modelId="{EB4D808C-FDBB-41D0-B141-DA593100F84E}" type="sibTrans" cxnId="{BA0E526D-2F81-4F27-880F-913BCC15D786}">
      <dgm:prSet/>
      <dgm:spPr/>
      <dgm:t>
        <a:bodyPr/>
        <a:lstStyle/>
        <a:p>
          <a:endParaRPr lang="en-US"/>
        </a:p>
      </dgm:t>
    </dgm:pt>
    <dgm:pt modelId="{061FA483-6720-4863-9FD0-8E136D3F4F99}">
      <dgm:prSet/>
      <dgm:spPr/>
      <dgm:t>
        <a:bodyPr/>
        <a:lstStyle/>
        <a:p>
          <a:r>
            <a:rPr lang="en-US">
              <a:hlinkClick xmlns:r="http://schemas.openxmlformats.org/officeDocument/2006/relationships" r:id="rId1"/>
            </a:rPr>
            <a:t>https://www.nia.nih.gov/health/video-how-alzheimers-changes-brain?utm_source=ADvideo&amp;utm_medium=web&amp;utm_campaign=rightrail</a:t>
          </a:r>
          <a:endParaRPr lang="en-US"/>
        </a:p>
      </dgm:t>
    </dgm:pt>
    <dgm:pt modelId="{3C5BE808-B8C0-4AF8-817D-527304A78C1B}" type="parTrans" cxnId="{AD00F392-C3CF-4EC8-815F-FFD30595EC09}">
      <dgm:prSet/>
      <dgm:spPr/>
      <dgm:t>
        <a:bodyPr/>
        <a:lstStyle/>
        <a:p>
          <a:endParaRPr lang="en-US"/>
        </a:p>
      </dgm:t>
    </dgm:pt>
    <dgm:pt modelId="{FC31B54F-76D3-4402-94E2-9937A5C1033B}" type="sibTrans" cxnId="{AD00F392-C3CF-4EC8-815F-FFD30595EC09}">
      <dgm:prSet/>
      <dgm:spPr/>
      <dgm:t>
        <a:bodyPr/>
        <a:lstStyle/>
        <a:p>
          <a:endParaRPr lang="en-US"/>
        </a:p>
      </dgm:t>
    </dgm:pt>
    <dgm:pt modelId="{7FB8B8FE-4A36-4F5C-B433-493B16FF8DD9}" type="pres">
      <dgm:prSet presAssocID="{423EDEF7-5D25-463F-9F9B-F5CE8A7F4227}" presName="linear" presStyleCnt="0">
        <dgm:presLayoutVars>
          <dgm:animLvl val="lvl"/>
          <dgm:resizeHandles val="exact"/>
        </dgm:presLayoutVars>
      </dgm:prSet>
      <dgm:spPr/>
    </dgm:pt>
    <dgm:pt modelId="{89CB3FA5-8F7A-4041-9D64-6D1260DC4230}" type="pres">
      <dgm:prSet presAssocID="{2F4D1C7C-FC79-4443-8904-25278C337D3B}" presName="parentText" presStyleLbl="node1" presStyleIdx="0" presStyleCnt="2">
        <dgm:presLayoutVars>
          <dgm:chMax val="0"/>
          <dgm:bulletEnabled val="1"/>
        </dgm:presLayoutVars>
      </dgm:prSet>
      <dgm:spPr/>
    </dgm:pt>
    <dgm:pt modelId="{67E85ADC-0038-4D0E-8500-26326E8D4D57}" type="pres">
      <dgm:prSet presAssocID="{EB4D808C-FDBB-41D0-B141-DA593100F84E}" presName="spacer" presStyleCnt="0"/>
      <dgm:spPr/>
    </dgm:pt>
    <dgm:pt modelId="{DF9AF786-B4F7-4DE2-A83A-62421E8CC675}" type="pres">
      <dgm:prSet presAssocID="{061FA483-6720-4863-9FD0-8E136D3F4F99}" presName="parentText" presStyleLbl="node1" presStyleIdx="1" presStyleCnt="2">
        <dgm:presLayoutVars>
          <dgm:chMax val="0"/>
          <dgm:bulletEnabled val="1"/>
        </dgm:presLayoutVars>
      </dgm:prSet>
      <dgm:spPr/>
    </dgm:pt>
  </dgm:ptLst>
  <dgm:cxnLst>
    <dgm:cxn modelId="{BA0E526D-2F81-4F27-880F-913BCC15D786}" srcId="{423EDEF7-5D25-463F-9F9B-F5CE8A7F4227}" destId="{2F4D1C7C-FC79-4443-8904-25278C337D3B}" srcOrd="0" destOrd="0" parTransId="{DBED3BE2-20BD-41B5-98F7-8B3540857001}" sibTransId="{EB4D808C-FDBB-41D0-B141-DA593100F84E}"/>
    <dgm:cxn modelId="{AD00F392-C3CF-4EC8-815F-FFD30595EC09}" srcId="{423EDEF7-5D25-463F-9F9B-F5CE8A7F4227}" destId="{061FA483-6720-4863-9FD0-8E136D3F4F99}" srcOrd="1" destOrd="0" parTransId="{3C5BE808-B8C0-4AF8-817D-527304A78C1B}" sibTransId="{FC31B54F-76D3-4402-94E2-9937A5C1033B}"/>
    <dgm:cxn modelId="{E612F7DC-3865-4195-907B-A69C9619740D}" type="presOf" srcId="{2F4D1C7C-FC79-4443-8904-25278C337D3B}" destId="{89CB3FA5-8F7A-4041-9D64-6D1260DC4230}" srcOrd="0" destOrd="0" presId="urn:microsoft.com/office/officeart/2005/8/layout/vList2"/>
    <dgm:cxn modelId="{309492E6-0AF6-4A83-8B9E-C88D148246F2}" type="presOf" srcId="{061FA483-6720-4863-9FD0-8E136D3F4F99}" destId="{DF9AF786-B4F7-4DE2-A83A-62421E8CC675}" srcOrd="0" destOrd="0" presId="urn:microsoft.com/office/officeart/2005/8/layout/vList2"/>
    <dgm:cxn modelId="{05C7A9F2-477A-43DF-92BE-9C4C48083E89}" type="presOf" srcId="{423EDEF7-5D25-463F-9F9B-F5CE8A7F4227}" destId="{7FB8B8FE-4A36-4F5C-B433-493B16FF8DD9}" srcOrd="0" destOrd="0" presId="urn:microsoft.com/office/officeart/2005/8/layout/vList2"/>
    <dgm:cxn modelId="{0C498F9F-04CB-424B-9555-923B5FFD7EED}" type="presParOf" srcId="{7FB8B8FE-4A36-4F5C-B433-493B16FF8DD9}" destId="{89CB3FA5-8F7A-4041-9D64-6D1260DC4230}" srcOrd="0" destOrd="0" presId="urn:microsoft.com/office/officeart/2005/8/layout/vList2"/>
    <dgm:cxn modelId="{8446AB0B-78D4-4375-9E00-0928AF6A2860}" type="presParOf" srcId="{7FB8B8FE-4A36-4F5C-B433-493B16FF8DD9}" destId="{67E85ADC-0038-4D0E-8500-26326E8D4D57}" srcOrd="1" destOrd="0" presId="urn:microsoft.com/office/officeart/2005/8/layout/vList2"/>
    <dgm:cxn modelId="{B49660FF-E189-4B82-A784-3BCC7E1BBC22}" type="presParOf" srcId="{7FB8B8FE-4A36-4F5C-B433-493B16FF8DD9}" destId="{DF9AF786-B4F7-4DE2-A83A-62421E8CC67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53153-9D2F-428A-84D4-9BA050F0B6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87CDAAA-E0E2-471A-9EAB-0E603F32FC69}">
      <dgm:prSet phldrT="[Text]"/>
      <dgm:spPr/>
      <dgm:t>
        <a:bodyPr/>
        <a:lstStyle/>
        <a:p>
          <a:r>
            <a:rPr lang="en-US" dirty="0"/>
            <a:t>Reduce Agitation and Aggression Among Veterans with Dementia in Acute Care by 20% by end of FY22</a:t>
          </a:r>
        </a:p>
      </dgm:t>
    </dgm:pt>
    <dgm:pt modelId="{BCE16367-C7DA-473D-9890-9A467CE9FBF7}" type="parTrans" cxnId="{E71F16B0-1C99-4202-ADE4-8EE97BDB61AD}">
      <dgm:prSet/>
      <dgm:spPr/>
      <dgm:t>
        <a:bodyPr/>
        <a:lstStyle/>
        <a:p>
          <a:endParaRPr lang="en-US"/>
        </a:p>
      </dgm:t>
    </dgm:pt>
    <dgm:pt modelId="{6DFEAD07-896D-4BBC-9776-FB314E414D06}" type="sibTrans" cxnId="{E71F16B0-1C99-4202-ADE4-8EE97BDB61AD}">
      <dgm:prSet/>
      <dgm:spPr/>
      <dgm:t>
        <a:bodyPr/>
        <a:lstStyle/>
        <a:p>
          <a:endParaRPr lang="en-US"/>
        </a:p>
      </dgm:t>
    </dgm:pt>
    <dgm:pt modelId="{D4029CC4-4873-442F-91F2-30494C610DBE}">
      <dgm:prSet phldrT="[Text]"/>
      <dgm:spPr>
        <a:solidFill>
          <a:schemeClr val="accent2">
            <a:lumMod val="75000"/>
          </a:schemeClr>
        </a:solidFill>
      </dgm:spPr>
      <dgm:t>
        <a:bodyPr/>
        <a:lstStyle/>
        <a:p>
          <a:r>
            <a:rPr lang="en-US" dirty="0"/>
            <a:t>Understand and standardize current care processes for dementia recognition and personalizing care</a:t>
          </a:r>
        </a:p>
      </dgm:t>
    </dgm:pt>
    <dgm:pt modelId="{571DD152-B34C-4E15-99CC-FD50F0247F3C}" type="parTrans" cxnId="{67D0F2B1-4D6A-4545-A9D3-698C27F4C4D5}">
      <dgm:prSet/>
      <dgm:spPr/>
      <dgm:t>
        <a:bodyPr/>
        <a:lstStyle/>
        <a:p>
          <a:endParaRPr lang="en-US"/>
        </a:p>
      </dgm:t>
    </dgm:pt>
    <dgm:pt modelId="{016A68B9-F901-45A2-921D-82F093575BF8}" type="sibTrans" cxnId="{67D0F2B1-4D6A-4545-A9D3-698C27F4C4D5}">
      <dgm:prSet/>
      <dgm:spPr/>
      <dgm:t>
        <a:bodyPr/>
        <a:lstStyle/>
        <a:p>
          <a:endParaRPr lang="en-US"/>
        </a:p>
      </dgm:t>
    </dgm:pt>
    <dgm:pt modelId="{955CA6B5-DA89-49D1-ABFC-0E18743815B7}">
      <dgm:prSet phldrT="[Text]"/>
      <dgm:spPr>
        <a:solidFill>
          <a:schemeClr val="accent6">
            <a:lumMod val="75000"/>
          </a:schemeClr>
        </a:solidFill>
      </dgm:spPr>
      <dgm:t>
        <a:bodyPr/>
        <a:lstStyle/>
        <a:p>
          <a:r>
            <a:rPr lang="en-US" dirty="0"/>
            <a:t>Create dementia-friendly rooms and stock supplies for diversional activities on unit</a:t>
          </a:r>
        </a:p>
      </dgm:t>
    </dgm:pt>
    <dgm:pt modelId="{8D35B283-5632-401E-9274-A471195D32EF}" type="parTrans" cxnId="{C08CE6D6-E9BC-49DD-9B10-83B8BB5494D5}">
      <dgm:prSet/>
      <dgm:spPr/>
      <dgm:t>
        <a:bodyPr/>
        <a:lstStyle/>
        <a:p>
          <a:endParaRPr lang="en-US"/>
        </a:p>
      </dgm:t>
    </dgm:pt>
    <dgm:pt modelId="{6C181E44-5E2F-48B5-BA04-9FB1B86EBE2B}" type="sibTrans" cxnId="{C08CE6D6-E9BC-49DD-9B10-83B8BB5494D5}">
      <dgm:prSet/>
      <dgm:spPr/>
      <dgm:t>
        <a:bodyPr/>
        <a:lstStyle/>
        <a:p>
          <a:endParaRPr lang="en-US"/>
        </a:p>
      </dgm:t>
    </dgm:pt>
    <dgm:pt modelId="{36FFF60B-0484-43FC-B19D-B072087E72D2}">
      <dgm:prSet phldrT="[Text]"/>
      <dgm:spPr>
        <a:solidFill>
          <a:schemeClr val="accent4">
            <a:lumMod val="75000"/>
          </a:schemeClr>
        </a:solidFill>
      </dgm:spPr>
      <dgm:t>
        <a:bodyPr/>
        <a:lstStyle/>
        <a:p>
          <a:r>
            <a:rPr lang="en-US" dirty="0"/>
            <a:t>Implement daily huddles regarding implementation of care techniques</a:t>
          </a:r>
        </a:p>
      </dgm:t>
    </dgm:pt>
    <dgm:pt modelId="{B5A46663-D616-4398-8140-CE1BABE34C1C}" type="parTrans" cxnId="{31AB0898-9B0E-442D-AD89-A32CB8DD595D}">
      <dgm:prSet/>
      <dgm:spPr/>
      <dgm:t>
        <a:bodyPr/>
        <a:lstStyle/>
        <a:p>
          <a:endParaRPr lang="en-US"/>
        </a:p>
      </dgm:t>
    </dgm:pt>
    <dgm:pt modelId="{2E508845-786D-44A3-AEDC-1D0177F9E12C}" type="sibTrans" cxnId="{31AB0898-9B0E-442D-AD89-A32CB8DD595D}">
      <dgm:prSet/>
      <dgm:spPr/>
      <dgm:t>
        <a:bodyPr/>
        <a:lstStyle/>
        <a:p>
          <a:endParaRPr lang="en-US"/>
        </a:p>
      </dgm:t>
    </dgm:pt>
    <dgm:pt modelId="{27925990-256B-443A-B81D-AE018DFAFEC9}">
      <dgm:prSet/>
      <dgm:spPr>
        <a:solidFill>
          <a:srgbClr val="7030A0"/>
        </a:solidFill>
      </dgm:spPr>
      <dgm:t>
        <a:bodyPr/>
        <a:lstStyle/>
        <a:p>
          <a:r>
            <a:rPr lang="en-US" dirty="0"/>
            <a:t>Staff education in evidence-based dementia care practices</a:t>
          </a:r>
        </a:p>
      </dgm:t>
    </dgm:pt>
    <dgm:pt modelId="{4DAE5C95-88F5-4F51-BD64-94BADCB23609}" type="parTrans" cxnId="{8EB6FD0C-1FDC-48C5-BA5C-440DC64E12B0}">
      <dgm:prSet/>
      <dgm:spPr/>
      <dgm:t>
        <a:bodyPr/>
        <a:lstStyle/>
        <a:p>
          <a:endParaRPr lang="en-US"/>
        </a:p>
      </dgm:t>
    </dgm:pt>
    <dgm:pt modelId="{C8DB2974-5402-4042-9AD7-2A9221EE9416}" type="sibTrans" cxnId="{8EB6FD0C-1FDC-48C5-BA5C-440DC64E12B0}">
      <dgm:prSet/>
      <dgm:spPr/>
      <dgm:t>
        <a:bodyPr/>
        <a:lstStyle/>
        <a:p>
          <a:endParaRPr lang="en-US"/>
        </a:p>
      </dgm:t>
    </dgm:pt>
    <dgm:pt modelId="{43A99A81-ED13-4AFB-8274-91E5E257BE82}" type="pres">
      <dgm:prSet presAssocID="{DC453153-9D2F-428A-84D4-9BA050F0B67D}" presName="composite" presStyleCnt="0">
        <dgm:presLayoutVars>
          <dgm:chMax val="1"/>
          <dgm:dir/>
          <dgm:resizeHandles val="exact"/>
        </dgm:presLayoutVars>
      </dgm:prSet>
      <dgm:spPr/>
    </dgm:pt>
    <dgm:pt modelId="{DBEB2EC2-371E-494A-9715-EB3B32375FA6}" type="pres">
      <dgm:prSet presAssocID="{387CDAAA-E0E2-471A-9EAB-0E603F32FC69}" presName="roof" presStyleLbl="dkBgShp" presStyleIdx="0" presStyleCnt="2"/>
      <dgm:spPr/>
    </dgm:pt>
    <dgm:pt modelId="{CDAE33C2-7662-4921-BFCD-B2D0E169ECD6}" type="pres">
      <dgm:prSet presAssocID="{387CDAAA-E0E2-471A-9EAB-0E603F32FC69}" presName="pillars" presStyleCnt="0"/>
      <dgm:spPr/>
    </dgm:pt>
    <dgm:pt modelId="{64479530-2C8C-43D3-8E21-F179929C38D3}" type="pres">
      <dgm:prSet presAssocID="{387CDAAA-E0E2-471A-9EAB-0E603F32FC69}" presName="pillar1" presStyleLbl="node1" presStyleIdx="0" presStyleCnt="4">
        <dgm:presLayoutVars>
          <dgm:bulletEnabled val="1"/>
        </dgm:presLayoutVars>
      </dgm:prSet>
      <dgm:spPr/>
    </dgm:pt>
    <dgm:pt modelId="{10EEEE14-70B3-46B2-AFBC-5DDCDADA008A}" type="pres">
      <dgm:prSet presAssocID="{955CA6B5-DA89-49D1-ABFC-0E18743815B7}" presName="pillarX" presStyleLbl="node1" presStyleIdx="1" presStyleCnt="4" custScaleX="109137" custLinFactNeighborX="-214" custLinFactNeighborY="53">
        <dgm:presLayoutVars>
          <dgm:bulletEnabled val="1"/>
        </dgm:presLayoutVars>
      </dgm:prSet>
      <dgm:spPr/>
    </dgm:pt>
    <dgm:pt modelId="{24300EBC-19ED-4451-8A12-294394AF1C3F}" type="pres">
      <dgm:prSet presAssocID="{36FFF60B-0484-43FC-B19D-B072087E72D2}" presName="pillarX" presStyleLbl="node1" presStyleIdx="2" presStyleCnt="4">
        <dgm:presLayoutVars>
          <dgm:bulletEnabled val="1"/>
        </dgm:presLayoutVars>
      </dgm:prSet>
      <dgm:spPr/>
    </dgm:pt>
    <dgm:pt modelId="{B04A15B1-E782-4B0A-8C78-4BDC2635A6AC}" type="pres">
      <dgm:prSet presAssocID="{27925990-256B-443A-B81D-AE018DFAFEC9}" presName="pillarX" presStyleLbl="node1" presStyleIdx="3" presStyleCnt="4">
        <dgm:presLayoutVars>
          <dgm:bulletEnabled val="1"/>
        </dgm:presLayoutVars>
      </dgm:prSet>
      <dgm:spPr/>
    </dgm:pt>
    <dgm:pt modelId="{DBAAD454-E572-4EBA-B025-FFB3C4F4B90A}" type="pres">
      <dgm:prSet presAssocID="{387CDAAA-E0E2-471A-9EAB-0E603F32FC69}" presName="base" presStyleLbl="dkBgShp" presStyleIdx="1" presStyleCnt="2"/>
      <dgm:spPr/>
    </dgm:pt>
  </dgm:ptLst>
  <dgm:cxnLst>
    <dgm:cxn modelId="{8EB6FD0C-1FDC-48C5-BA5C-440DC64E12B0}" srcId="{387CDAAA-E0E2-471A-9EAB-0E603F32FC69}" destId="{27925990-256B-443A-B81D-AE018DFAFEC9}" srcOrd="3" destOrd="0" parTransId="{4DAE5C95-88F5-4F51-BD64-94BADCB23609}" sibTransId="{C8DB2974-5402-4042-9AD7-2A9221EE9416}"/>
    <dgm:cxn modelId="{A4963269-F6E1-408F-AC84-03247F204BBE}" type="presOf" srcId="{36FFF60B-0484-43FC-B19D-B072087E72D2}" destId="{24300EBC-19ED-4451-8A12-294394AF1C3F}" srcOrd="0" destOrd="0" presId="urn:microsoft.com/office/officeart/2005/8/layout/hList3"/>
    <dgm:cxn modelId="{E5B64A6F-DCC4-42D7-8738-7F4D2BB79E46}" type="presOf" srcId="{DC453153-9D2F-428A-84D4-9BA050F0B67D}" destId="{43A99A81-ED13-4AFB-8274-91E5E257BE82}" srcOrd="0" destOrd="0" presId="urn:microsoft.com/office/officeart/2005/8/layout/hList3"/>
    <dgm:cxn modelId="{31AB0898-9B0E-442D-AD89-A32CB8DD595D}" srcId="{387CDAAA-E0E2-471A-9EAB-0E603F32FC69}" destId="{36FFF60B-0484-43FC-B19D-B072087E72D2}" srcOrd="2" destOrd="0" parTransId="{B5A46663-D616-4398-8140-CE1BABE34C1C}" sibTransId="{2E508845-786D-44A3-AEDC-1D0177F9E12C}"/>
    <dgm:cxn modelId="{374F85A1-95AC-4608-AADA-2257C3D085D3}" type="presOf" srcId="{387CDAAA-E0E2-471A-9EAB-0E603F32FC69}" destId="{DBEB2EC2-371E-494A-9715-EB3B32375FA6}" srcOrd="0" destOrd="0" presId="urn:microsoft.com/office/officeart/2005/8/layout/hList3"/>
    <dgm:cxn modelId="{F231DDA2-2DD9-4C54-B591-97273A2AC11E}" type="presOf" srcId="{27925990-256B-443A-B81D-AE018DFAFEC9}" destId="{B04A15B1-E782-4B0A-8C78-4BDC2635A6AC}" srcOrd="0" destOrd="0" presId="urn:microsoft.com/office/officeart/2005/8/layout/hList3"/>
    <dgm:cxn modelId="{CAA04BA3-4825-48C4-A17B-E90C2B63E3B6}" type="presOf" srcId="{955CA6B5-DA89-49D1-ABFC-0E18743815B7}" destId="{10EEEE14-70B3-46B2-AFBC-5DDCDADA008A}" srcOrd="0" destOrd="0" presId="urn:microsoft.com/office/officeart/2005/8/layout/hList3"/>
    <dgm:cxn modelId="{E4ED81A3-7D60-454C-AD17-8E75C82D4F2B}" type="presOf" srcId="{D4029CC4-4873-442F-91F2-30494C610DBE}" destId="{64479530-2C8C-43D3-8E21-F179929C38D3}" srcOrd="0" destOrd="0" presId="urn:microsoft.com/office/officeart/2005/8/layout/hList3"/>
    <dgm:cxn modelId="{E71F16B0-1C99-4202-ADE4-8EE97BDB61AD}" srcId="{DC453153-9D2F-428A-84D4-9BA050F0B67D}" destId="{387CDAAA-E0E2-471A-9EAB-0E603F32FC69}" srcOrd="0" destOrd="0" parTransId="{BCE16367-C7DA-473D-9890-9A467CE9FBF7}" sibTransId="{6DFEAD07-896D-4BBC-9776-FB314E414D06}"/>
    <dgm:cxn modelId="{67D0F2B1-4D6A-4545-A9D3-698C27F4C4D5}" srcId="{387CDAAA-E0E2-471A-9EAB-0E603F32FC69}" destId="{D4029CC4-4873-442F-91F2-30494C610DBE}" srcOrd="0" destOrd="0" parTransId="{571DD152-B34C-4E15-99CC-FD50F0247F3C}" sibTransId="{016A68B9-F901-45A2-921D-82F093575BF8}"/>
    <dgm:cxn modelId="{C08CE6D6-E9BC-49DD-9B10-83B8BB5494D5}" srcId="{387CDAAA-E0E2-471A-9EAB-0E603F32FC69}" destId="{955CA6B5-DA89-49D1-ABFC-0E18743815B7}" srcOrd="1" destOrd="0" parTransId="{8D35B283-5632-401E-9274-A471195D32EF}" sibTransId="{6C181E44-5E2F-48B5-BA04-9FB1B86EBE2B}"/>
    <dgm:cxn modelId="{525874E5-8C99-4585-8C91-A8E3FFC2EF73}" type="presParOf" srcId="{43A99A81-ED13-4AFB-8274-91E5E257BE82}" destId="{DBEB2EC2-371E-494A-9715-EB3B32375FA6}" srcOrd="0" destOrd="0" presId="urn:microsoft.com/office/officeart/2005/8/layout/hList3"/>
    <dgm:cxn modelId="{F0A5E48C-4A4C-43A7-9504-957D04361BD3}" type="presParOf" srcId="{43A99A81-ED13-4AFB-8274-91E5E257BE82}" destId="{CDAE33C2-7662-4921-BFCD-B2D0E169ECD6}" srcOrd="1" destOrd="0" presId="urn:microsoft.com/office/officeart/2005/8/layout/hList3"/>
    <dgm:cxn modelId="{A00729FD-DE7E-4E56-BF32-6C483E3BED3C}" type="presParOf" srcId="{CDAE33C2-7662-4921-BFCD-B2D0E169ECD6}" destId="{64479530-2C8C-43D3-8E21-F179929C38D3}" srcOrd="0" destOrd="0" presId="urn:microsoft.com/office/officeart/2005/8/layout/hList3"/>
    <dgm:cxn modelId="{3B576616-770E-4AF7-8C98-6CE0600A0AFD}" type="presParOf" srcId="{CDAE33C2-7662-4921-BFCD-B2D0E169ECD6}" destId="{10EEEE14-70B3-46B2-AFBC-5DDCDADA008A}" srcOrd="1" destOrd="0" presId="urn:microsoft.com/office/officeart/2005/8/layout/hList3"/>
    <dgm:cxn modelId="{E0E607F9-62FD-4376-BFFF-1EB7785C6380}" type="presParOf" srcId="{CDAE33C2-7662-4921-BFCD-B2D0E169ECD6}" destId="{24300EBC-19ED-4451-8A12-294394AF1C3F}" srcOrd="2" destOrd="0" presId="urn:microsoft.com/office/officeart/2005/8/layout/hList3"/>
    <dgm:cxn modelId="{52DDA0F9-02F2-4661-931A-FADC55096CD7}" type="presParOf" srcId="{CDAE33C2-7662-4921-BFCD-B2D0E169ECD6}" destId="{B04A15B1-E782-4B0A-8C78-4BDC2635A6AC}" srcOrd="3" destOrd="0" presId="urn:microsoft.com/office/officeart/2005/8/layout/hList3"/>
    <dgm:cxn modelId="{2AAA6767-3F1F-4234-B55C-6BB4C6405906}" type="presParOf" srcId="{43A99A81-ED13-4AFB-8274-91E5E257BE82}" destId="{DBAAD454-E572-4EBA-B025-FFB3C4F4B90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A544A-4BF2-4E57-B8A2-B3AE2D35608A}" type="doc">
      <dgm:prSet loTypeId="urn:microsoft.com/office/officeart/2005/8/layout/hProcess9" loCatId="process" qsTypeId="urn:microsoft.com/office/officeart/2005/8/quickstyle/simple1" qsCatId="simple" csTypeId="urn:microsoft.com/office/officeart/2005/8/colors/colorful1" csCatId="colorful" phldr="1"/>
      <dgm:spPr/>
    </dgm:pt>
    <dgm:pt modelId="{89EA7D0C-1B7D-4897-870C-A90465FC7ECF}">
      <dgm:prSet phldrT="[Text]"/>
      <dgm:spPr>
        <a:solidFill>
          <a:schemeClr val="accent2">
            <a:lumMod val="75000"/>
          </a:schemeClr>
        </a:solidFill>
      </dgm:spPr>
      <dgm:t>
        <a:bodyPr/>
        <a:lstStyle/>
        <a:p>
          <a:r>
            <a:rPr lang="en-US" dirty="0"/>
            <a:t>Connection to Geriatric Surgery Verification and </a:t>
          </a:r>
          <a:br>
            <a:rPr lang="en-US" dirty="0"/>
          </a:br>
          <a:r>
            <a:rPr lang="en-US" dirty="0"/>
            <a:t>Geri-ED and AFHS</a:t>
          </a:r>
        </a:p>
      </dgm:t>
    </dgm:pt>
    <dgm:pt modelId="{D2A776C6-5C05-4EAC-94D9-E4AD53B05AF3}" type="parTrans" cxnId="{BAC5EDC5-29E0-4A26-92B4-BDE4ADB11D95}">
      <dgm:prSet/>
      <dgm:spPr/>
      <dgm:t>
        <a:bodyPr/>
        <a:lstStyle/>
        <a:p>
          <a:endParaRPr lang="en-US"/>
        </a:p>
      </dgm:t>
    </dgm:pt>
    <dgm:pt modelId="{8DFDD27F-1ADD-48AC-9075-0B1611ADE377}" type="sibTrans" cxnId="{BAC5EDC5-29E0-4A26-92B4-BDE4ADB11D95}">
      <dgm:prSet/>
      <dgm:spPr/>
      <dgm:t>
        <a:bodyPr/>
        <a:lstStyle/>
        <a:p>
          <a:endParaRPr lang="en-US"/>
        </a:p>
      </dgm:t>
    </dgm:pt>
    <dgm:pt modelId="{EB359754-2258-4CAB-9E93-F9965489CE42}">
      <dgm:prSet phldrT="[Text]"/>
      <dgm:spPr>
        <a:solidFill>
          <a:schemeClr val="accent6">
            <a:lumMod val="75000"/>
          </a:schemeClr>
        </a:solidFill>
      </dgm:spPr>
      <dgm:t>
        <a:bodyPr/>
        <a:lstStyle/>
        <a:p>
          <a:r>
            <a:rPr lang="en-US" dirty="0"/>
            <a:t>Person-Environment Fit</a:t>
          </a:r>
          <a:br>
            <a:rPr lang="en-US" dirty="0"/>
          </a:br>
          <a:r>
            <a:rPr lang="en-US" dirty="0"/>
            <a:t> Engages Therapists</a:t>
          </a:r>
        </a:p>
      </dgm:t>
    </dgm:pt>
    <dgm:pt modelId="{7E8ABA44-032C-4D3D-8A91-7607758F79A9}" type="parTrans" cxnId="{511B68EC-B588-4253-ABCC-41FF9E4393E0}">
      <dgm:prSet/>
      <dgm:spPr/>
      <dgm:t>
        <a:bodyPr/>
        <a:lstStyle/>
        <a:p>
          <a:endParaRPr lang="en-US"/>
        </a:p>
      </dgm:t>
    </dgm:pt>
    <dgm:pt modelId="{8E392650-08A9-4D8F-8D82-E794EE588634}" type="sibTrans" cxnId="{511B68EC-B588-4253-ABCC-41FF9E4393E0}">
      <dgm:prSet/>
      <dgm:spPr/>
      <dgm:t>
        <a:bodyPr/>
        <a:lstStyle/>
        <a:p>
          <a:endParaRPr lang="en-US"/>
        </a:p>
      </dgm:t>
    </dgm:pt>
    <dgm:pt modelId="{F4D166FB-7544-4966-AA1A-0ABD54E57A22}">
      <dgm:prSet phldrT="[Text]"/>
      <dgm:spPr>
        <a:solidFill>
          <a:srgbClr val="7030A0"/>
        </a:solidFill>
      </dgm:spPr>
      <dgm:t>
        <a:bodyPr/>
        <a:lstStyle/>
        <a:p>
          <a:r>
            <a:rPr lang="en-US" dirty="0"/>
            <a:t>Opportunities for Educational Innovation-linked with Clinical Demo</a:t>
          </a:r>
        </a:p>
      </dgm:t>
    </dgm:pt>
    <dgm:pt modelId="{83B52875-2FE8-47B8-9697-5716DD81A98B}" type="parTrans" cxnId="{4179CB10-583C-4420-9455-836EB10E327C}">
      <dgm:prSet/>
      <dgm:spPr/>
      <dgm:t>
        <a:bodyPr/>
        <a:lstStyle/>
        <a:p>
          <a:endParaRPr lang="en-US"/>
        </a:p>
      </dgm:t>
    </dgm:pt>
    <dgm:pt modelId="{A29FC9A0-26B0-4EDC-82D1-C485FA867086}" type="sibTrans" cxnId="{4179CB10-583C-4420-9455-836EB10E327C}">
      <dgm:prSet/>
      <dgm:spPr/>
      <dgm:t>
        <a:bodyPr/>
        <a:lstStyle/>
        <a:p>
          <a:endParaRPr lang="en-US"/>
        </a:p>
      </dgm:t>
    </dgm:pt>
    <dgm:pt modelId="{BE123721-C016-49E8-B6C0-D196C2F9B0E5}">
      <dgm:prSet/>
      <dgm:spPr/>
      <dgm:t>
        <a:bodyPr/>
        <a:lstStyle/>
        <a:p>
          <a:r>
            <a:rPr lang="en-US" dirty="0">
              <a:solidFill>
                <a:schemeClr val="tx1"/>
              </a:solidFill>
            </a:rPr>
            <a:t>Alignment with AHRQ Patient Safety and Implementation Principles</a:t>
          </a:r>
        </a:p>
      </dgm:t>
    </dgm:pt>
    <dgm:pt modelId="{BA1FB295-CDD0-46ED-93FB-5F7CEB1F9BEB}" type="parTrans" cxnId="{DA57D7F7-7AD5-4CF1-8C4B-C651E859BD2F}">
      <dgm:prSet/>
      <dgm:spPr/>
      <dgm:t>
        <a:bodyPr/>
        <a:lstStyle/>
        <a:p>
          <a:endParaRPr lang="en-US"/>
        </a:p>
      </dgm:t>
    </dgm:pt>
    <dgm:pt modelId="{88B6A120-58E3-4351-999F-759FBBDC00AB}" type="sibTrans" cxnId="{DA57D7F7-7AD5-4CF1-8C4B-C651E859BD2F}">
      <dgm:prSet/>
      <dgm:spPr/>
      <dgm:t>
        <a:bodyPr/>
        <a:lstStyle/>
        <a:p>
          <a:endParaRPr lang="en-US"/>
        </a:p>
      </dgm:t>
    </dgm:pt>
    <dgm:pt modelId="{62DDADAC-9D7F-457F-94B8-CE177269F507}" type="pres">
      <dgm:prSet presAssocID="{073A544A-4BF2-4E57-B8A2-B3AE2D35608A}" presName="CompostProcess" presStyleCnt="0">
        <dgm:presLayoutVars>
          <dgm:dir/>
          <dgm:resizeHandles val="exact"/>
        </dgm:presLayoutVars>
      </dgm:prSet>
      <dgm:spPr/>
    </dgm:pt>
    <dgm:pt modelId="{6F88F688-FC08-4A36-84BC-09C33B8398E3}" type="pres">
      <dgm:prSet presAssocID="{073A544A-4BF2-4E57-B8A2-B3AE2D35608A}" presName="arrow" presStyleLbl="bgShp" presStyleIdx="0" presStyleCnt="1"/>
      <dgm:spPr/>
    </dgm:pt>
    <dgm:pt modelId="{274DD540-53B5-473F-BE49-6415CF19083C}" type="pres">
      <dgm:prSet presAssocID="{073A544A-4BF2-4E57-B8A2-B3AE2D35608A}" presName="linearProcess" presStyleCnt="0"/>
      <dgm:spPr/>
    </dgm:pt>
    <dgm:pt modelId="{6CB4DE07-E719-48E7-B651-48C05D16F436}" type="pres">
      <dgm:prSet presAssocID="{89EA7D0C-1B7D-4897-870C-A90465FC7ECF}" presName="textNode" presStyleLbl="node1" presStyleIdx="0" presStyleCnt="4">
        <dgm:presLayoutVars>
          <dgm:bulletEnabled val="1"/>
        </dgm:presLayoutVars>
      </dgm:prSet>
      <dgm:spPr/>
    </dgm:pt>
    <dgm:pt modelId="{E7E35C8E-9716-406C-81B8-F05DB850B800}" type="pres">
      <dgm:prSet presAssocID="{8DFDD27F-1ADD-48AC-9075-0B1611ADE377}" presName="sibTrans" presStyleCnt="0"/>
      <dgm:spPr/>
    </dgm:pt>
    <dgm:pt modelId="{087A0444-A7E7-4E5E-8BDE-09CC236895E6}" type="pres">
      <dgm:prSet presAssocID="{EB359754-2258-4CAB-9E93-F9965489CE42}" presName="textNode" presStyleLbl="node1" presStyleIdx="1" presStyleCnt="4">
        <dgm:presLayoutVars>
          <dgm:bulletEnabled val="1"/>
        </dgm:presLayoutVars>
      </dgm:prSet>
      <dgm:spPr/>
    </dgm:pt>
    <dgm:pt modelId="{2C121BAC-196E-4251-B92E-BFAC1EB2EF24}" type="pres">
      <dgm:prSet presAssocID="{8E392650-08A9-4D8F-8D82-E794EE588634}" presName="sibTrans" presStyleCnt="0"/>
      <dgm:spPr/>
    </dgm:pt>
    <dgm:pt modelId="{E1E6D6C0-A0AF-4FC6-97AE-5DB1D2295EB5}" type="pres">
      <dgm:prSet presAssocID="{BE123721-C016-49E8-B6C0-D196C2F9B0E5}" presName="textNode" presStyleLbl="node1" presStyleIdx="2" presStyleCnt="4">
        <dgm:presLayoutVars>
          <dgm:bulletEnabled val="1"/>
        </dgm:presLayoutVars>
      </dgm:prSet>
      <dgm:spPr/>
    </dgm:pt>
    <dgm:pt modelId="{9942FFB4-6FBB-4CF5-9262-347C8A9D168D}" type="pres">
      <dgm:prSet presAssocID="{88B6A120-58E3-4351-999F-759FBBDC00AB}" presName="sibTrans" presStyleCnt="0"/>
      <dgm:spPr/>
    </dgm:pt>
    <dgm:pt modelId="{11E17B6E-5DA8-49EF-B1D5-1051E3EF0756}" type="pres">
      <dgm:prSet presAssocID="{F4D166FB-7544-4966-AA1A-0ABD54E57A22}" presName="textNode" presStyleLbl="node1" presStyleIdx="3" presStyleCnt="4">
        <dgm:presLayoutVars>
          <dgm:bulletEnabled val="1"/>
        </dgm:presLayoutVars>
      </dgm:prSet>
      <dgm:spPr/>
    </dgm:pt>
  </dgm:ptLst>
  <dgm:cxnLst>
    <dgm:cxn modelId="{4179CB10-583C-4420-9455-836EB10E327C}" srcId="{073A544A-4BF2-4E57-B8A2-B3AE2D35608A}" destId="{F4D166FB-7544-4966-AA1A-0ABD54E57A22}" srcOrd="3" destOrd="0" parTransId="{83B52875-2FE8-47B8-9697-5716DD81A98B}" sibTransId="{A29FC9A0-26B0-4EDC-82D1-C485FA867086}"/>
    <dgm:cxn modelId="{F450D721-FA61-457F-BA74-78669617EA02}" type="presOf" srcId="{BE123721-C016-49E8-B6C0-D196C2F9B0E5}" destId="{E1E6D6C0-A0AF-4FC6-97AE-5DB1D2295EB5}" srcOrd="0" destOrd="0" presId="urn:microsoft.com/office/officeart/2005/8/layout/hProcess9"/>
    <dgm:cxn modelId="{87213A72-FB30-4057-83D8-F79DE380E955}" type="presOf" srcId="{F4D166FB-7544-4966-AA1A-0ABD54E57A22}" destId="{11E17B6E-5DA8-49EF-B1D5-1051E3EF0756}" srcOrd="0" destOrd="0" presId="urn:microsoft.com/office/officeart/2005/8/layout/hProcess9"/>
    <dgm:cxn modelId="{8DEF328F-DC0D-4865-B739-6219BACB6090}" type="presOf" srcId="{89EA7D0C-1B7D-4897-870C-A90465FC7ECF}" destId="{6CB4DE07-E719-48E7-B651-48C05D16F436}" srcOrd="0" destOrd="0" presId="urn:microsoft.com/office/officeart/2005/8/layout/hProcess9"/>
    <dgm:cxn modelId="{989916BB-26A1-43BB-8FDE-300E394FF670}" type="presOf" srcId="{EB359754-2258-4CAB-9E93-F9965489CE42}" destId="{087A0444-A7E7-4E5E-8BDE-09CC236895E6}" srcOrd="0" destOrd="0" presId="urn:microsoft.com/office/officeart/2005/8/layout/hProcess9"/>
    <dgm:cxn modelId="{0E3F9BC5-91F1-43FC-BD8A-FBD77DF96BF9}" type="presOf" srcId="{073A544A-4BF2-4E57-B8A2-B3AE2D35608A}" destId="{62DDADAC-9D7F-457F-94B8-CE177269F507}" srcOrd="0" destOrd="0" presId="urn:microsoft.com/office/officeart/2005/8/layout/hProcess9"/>
    <dgm:cxn modelId="{BAC5EDC5-29E0-4A26-92B4-BDE4ADB11D95}" srcId="{073A544A-4BF2-4E57-B8A2-B3AE2D35608A}" destId="{89EA7D0C-1B7D-4897-870C-A90465FC7ECF}" srcOrd="0" destOrd="0" parTransId="{D2A776C6-5C05-4EAC-94D9-E4AD53B05AF3}" sibTransId="{8DFDD27F-1ADD-48AC-9075-0B1611ADE377}"/>
    <dgm:cxn modelId="{511B68EC-B588-4253-ABCC-41FF9E4393E0}" srcId="{073A544A-4BF2-4E57-B8A2-B3AE2D35608A}" destId="{EB359754-2258-4CAB-9E93-F9965489CE42}" srcOrd="1" destOrd="0" parTransId="{7E8ABA44-032C-4D3D-8A91-7607758F79A9}" sibTransId="{8E392650-08A9-4D8F-8D82-E794EE588634}"/>
    <dgm:cxn modelId="{DA57D7F7-7AD5-4CF1-8C4B-C651E859BD2F}" srcId="{073A544A-4BF2-4E57-B8A2-B3AE2D35608A}" destId="{BE123721-C016-49E8-B6C0-D196C2F9B0E5}" srcOrd="2" destOrd="0" parTransId="{BA1FB295-CDD0-46ED-93FB-5F7CEB1F9BEB}" sibTransId="{88B6A120-58E3-4351-999F-759FBBDC00AB}"/>
    <dgm:cxn modelId="{AA8DDB9E-C6AA-423F-B5D0-15EFDF8C2606}" type="presParOf" srcId="{62DDADAC-9D7F-457F-94B8-CE177269F507}" destId="{6F88F688-FC08-4A36-84BC-09C33B8398E3}" srcOrd="0" destOrd="0" presId="urn:microsoft.com/office/officeart/2005/8/layout/hProcess9"/>
    <dgm:cxn modelId="{73741A03-93FD-459F-8A29-4552033107BB}" type="presParOf" srcId="{62DDADAC-9D7F-457F-94B8-CE177269F507}" destId="{274DD540-53B5-473F-BE49-6415CF19083C}" srcOrd="1" destOrd="0" presId="urn:microsoft.com/office/officeart/2005/8/layout/hProcess9"/>
    <dgm:cxn modelId="{33579040-D800-4483-8648-BA9D23A8892D}" type="presParOf" srcId="{274DD540-53B5-473F-BE49-6415CF19083C}" destId="{6CB4DE07-E719-48E7-B651-48C05D16F436}" srcOrd="0" destOrd="0" presId="urn:microsoft.com/office/officeart/2005/8/layout/hProcess9"/>
    <dgm:cxn modelId="{F863EDAA-21BB-420F-892C-E9D34E07AE54}" type="presParOf" srcId="{274DD540-53B5-473F-BE49-6415CF19083C}" destId="{E7E35C8E-9716-406C-81B8-F05DB850B800}" srcOrd="1" destOrd="0" presId="urn:microsoft.com/office/officeart/2005/8/layout/hProcess9"/>
    <dgm:cxn modelId="{F7C334E0-9E63-4902-92AD-FB35B76564D8}" type="presParOf" srcId="{274DD540-53B5-473F-BE49-6415CF19083C}" destId="{087A0444-A7E7-4E5E-8BDE-09CC236895E6}" srcOrd="2" destOrd="0" presId="urn:microsoft.com/office/officeart/2005/8/layout/hProcess9"/>
    <dgm:cxn modelId="{2D73D8EE-433D-4A13-BE9C-84DDD21E3A07}" type="presParOf" srcId="{274DD540-53B5-473F-BE49-6415CF19083C}" destId="{2C121BAC-196E-4251-B92E-BFAC1EB2EF24}" srcOrd="3" destOrd="0" presId="urn:microsoft.com/office/officeart/2005/8/layout/hProcess9"/>
    <dgm:cxn modelId="{42C6DC07-7F6B-469D-865E-4894348DD92B}" type="presParOf" srcId="{274DD540-53B5-473F-BE49-6415CF19083C}" destId="{E1E6D6C0-A0AF-4FC6-97AE-5DB1D2295EB5}" srcOrd="4" destOrd="0" presId="urn:microsoft.com/office/officeart/2005/8/layout/hProcess9"/>
    <dgm:cxn modelId="{9975199E-57EA-4532-B5FC-E269A63B50CC}" type="presParOf" srcId="{274DD540-53B5-473F-BE49-6415CF19083C}" destId="{9942FFB4-6FBB-4CF5-9262-347C8A9D168D}" srcOrd="5" destOrd="0" presId="urn:microsoft.com/office/officeart/2005/8/layout/hProcess9"/>
    <dgm:cxn modelId="{7858BAC2-74A8-4F27-BCF5-DA8F4501A52D}" type="presParOf" srcId="{274DD540-53B5-473F-BE49-6415CF19083C}" destId="{11E17B6E-5DA8-49EF-B1D5-1051E3EF075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AB191-85CB-4597-A697-CE30EE6B1071}">
      <dsp:nvSpPr>
        <dsp:cNvPr id="0" name=""/>
        <dsp:cNvSpPr/>
      </dsp:nvSpPr>
      <dsp:spPr>
        <a:xfrm>
          <a:off x="0" y="4621654"/>
          <a:ext cx="1476545" cy="60658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Behavioral Sequences</a:t>
          </a:r>
        </a:p>
      </dsp:txBody>
      <dsp:txXfrm>
        <a:off x="0" y="4621654"/>
        <a:ext cx="1476545" cy="606589"/>
      </dsp:txXfrm>
    </dsp:sp>
    <dsp:sp modelId="{27DC31BE-C408-45E5-A296-F5AEBC988830}">
      <dsp:nvSpPr>
        <dsp:cNvPr id="0" name=""/>
        <dsp:cNvSpPr/>
      </dsp:nvSpPr>
      <dsp:spPr>
        <a:xfrm>
          <a:off x="1476545" y="4621654"/>
          <a:ext cx="4429635" cy="6065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Analyze behavioral sequences to determine relationship between caregiver behaviors and behaviors of persons with dementia</a:t>
          </a:r>
        </a:p>
      </dsp:txBody>
      <dsp:txXfrm>
        <a:off x="1476545" y="4621654"/>
        <a:ext cx="4429635" cy="606589"/>
      </dsp:txXfrm>
    </dsp:sp>
    <dsp:sp modelId="{23399D57-79EA-4DCE-937B-BDE9F38F86F4}">
      <dsp:nvSpPr>
        <dsp:cNvPr id="0" name=""/>
        <dsp:cNvSpPr/>
      </dsp:nvSpPr>
      <dsp:spPr>
        <a:xfrm rot="10800000">
          <a:off x="0" y="3697818"/>
          <a:ext cx="1476545" cy="932934"/>
        </a:xfrm>
        <a:prstGeom prst="upArrowCallout">
          <a:avLst>
            <a:gd name="adj1" fmla="val 5000"/>
            <a:gd name="adj2" fmla="val 10000"/>
            <a:gd name="adj3" fmla="val 15000"/>
            <a:gd name="adj4" fmla="val 64977"/>
          </a:avLst>
        </a:prstGeom>
        <a:solidFill>
          <a:schemeClr val="accent2">
            <a:hueOff val="-264675"/>
            <a:satOff val="298"/>
            <a:lumOff val="706"/>
            <a:alphaOff val="0"/>
          </a:schemeClr>
        </a:solidFill>
        <a:ln w="12700"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Observation Skills</a:t>
          </a:r>
        </a:p>
      </dsp:txBody>
      <dsp:txXfrm rot="-10800000">
        <a:off x="0" y="3697818"/>
        <a:ext cx="1476545" cy="606407"/>
      </dsp:txXfrm>
    </dsp:sp>
    <dsp:sp modelId="{6185779F-C624-46C8-AAA8-159937FD0CD2}">
      <dsp:nvSpPr>
        <dsp:cNvPr id="0" name=""/>
        <dsp:cNvSpPr/>
      </dsp:nvSpPr>
      <dsp:spPr>
        <a:xfrm>
          <a:off x="1476545" y="3697818"/>
          <a:ext cx="4429635" cy="606407"/>
        </a:xfrm>
        <a:prstGeom prst="rect">
          <a:avLst/>
        </a:prstGeom>
        <a:solidFill>
          <a:schemeClr val="accent2">
            <a:tint val="40000"/>
            <a:alpha val="90000"/>
            <a:hueOff val="-368373"/>
            <a:satOff val="2454"/>
            <a:lumOff val="224"/>
            <a:alphaOff val="0"/>
          </a:schemeClr>
        </a:solidFill>
        <a:ln w="12700" cap="flat" cmpd="sng" algn="ctr">
          <a:solidFill>
            <a:schemeClr val="accent2">
              <a:tint val="40000"/>
              <a:alpha val="90000"/>
              <a:hueOff val="-368373"/>
              <a:satOff val="2454"/>
              <a:lumOff val="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Describe behaviors in specific, objective terms</a:t>
          </a:r>
        </a:p>
      </dsp:txBody>
      <dsp:txXfrm>
        <a:off x="1476545" y="3697818"/>
        <a:ext cx="4429635" cy="606407"/>
      </dsp:txXfrm>
    </dsp:sp>
    <dsp:sp modelId="{E71B751B-B3F1-4EDD-AE83-9C3BAEC7EBCB}">
      <dsp:nvSpPr>
        <dsp:cNvPr id="0" name=""/>
        <dsp:cNvSpPr/>
      </dsp:nvSpPr>
      <dsp:spPr>
        <a:xfrm rot="10800000">
          <a:off x="0" y="2773982"/>
          <a:ext cx="1476545" cy="932934"/>
        </a:xfrm>
        <a:prstGeom prst="upArrowCallout">
          <a:avLst>
            <a:gd name="adj1" fmla="val 5000"/>
            <a:gd name="adj2" fmla="val 10000"/>
            <a:gd name="adj3" fmla="val 15000"/>
            <a:gd name="adj4" fmla="val 64977"/>
          </a:avLst>
        </a:prstGeom>
        <a:solidFill>
          <a:schemeClr val="accent2">
            <a:hueOff val="-529349"/>
            <a:satOff val="597"/>
            <a:lumOff val="1412"/>
            <a:alphaOff val="0"/>
          </a:schemeClr>
        </a:solidFill>
        <a:ln w="12700"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Emotional Responses</a:t>
          </a:r>
        </a:p>
      </dsp:txBody>
      <dsp:txXfrm rot="-10800000">
        <a:off x="0" y="2773982"/>
        <a:ext cx="1476545" cy="606407"/>
      </dsp:txXfrm>
    </dsp:sp>
    <dsp:sp modelId="{D1CE6223-EBD3-40B5-8A81-31837B9BD9EF}">
      <dsp:nvSpPr>
        <dsp:cNvPr id="0" name=""/>
        <dsp:cNvSpPr/>
      </dsp:nvSpPr>
      <dsp:spPr>
        <a:xfrm>
          <a:off x="1476545" y="2773982"/>
          <a:ext cx="4429635" cy="606407"/>
        </a:xfrm>
        <a:prstGeom prst="rect">
          <a:avLst/>
        </a:prstGeom>
        <a:solidFill>
          <a:schemeClr val="accent2">
            <a:tint val="40000"/>
            <a:alpha val="90000"/>
            <a:hueOff val="-736746"/>
            <a:satOff val="4908"/>
            <a:lumOff val="449"/>
            <a:alphaOff val="0"/>
          </a:schemeClr>
        </a:solidFill>
        <a:ln w="12700" cap="flat" cmpd="sng" algn="ctr">
          <a:solidFill>
            <a:schemeClr val="accent2">
              <a:tint val="40000"/>
              <a:alpha val="90000"/>
              <a:hueOff val="-736746"/>
              <a:satOff val="4908"/>
              <a:lumOff val="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Describe emotional responses that occur in dementia caregiving</a:t>
          </a:r>
        </a:p>
      </dsp:txBody>
      <dsp:txXfrm>
        <a:off x="1476545" y="2773982"/>
        <a:ext cx="4429635" cy="606407"/>
      </dsp:txXfrm>
    </dsp:sp>
    <dsp:sp modelId="{0DC940CD-AEFA-4BA0-A87E-8F88CC6F4548}">
      <dsp:nvSpPr>
        <dsp:cNvPr id="0" name=""/>
        <dsp:cNvSpPr/>
      </dsp:nvSpPr>
      <dsp:spPr>
        <a:xfrm rot="10800000">
          <a:off x="0" y="1850146"/>
          <a:ext cx="1476545" cy="932934"/>
        </a:xfrm>
        <a:prstGeom prst="upArrowCallout">
          <a:avLst>
            <a:gd name="adj1" fmla="val 5000"/>
            <a:gd name="adj2" fmla="val 10000"/>
            <a:gd name="adj3" fmla="val 15000"/>
            <a:gd name="adj4" fmla="val 64977"/>
          </a:avLst>
        </a:prstGeom>
        <a:solidFill>
          <a:schemeClr val="accent2">
            <a:hueOff val="-794024"/>
            <a:satOff val="895"/>
            <a:lumOff val="2118"/>
            <a:alphaOff val="0"/>
          </a:schemeClr>
        </a:solidFill>
        <a:ln w="12700"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Improving symptoms</a:t>
          </a:r>
        </a:p>
      </dsp:txBody>
      <dsp:txXfrm rot="-10800000">
        <a:off x="0" y="1850146"/>
        <a:ext cx="1476545" cy="606407"/>
      </dsp:txXfrm>
    </dsp:sp>
    <dsp:sp modelId="{D05FDEB7-DAC1-4C59-B0BA-434E5DA0498F}">
      <dsp:nvSpPr>
        <dsp:cNvPr id="0" name=""/>
        <dsp:cNvSpPr/>
      </dsp:nvSpPr>
      <dsp:spPr>
        <a:xfrm>
          <a:off x="1476545" y="1850146"/>
          <a:ext cx="4429635" cy="606407"/>
        </a:xfrm>
        <a:prstGeom prst="rect">
          <a:avLst/>
        </a:prstGeom>
        <a:solidFill>
          <a:schemeClr val="accent2">
            <a:tint val="40000"/>
            <a:alpha val="90000"/>
            <a:hueOff val="-1105119"/>
            <a:satOff val="7362"/>
            <a:lumOff val="673"/>
            <a:alphaOff val="0"/>
          </a:schemeClr>
        </a:solidFill>
        <a:ln w="12700" cap="flat" cmpd="sng" algn="ctr">
          <a:solidFill>
            <a:schemeClr val="accent2">
              <a:tint val="40000"/>
              <a:alpha val="90000"/>
              <a:hueOff val="-1105119"/>
              <a:satOff val="7362"/>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Identify caregiving skills that make a difference in behavioral or functional symptoms of dementia.</a:t>
          </a:r>
        </a:p>
      </dsp:txBody>
      <dsp:txXfrm>
        <a:off x="1476545" y="1850146"/>
        <a:ext cx="4429635" cy="606407"/>
      </dsp:txXfrm>
    </dsp:sp>
    <dsp:sp modelId="{F5AC42E9-4A52-4F0D-A6B0-F99A272D4E31}">
      <dsp:nvSpPr>
        <dsp:cNvPr id="0" name=""/>
        <dsp:cNvSpPr/>
      </dsp:nvSpPr>
      <dsp:spPr>
        <a:xfrm rot="10800000">
          <a:off x="0" y="926310"/>
          <a:ext cx="1476545" cy="932934"/>
        </a:xfrm>
        <a:prstGeom prst="upArrowCallout">
          <a:avLst>
            <a:gd name="adj1" fmla="val 5000"/>
            <a:gd name="adj2" fmla="val 10000"/>
            <a:gd name="adj3" fmla="val 15000"/>
            <a:gd name="adj4" fmla="val 64977"/>
          </a:avLst>
        </a:prstGeom>
        <a:solidFill>
          <a:schemeClr val="accent2">
            <a:hueOff val="-1058698"/>
            <a:satOff val="1194"/>
            <a:lumOff val="2824"/>
            <a:alphaOff val="0"/>
          </a:schemeClr>
        </a:solidFill>
        <a:ln w="12700"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Impaired Function</a:t>
          </a:r>
        </a:p>
      </dsp:txBody>
      <dsp:txXfrm rot="-10800000">
        <a:off x="0" y="926310"/>
        <a:ext cx="1476545" cy="606407"/>
      </dsp:txXfrm>
    </dsp:sp>
    <dsp:sp modelId="{978418F3-C3B5-46C5-AD8E-630F2DCD5595}">
      <dsp:nvSpPr>
        <dsp:cNvPr id="0" name=""/>
        <dsp:cNvSpPr/>
      </dsp:nvSpPr>
      <dsp:spPr>
        <a:xfrm>
          <a:off x="1476545" y="926310"/>
          <a:ext cx="4429635" cy="606407"/>
        </a:xfrm>
        <a:prstGeom prst="rect">
          <a:avLst/>
        </a:prstGeom>
        <a:solidFill>
          <a:schemeClr val="accent2">
            <a:tint val="40000"/>
            <a:alpha val="90000"/>
            <a:hueOff val="-1473492"/>
            <a:satOff val="9816"/>
            <a:lumOff val="898"/>
            <a:alphaOff val="0"/>
          </a:schemeClr>
        </a:solidFill>
        <a:ln w="12700" cap="flat" cmpd="sng" algn="ctr">
          <a:solidFill>
            <a:schemeClr val="accent2">
              <a:tint val="40000"/>
              <a:alpha val="90000"/>
              <a:hueOff val="-1473492"/>
              <a:satOff val="9816"/>
              <a:lumOff val="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Identify how typical changes in cognition affect ability to provide self-care or cooperate with self-care</a:t>
          </a:r>
        </a:p>
      </dsp:txBody>
      <dsp:txXfrm>
        <a:off x="1476545" y="926310"/>
        <a:ext cx="4429635" cy="606407"/>
      </dsp:txXfrm>
    </dsp:sp>
    <dsp:sp modelId="{958077AE-5188-41C1-9EB5-31119876217D}">
      <dsp:nvSpPr>
        <dsp:cNvPr id="0" name=""/>
        <dsp:cNvSpPr/>
      </dsp:nvSpPr>
      <dsp:spPr>
        <a:xfrm rot="10800000">
          <a:off x="0" y="2474"/>
          <a:ext cx="1476545" cy="932934"/>
        </a:xfrm>
        <a:prstGeom prst="upArrowCallout">
          <a:avLst>
            <a:gd name="adj1" fmla="val 5000"/>
            <a:gd name="adj2" fmla="val 10000"/>
            <a:gd name="adj3" fmla="val 15000"/>
            <a:gd name="adj4" fmla="val 64977"/>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12" tIns="99568" rIns="105012" bIns="99568" numCol="1" spcCol="1270" anchor="ctr" anchorCtr="0">
          <a:noAutofit/>
        </a:bodyPr>
        <a:lstStyle/>
        <a:p>
          <a:pPr marL="0" lvl="0" indent="0" algn="ctr" defTabSz="622300">
            <a:lnSpc>
              <a:spcPct val="90000"/>
            </a:lnSpc>
            <a:spcBef>
              <a:spcPct val="0"/>
            </a:spcBef>
            <a:spcAft>
              <a:spcPct val="35000"/>
            </a:spcAft>
            <a:buNone/>
          </a:pPr>
          <a:r>
            <a:rPr lang="en-US" sz="1400" kern="1200" dirty="0"/>
            <a:t>Brain Damage</a:t>
          </a:r>
        </a:p>
      </dsp:txBody>
      <dsp:txXfrm rot="-10800000">
        <a:off x="0" y="2474"/>
        <a:ext cx="1476545" cy="606407"/>
      </dsp:txXfrm>
    </dsp:sp>
    <dsp:sp modelId="{82F49C57-07F8-4EF9-A884-B23F288F759B}">
      <dsp:nvSpPr>
        <dsp:cNvPr id="0" name=""/>
        <dsp:cNvSpPr/>
      </dsp:nvSpPr>
      <dsp:spPr>
        <a:xfrm>
          <a:off x="1476545" y="2474"/>
          <a:ext cx="4429635" cy="606407"/>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854" tIns="139700" rIns="89854" bIns="139700" numCol="1" spcCol="1270" anchor="ctr" anchorCtr="0">
          <a:noAutofit/>
        </a:bodyPr>
        <a:lstStyle/>
        <a:p>
          <a:pPr marL="0" lvl="0" indent="0" algn="l" defTabSz="488950">
            <a:lnSpc>
              <a:spcPct val="90000"/>
            </a:lnSpc>
            <a:spcBef>
              <a:spcPct val="0"/>
            </a:spcBef>
            <a:spcAft>
              <a:spcPct val="35000"/>
            </a:spcAft>
            <a:buNone/>
          </a:pPr>
          <a:r>
            <a:rPr lang="en-US" sz="1100" kern="1200"/>
            <a:t>Describe how brain damage affects behavior</a:t>
          </a:r>
        </a:p>
      </dsp:txBody>
      <dsp:txXfrm>
        <a:off x="1476545" y="2474"/>
        <a:ext cx="4429635" cy="606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76752-BC00-49A0-8633-4000EEABDEB5}">
      <dsp:nvSpPr>
        <dsp:cNvPr id="0" name=""/>
        <dsp:cNvSpPr/>
      </dsp:nvSpPr>
      <dsp:spPr>
        <a:xfrm>
          <a:off x="0" y="472582"/>
          <a:ext cx="5906181"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Ugh!  That’s terrible!!!</a:t>
          </a:r>
        </a:p>
      </dsp:txBody>
      <dsp:txXfrm>
        <a:off x="36845" y="509427"/>
        <a:ext cx="5832491" cy="681087"/>
      </dsp:txXfrm>
    </dsp:sp>
    <dsp:sp modelId="{0E135969-6D08-4882-B436-A39A222AD958}">
      <dsp:nvSpPr>
        <dsp:cNvPr id="0" name=""/>
        <dsp:cNvSpPr/>
      </dsp:nvSpPr>
      <dsp:spPr>
        <a:xfrm>
          <a:off x="0" y="1282080"/>
          <a:ext cx="5906181" cy="754777"/>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Caregiver ….</a:t>
          </a:r>
        </a:p>
      </dsp:txBody>
      <dsp:txXfrm>
        <a:off x="36845" y="1318925"/>
        <a:ext cx="5832491" cy="681087"/>
      </dsp:txXfrm>
    </dsp:sp>
    <dsp:sp modelId="{D5114527-7D3A-4605-BD5D-0A574C23F2FA}">
      <dsp:nvSpPr>
        <dsp:cNvPr id="0" name=""/>
        <dsp:cNvSpPr/>
      </dsp:nvSpPr>
      <dsp:spPr>
        <a:xfrm>
          <a:off x="0" y="2036857"/>
          <a:ext cx="5906181"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is rushed</a:t>
          </a:r>
        </a:p>
        <a:p>
          <a:pPr marL="114300" lvl="1" indent="-114300" algn="l" defTabSz="666750">
            <a:lnSpc>
              <a:spcPct val="90000"/>
            </a:lnSpc>
            <a:spcBef>
              <a:spcPct val="0"/>
            </a:spcBef>
            <a:spcAft>
              <a:spcPct val="20000"/>
            </a:spcAft>
            <a:buChar char="•"/>
          </a:pPr>
          <a:r>
            <a:rPr lang="en-US" sz="1500" kern="1200"/>
            <a:t>doesn’t pay attention to the person with dementia’s responses</a:t>
          </a:r>
        </a:p>
        <a:p>
          <a:pPr marL="114300" lvl="1" indent="-114300" algn="l" defTabSz="666750">
            <a:lnSpc>
              <a:spcPct val="90000"/>
            </a:lnSpc>
            <a:spcBef>
              <a:spcPct val="0"/>
            </a:spcBef>
            <a:spcAft>
              <a:spcPct val="20000"/>
            </a:spcAft>
            <a:buChar char="•"/>
          </a:pPr>
          <a:r>
            <a:rPr lang="en-US" sz="1500" kern="1200"/>
            <a:t>seems unkind</a:t>
          </a:r>
        </a:p>
        <a:p>
          <a:pPr marL="114300" lvl="1" indent="-114300" algn="l" defTabSz="666750">
            <a:lnSpc>
              <a:spcPct val="90000"/>
            </a:lnSpc>
            <a:spcBef>
              <a:spcPct val="0"/>
            </a:spcBef>
            <a:spcAft>
              <a:spcPct val="20000"/>
            </a:spcAft>
            <a:buChar char="•"/>
          </a:pPr>
          <a:r>
            <a:rPr lang="en-US" sz="1500" kern="1200"/>
            <a:t>provokes the  behaviors of the person with dementia </a:t>
          </a:r>
        </a:p>
        <a:p>
          <a:pPr marL="114300" lvl="1" indent="-114300" algn="l" defTabSz="666750">
            <a:lnSpc>
              <a:spcPct val="90000"/>
            </a:lnSpc>
            <a:spcBef>
              <a:spcPct val="0"/>
            </a:spcBef>
            <a:spcAft>
              <a:spcPct val="20000"/>
            </a:spcAft>
            <a:buChar char="•"/>
          </a:pPr>
          <a:r>
            <a:rPr lang="en-US" sz="1500" kern="1200"/>
            <a:t>tried to figure out what was wrong, but did not do a very effective job.</a:t>
          </a:r>
        </a:p>
        <a:p>
          <a:pPr marL="114300" lvl="1" indent="-114300" algn="l" defTabSz="666750">
            <a:lnSpc>
              <a:spcPct val="90000"/>
            </a:lnSpc>
            <a:spcBef>
              <a:spcPct val="0"/>
            </a:spcBef>
            <a:spcAft>
              <a:spcPct val="20000"/>
            </a:spcAft>
            <a:buChar char="•"/>
          </a:pPr>
          <a:r>
            <a:rPr lang="en-US" sz="1500" kern="1200"/>
            <a:t>made the person with dementia more upset</a:t>
          </a:r>
        </a:p>
      </dsp:txBody>
      <dsp:txXfrm>
        <a:off x="0" y="2036857"/>
        <a:ext cx="5906181" cy="1966500"/>
      </dsp:txXfrm>
    </dsp:sp>
    <dsp:sp modelId="{6E3C5A84-5569-459D-9CBE-7CF20CDD9C0A}">
      <dsp:nvSpPr>
        <dsp:cNvPr id="0" name=""/>
        <dsp:cNvSpPr/>
      </dsp:nvSpPr>
      <dsp:spPr>
        <a:xfrm>
          <a:off x="0" y="4003357"/>
          <a:ext cx="5906181" cy="754777"/>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This type of caregiving behavior happens frequently if the caregiver doesn’t know better</a:t>
          </a:r>
          <a:endParaRPr lang="en-US" sz="1900" kern="1200"/>
        </a:p>
      </dsp:txBody>
      <dsp:txXfrm>
        <a:off x="36845" y="4040202"/>
        <a:ext cx="5832491"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3FA5-8F7A-4041-9D64-6D1260DC4230}">
      <dsp:nvSpPr>
        <dsp:cNvPr id="0" name=""/>
        <dsp:cNvSpPr/>
      </dsp:nvSpPr>
      <dsp:spPr>
        <a:xfrm>
          <a:off x="0" y="2121377"/>
          <a:ext cx="5906181" cy="4767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How Alzheimer’s Disease Affects the Brain:</a:t>
          </a:r>
        </a:p>
      </dsp:txBody>
      <dsp:txXfrm>
        <a:off x="23271" y="2144648"/>
        <a:ext cx="5859639" cy="430159"/>
      </dsp:txXfrm>
    </dsp:sp>
    <dsp:sp modelId="{DF9AF786-B4F7-4DE2-A83A-62421E8CC675}">
      <dsp:nvSpPr>
        <dsp:cNvPr id="0" name=""/>
        <dsp:cNvSpPr/>
      </dsp:nvSpPr>
      <dsp:spPr>
        <a:xfrm>
          <a:off x="0" y="2632639"/>
          <a:ext cx="5906181" cy="476701"/>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hlinkClick xmlns:r="http://schemas.openxmlformats.org/officeDocument/2006/relationships" r:id="rId1"/>
            </a:rPr>
            <a:t>https://www.nia.nih.gov/health/video-how-alzheimers-changes-brain?utm_source=ADvideo&amp;utm_medium=web&amp;utm_campaign=rightrail</a:t>
          </a:r>
          <a:endParaRPr lang="en-US" sz="1200" kern="1200"/>
        </a:p>
      </dsp:txBody>
      <dsp:txXfrm>
        <a:off x="23271" y="2655910"/>
        <a:ext cx="5859639" cy="430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B2EC2-371E-494A-9715-EB3B32375FA6}">
      <dsp:nvSpPr>
        <dsp:cNvPr id="0" name=""/>
        <dsp:cNvSpPr/>
      </dsp:nvSpPr>
      <dsp:spPr>
        <a:xfrm>
          <a:off x="0" y="0"/>
          <a:ext cx="11634952" cy="178412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Reduce Agitation and Aggression Among Veterans with Dementia in Acute Care by 20% by end of FY22</a:t>
          </a:r>
        </a:p>
      </dsp:txBody>
      <dsp:txXfrm>
        <a:off x="0" y="0"/>
        <a:ext cx="11634952" cy="1784125"/>
      </dsp:txXfrm>
    </dsp:sp>
    <dsp:sp modelId="{64479530-2C8C-43D3-8E21-F179929C38D3}">
      <dsp:nvSpPr>
        <dsp:cNvPr id="0" name=""/>
        <dsp:cNvSpPr/>
      </dsp:nvSpPr>
      <dsp:spPr>
        <a:xfrm>
          <a:off x="765" y="1784125"/>
          <a:ext cx="2843405" cy="3746663"/>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Understand and standardize current care processes for dementia recognition and personalizing care</a:t>
          </a:r>
        </a:p>
      </dsp:txBody>
      <dsp:txXfrm>
        <a:off x="765" y="1784125"/>
        <a:ext cx="2843405" cy="3746663"/>
      </dsp:txXfrm>
    </dsp:sp>
    <dsp:sp modelId="{10EEEE14-70B3-46B2-AFBC-5DDCDADA008A}">
      <dsp:nvSpPr>
        <dsp:cNvPr id="0" name=""/>
        <dsp:cNvSpPr/>
      </dsp:nvSpPr>
      <dsp:spPr>
        <a:xfrm>
          <a:off x="2838085" y="1786111"/>
          <a:ext cx="3103206" cy="3746663"/>
        </a:xfrm>
        <a:prstGeom prst="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Create dementia-friendly rooms and stock supplies for diversional activities on unit</a:t>
          </a:r>
        </a:p>
      </dsp:txBody>
      <dsp:txXfrm>
        <a:off x="2838085" y="1786111"/>
        <a:ext cx="3103206" cy="3746663"/>
      </dsp:txXfrm>
    </dsp:sp>
    <dsp:sp modelId="{24300EBC-19ED-4451-8A12-294394AF1C3F}">
      <dsp:nvSpPr>
        <dsp:cNvPr id="0" name=""/>
        <dsp:cNvSpPr/>
      </dsp:nvSpPr>
      <dsp:spPr>
        <a:xfrm>
          <a:off x="5947376" y="1784125"/>
          <a:ext cx="2843405" cy="3746663"/>
        </a:xfrm>
        <a:prstGeom prst="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Implement daily huddles regarding implementation of care techniques</a:t>
          </a:r>
        </a:p>
      </dsp:txBody>
      <dsp:txXfrm>
        <a:off x="5947376" y="1784125"/>
        <a:ext cx="2843405" cy="3746663"/>
      </dsp:txXfrm>
    </dsp:sp>
    <dsp:sp modelId="{B04A15B1-E782-4B0A-8C78-4BDC2635A6AC}">
      <dsp:nvSpPr>
        <dsp:cNvPr id="0" name=""/>
        <dsp:cNvSpPr/>
      </dsp:nvSpPr>
      <dsp:spPr>
        <a:xfrm>
          <a:off x="8790781" y="1784125"/>
          <a:ext cx="2843405" cy="3746663"/>
        </a:xfrm>
        <a:prstGeom prst="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Staff education in evidence-based dementia care practices</a:t>
          </a:r>
        </a:p>
      </dsp:txBody>
      <dsp:txXfrm>
        <a:off x="8790781" y="1784125"/>
        <a:ext cx="2843405" cy="3746663"/>
      </dsp:txXfrm>
    </dsp:sp>
    <dsp:sp modelId="{DBAAD454-E572-4EBA-B025-FFB3C4F4B90A}">
      <dsp:nvSpPr>
        <dsp:cNvPr id="0" name=""/>
        <dsp:cNvSpPr/>
      </dsp:nvSpPr>
      <dsp:spPr>
        <a:xfrm>
          <a:off x="0" y="5530789"/>
          <a:ext cx="11634952" cy="41629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8F688-FC08-4A36-84BC-09C33B8398E3}">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4DE07-E719-48E7-B651-48C05D16F436}">
      <dsp:nvSpPr>
        <dsp:cNvPr id="0" name=""/>
        <dsp:cNvSpPr/>
      </dsp:nvSpPr>
      <dsp:spPr>
        <a:xfrm>
          <a:off x="5262" y="1305401"/>
          <a:ext cx="2531343" cy="174053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Connection to Geriatric Surgery Verification and </a:t>
          </a:r>
          <a:br>
            <a:rPr lang="en-US" sz="2000" kern="1200" dirty="0"/>
          </a:br>
          <a:r>
            <a:rPr lang="en-US" sz="2000" kern="1200" dirty="0"/>
            <a:t>Geri-ED and AFHS</a:t>
          </a:r>
        </a:p>
      </dsp:txBody>
      <dsp:txXfrm>
        <a:off x="90228" y="1390367"/>
        <a:ext cx="2361411" cy="1570603"/>
      </dsp:txXfrm>
    </dsp:sp>
    <dsp:sp modelId="{087A0444-A7E7-4E5E-8BDE-09CC236895E6}">
      <dsp:nvSpPr>
        <dsp:cNvPr id="0" name=""/>
        <dsp:cNvSpPr/>
      </dsp:nvSpPr>
      <dsp:spPr>
        <a:xfrm>
          <a:off x="2663173" y="1305401"/>
          <a:ext cx="2531343" cy="174053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Person-Environment Fit</a:t>
          </a:r>
          <a:br>
            <a:rPr lang="en-US" sz="2000" kern="1200" dirty="0"/>
          </a:br>
          <a:r>
            <a:rPr lang="en-US" sz="2000" kern="1200" dirty="0"/>
            <a:t> Engages Therapists</a:t>
          </a:r>
        </a:p>
      </dsp:txBody>
      <dsp:txXfrm>
        <a:off x="2748139" y="1390367"/>
        <a:ext cx="2361411" cy="1570603"/>
      </dsp:txXfrm>
    </dsp:sp>
    <dsp:sp modelId="{E1E6D6C0-A0AF-4FC6-97AE-5DB1D2295EB5}">
      <dsp:nvSpPr>
        <dsp:cNvPr id="0" name=""/>
        <dsp:cNvSpPr/>
      </dsp:nvSpPr>
      <dsp:spPr>
        <a:xfrm>
          <a:off x="5321083" y="1305401"/>
          <a:ext cx="2531343"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Alignment with AHRQ Patient Safety and Implementation Principles</a:t>
          </a:r>
        </a:p>
      </dsp:txBody>
      <dsp:txXfrm>
        <a:off x="5406049" y="1390367"/>
        <a:ext cx="2361411" cy="1570603"/>
      </dsp:txXfrm>
    </dsp:sp>
    <dsp:sp modelId="{11E17B6E-5DA8-49EF-B1D5-1051E3EF0756}">
      <dsp:nvSpPr>
        <dsp:cNvPr id="0" name=""/>
        <dsp:cNvSpPr/>
      </dsp:nvSpPr>
      <dsp:spPr>
        <a:xfrm>
          <a:off x="7978993" y="1305401"/>
          <a:ext cx="2531343" cy="1740535"/>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Opportunities for Educational Innovation-linked with Clinical Demo</a:t>
          </a:r>
        </a:p>
      </dsp:txBody>
      <dsp:txXfrm>
        <a:off x="8063959" y="1390367"/>
        <a:ext cx="2361411" cy="157060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B203D5-80ED-4D62-BDF4-BB576D9CF7E2}" type="datetimeFigureOut">
              <a:rPr lang="en-US" smtClean="0"/>
              <a:t>11/21/2021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DDF9041-13F2-4F53-BB33-88F1550F2651}" type="slidenum">
              <a:rPr lang="en-US" smtClean="0"/>
              <a:t>‹#›</a:t>
            </a:fld>
            <a:endParaRPr lang="en-US"/>
          </a:p>
        </p:txBody>
      </p:sp>
    </p:spTree>
    <p:extLst>
      <p:ext uri="{BB962C8B-B14F-4D97-AF65-F5344CB8AC3E}">
        <p14:creationId xmlns:p14="http://schemas.microsoft.com/office/powerpoint/2010/main" val="24499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core knowledge, skills and attitudes for adaptive dementia care are each mastered, together, these new abilities will result in new competency for caring for people</a:t>
            </a:r>
            <a:r>
              <a:rPr lang="en-US" baseline="0" dirty="0"/>
              <a:t> with dementia.  To integrate these three components, learners will need to be exposed to situations where they have to assess a person with dementia’s response to a situation, and then select among a variety of responses to the person with dementia’s behavior.  In order to build confidence in use of new competencies, the master trainer will need to become comfortable with simulating responses of a person with dementia at different levels of cognitive function.  This training manual will provide opportunities for master trainers to observe behaviors of many people with dementia, at many levels of function.  We will then provide guidance on how to mimic some of these behaviors, so that you can evaluate performance in the staff you are responsible for training. </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a:t>
            </a:fld>
            <a:endParaRPr lang="en-US"/>
          </a:p>
        </p:txBody>
      </p:sp>
    </p:spTree>
    <p:extLst>
      <p:ext uri="{BB962C8B-B14F-4D97-AF65-F5344CB8AC3E}">
        <p14:creationId xmlns:p14="http://schemas.microsoft.com/office/powerpoint/2010/main" val="336457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brain</a:t>
            </a:r>
            <a:r>
              <a:rPr lang="en-US" baseline="0" dirty="0"/>
              <a:t> functions are affected by dementia.  If you compare a brain of someone with dementia and someone who does not have dementia, you will see many impressive differences, similar to the picture on this slide.  These brain changes directly affect the behavior of a person with dementia.</a:t>
            </a:r>
          </a:p>
          <a:p>
            <a:endParaRPr lang="en-US" baseline="0" dirty="0"/>
          </a:p>
          <a:p>
            <a:r>
              <a:rPr lang="en-US" baseline="0" dirty="0"/>
              <a:t>In the video sequence you just observed, the patient showed evidence of difficulty with language, sequencing of motor tasks, judgment and concentration.</a:t>
            </a:r>
          </a:p>
          <a:p>
            <a:r>
              <a:rPr lang="en-US" baseline="0" dirty="0"/>
              <a:t>Other cognitive functions, such as memory, and </a:t>
            </a:r>
            <a:r>
              <a:rPr lang="en-US" baseline="0" dirty="0" err="1"/>
              <a:t>visuo</a:t>
            </a:r>
            <a:r>
              <a:rPr lang="en-US" baseline="0" dirty="0"/>
              <a:t>-spatial function may also be affected, but these were not prominent features of the behaviors seen in the video.</a:t>
            </a:r>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11</a:t>
            </a:fld>
            <a:endParaRPr lang="en-US"/>
          </a:p>
        </p:txBody>
      </p:sp>
    </p:spTree>
    <p:extLst>
      <p:ext uri="{BB962C8B-B14F-4D97-AF65-F5344CB8AC3E}">
        <p14:creationId xmlns:p14="http://schemas.microsoft.com/office/powerpoint/2010/main" val="379879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look at the video one more time.  </a:t>
            </a:r>
            <a:br>
              <a:rPr lang="en-US" dirty="0"/>
            </a:br>
            <a:r>
              <a:rPr lang="en-US" dirty="0"/>
              <a:t>This time,</a:t>
            </a:r>
            <a:r>
              <a:rPr lang="en-US" baseline="0" dirty="0"/>
              <a:t> </a:t>
            </a:r>
            <a:r>
              <a:rPr lang="en-US" dirty="0"/>
              <a:t>pay attention to what the </a:t>
            </a:r>
            <a:r>
              <a:rPr lang="en-US" b="1" dirty="0"/>
              <a:t>caregiver</a:t>
            </a:r>
            <a:r>
              <a:rPr lang="en-US" dirty="0"/>
              <a:t> does during this sequence.  Focus on the words the caregiver uses, what the caregiver does to the person with dementia, including her facial expressions.  </a:t>
            </a:r>
            <a:br>
              <a:rPr lang="en-US" dirty="0"/>
            </a:br>
            <a:r>
              <a:rPr lang="en-US" dirty="0"/>
              <a:t>You may wish to take some notes while you look at the video.</a:t>
            </a:r>
          </a:p>
          <a:p>
            <a:endParaRPr lang="en-US" dirty="0"/>
          </a:p>
          <a:p>
            <a:r>
              <a:rPr lang="en-US" dirty="0"/>
              <a:t>After a moment for reflection, ask the participants: </a:t>
            </a:r>
            <a:r>
              <a:rPr lang="en-US" b="1" dirty="0"/>
              <a:t>What did the caregiver do during the interaction? </a:t>
            </a:r>
            <a:r>
              <a:rPr lang="en-US" dirty="0"/>
              <a:t> Examples of responses you might hear include:</a:t>
            </a:r>
            <a:r>
              <a:rPr lang="en-US" i="1" dirty="0"/>
              <a:t> (1) Knocked on the door, (2) Said “rise and shine,” (3) shook her when she didn’t respond, (4) Gave many instructions, (5) Pulled on her to get her up, (6) Tried to figure out what was wrong, (7) tried to give her glasses, and they were knocked out of her hand</a:t>
            </a:r>
            <a:endParaRPr lang="en-US" dirty="0"/>
          </a:p>
          <a:p>
            <a:endParaRPr lang="en-US" dirty="0"/>
          </a:p>
          <a:p>
            <a:r>
              <a:rPr lang="en-US" dirty="0"/>
              <a:t> </a:t>
            </a:r>
            <a:r>
              <a:rPr lang="en-US" b="1" dirty="0"/>
              <a:t>“What did the caregiver do that was good, or helpful?”</a:t>
            </a:r>
          </a:p>
          <a:p>
            <a:r>
              <a:rPr lang="en-US" dirty="0"/>
              <a:t>Examples of answers you might expect include: </a:t>
            </a:r>
            <a:r>
              <a:rPr lang="en-US" i="1" dirty="0"/>
              <a:t>(1) calls her by her name, (2) recognizes that the person with dementia is upset, (3) tries to figure out the source of the person with dementia’s distress, such as when she asks if she needs to use the bathroom, when the person with dementia looks upset, and struggles to explain.</a:t>
            </a:r>
          </a:p>
          <a:p>
            <a:endParaRPr lang="en-US" i="1" dirty="0"/>
          </a:p>
          <a:p>
            <a:r>
              <a:rPr lang="en-US" dirty="0"/>
              <a:t>Once all participants have had a chance to offer an observation, then ask </a:t>
            </a:r>
            <a:r>
              <a:rPr lang="en-US" b="1" dirty="0"/>
              <a:t>“What did the caregiver do that was not helpful?”  </a:t>
            </a:r>
            <a:br>
              <a:rPr lang="en-US" b="1" dirty="0"/>
            </a:br>
            <a:r>
              <a:rPr lang="en-US" dirty="0"/>
              <a:t>Examples of responses you might hear include:  (1) moved too fast, (2) showed her frustration by looking upset, using “baby talk” (3) moving the patient before she was prepared </a:t>
            </a:r>
            <a:endParaRPr lang="en-US" b="1"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12</a:t>
            </a:fld>
            <a:endParaRPr lang="en-US"/>
          </a:p>
        </p:txBody>
      </p:sp>
    </p:spTree>
    <p:extLst>
      <p:ext uri="{BB962C8B-B14F-4D97-AF65-F5344CB8AC3E}">
        <p14:creationId xmlns:p14="http://schemas.microsoft.com/office/powerpoint/2010/main" val="166883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let’s consider what could have been done differently to help the person with dementia begin their day more successfully.  Thus far, you’ve mentioned that the caregiver [list things the caregiver did wrong and right].</a:t>
            </a:r>
          </a:p>
          <a:p>
            <a:r>
              <a:rPr lang="en-US" sz="1400" b="1" dirty="0"/>
              <a:t>“How would you recommend the caregiver begin the encounter?”</a:t>
            </a:r>
            <a:r>
              <a:rPr lang="en-US" sz="1400" dirty="0"/>
              <a:t> </a:t>
            </a:r>
            <a:br>
              <a:rPr lang="en-US" sz="1400" dirty="0"/>
            </a:br>
            <a:r>
              <a:rPr lang="en-US" sz="1400" i="1" dirty="0"/>
              <a:t>[listen for ideas such as (1) wait longer for a response from the person with dementia, or (2) try using a different type of cue, or being more gentle or patient with cues that were used. </a:t>
            </a:r>
          </a:p>
          <a:p>
            <a:r>
              <a:rPr lang="en-US" sz="1400" dirty="0"/>
              <a:t>People with dementia often have unexpected responses to a caregiver’s approaches. </a:t>
            </a:r>
            <a:r>
              <a:rPr lang="en-US" sz="1400" b="1" dirty="0"/>
              <a:t>What would you recommend the caregiver do when the person with dementia did not respond as expected?</a:t>
            </a:r>
            <a:r>
              <a:rPr lang="en-US" sz="1400" dirty="0"/>
              <a:t> </a:t>
            </a:r>
            <a:br>
              <a:rPr lang="en-US" sz="1400" dirty="0"/>
            </a:br>
            <a:r>
              <a:rPr lang="en-US" sz="1400" i="1" dirty="0"/>
              <a:t>[listen for ideas such as (1) try using different words or gestures, (2) try leaving and coming back later if the person is upset, (3) try mirroring the emotion that the person with dementia is displaying. ]</a:t>
            </a:r>
          </a:p>
          <a:p>
            <a:r>
              <a:rPr lang="en-US" sz="1400" dirty="0"/>
              <a:t>Caregivers of people with dementia may become frustrated when the person with dementia does not understand their instructions. </a:t>
            </a:r>
            <a:br>
              <a:rPr lang="en-US" sz="1400" dirty="0"/>
            </a:br>
            <a:r>
              <a:rPr lang="en-US" sz="1400" b="1" dirty="0"/>
              <a:t>What could the caregiver have done when she became frustrated?</a:t>
            </a:r>
          </a:p>
          <a:p>
            <a:endParaRPr lang="en-US" sz="1400" dirty="0"/>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13</a:t>
            </a:fld>
            <a:endParaRPr lang="en-US"/>
          </a:p>
        </p:txBody>
      </p:sp>
    </p:spTree>
    <p:extLst>
      <p:ext uri="{BB962C8B-B14F-4D97-AF65-F5344CB8AC3E}">
        <p14:creationId xmlns:p14="http://schemas.microsoft.com/office/powerpoint/2010/main" val="252830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on this slide</a:t>
            </a:r>
            <a:r>
              <a:rPr lang="en-US" baseline="0" dirty="0"/>
              <a:t> analyzes </a:t>
            </a:r>
            <a:r>
              <a:rPr lang="en-US" dirty="0"/>
              <a:t>the behaviors</a:t>
            </a:r>
            <a:r>
              <a:rPr lang="en-US" baseline="0" dirty="0"/>
              <a:t> that the caregiver used to try to get the person with dementia awake and started for the day.  </a:t>
            </a:r>
          </a:p>
          <a:p>
            <a:r>
              <a:rPr lang="en-US" baseline="0" dirty="0"/>
              <a:t>The first column lists the behaviors the caregiver used, and the second column lists the person with dementia’s response to those behaviors.  </a:t>
            </a:r>
          </a:p>
          <a:p>
            <a:r>
              <a:rPr lang="en-US" baseline="0" dirty="0"/>
              <a:t>Consider how the caregiver might modify her behavior to obtain a more desirable response.</a:t>
            </a:r>
          </a:p>
          <a:p>
            <a:endParaRPr lang="en-US" baseline="0" dirty="0"/>
          </a:p>
          <a:p>
            <a:pPr marL="228600" indent="-228600">
              <a:buAutoNum type="arabicPeriod"/>
            </a:pPr>
            <a:r>
              <a:rPr lang="en-US" baseline="0" dirty="0"/>
              <a:t>The caregiver knocked on the door to awaken the person with dementia, but she didn’t get a response.  </a:t>
            </a:r>
            <a:br>
              <a:rPr lang="en-US" baseline="0" dirty="0"/>
            </a:br>
            <a:r>
              <a:rPr lang="en-US" baseline="0" dirty="0"/>
              <a:t>What else might the caregiver have done when she did not get a response? </a:t>
            </a:r>
            <a:br>
              <a:rPr lang="en-US" baseline="0" dirty="0"/>
            </a:br>
            <a:r>
              <a:rPr lang="en-US" baseline="0" dirty="0"/>
              <a:t>[Listen for suggestions such as “knock louder,” or “try again.”]</a:t>
            </a:r>
            <a:br>
              <a:rPr lang="en-US" baseline="0" dirty="0"/>
            </a:br>
            <a:endParaRPr lang="en-US" baseline="0" dirty="0"/>
          </a:p>
          <a:p>
            <a:pPr marL="228600" indent="-228600">
              <a:buAutoNum type="arabicPeriod"/>
            </a:pPr>
            <a:r>
              <a:rPr lang="en-US" baseline="0" dirty="0"/>
              <a:t>The caregiver said “good morning” and then “time to get up” without waiting for a response.  She could have waited for a response to “good morning” before giving additional information.</a:t>
            </a:r>
            <a:br>
              <a:rPr lang="en-US" baseline="0" dirty="0"/>
            </a:br>
            <a:endParaRPr lang="en-US" baseline="0" dirty="0"/>
          </a:p>
          <a:p>
            <a:pPr marL="228600" indent="-228600">
              <a:buAutoNum type="arabicPeriod"/>
            </a:pPr>
            <a:r>
              <a:rPr lang="en-US" baseline="0" dirty="0"/>
              <a:t>The caregiver shook the person with dementia to get her to awaken.  She could have used a different type of cue, such as playing music before shaking the person, which can easily be </a:t>
            </a:r>
            <a:r>
              <a:rPr lang="en-US" baseline="0" dirty="0" err="1"/>
              <a:t>mis</a:t>
            </a:r>
            <a:r>
              <a:rPr lang="en-US" baseline="0" dirty="0"/>
              <a:t>-interpreted by the person with dementia.</a:t>
            </a:r>
            <a:br>
              <a:rPr lang="en-US" baseline="0" dirty="0"/>
            </a:br>
            <a:endParaRPr lang="en-US" baseline="0" dirty="0"/>
          </a:p>
          <a:p>
            <a:pPr marL="228600" indent="-228600">
              <a:buAutoNum type="arabicPeriod"/>
            </a:pPr>
            <a:r>
              <a:rPr lang="en-US" baseline="0" dirty="0"/>
              <a:t>The caregiver started moving the patient prior to allowing the patient a chance to move for herself.  She could have waited, or offered more limited assistance.</a:t>
            </a:r>
          </a:p>
          <a:p>
            <a:pPr marL="228600" indent="-228600">
              <a:buAutoNum type="arabicPeriod"/>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14</a:t>
            </a:fld>
            <a:endParaRPr lang="en-US"/>
          </a:p>
        </p:txBody>
      </p:sp>
    </p:spTree>
    <p:extLst>
      <p:ext uri="{BB962C8B-B14F-4D97-AF65-F5344CB8AC3E}">
        <p14:creationId xmlns:p14="http://schemas.microsoft.com/office/powerpoint/2010/main" val="24930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watch a brief video of an interaction between a different caregiver and person with dementia three times. </a:t>
            </a:r>
            <a:br>
              <a:rPr lang="en-US" dirty="0"/>
            </a:br>
            <a:r>
              <a:rPr lang="en-US" dirty="0"/>
              <a:t>As before, after you watch the video the first time, we will ask you simply to reflect on what you observed, and your personal reaction to what you observed.  </a:t>
            </a:r>
            <a:br>
              <a:rPr lang="en-US" dirty="0"/>
            </a:br>
            <a:r>
              <a:rPr lang="en-US" dirty="0"/>
              <a:t>The instructor will give you a moment to reflect on what you saw, and then ask you questions about your responses and observations, and facilitate a discussion of how this caregivers approach results in an improved care outcome.</a:t>
            </a:r>
          </a:p>
        </p:txBody>
      </p:sp>
      <p:sp>
        <p:nvSpPr>
          <p:cNvPr id="4" name="Slide Number Placeholder 3"/>
          <p:cNvSpPr>
            <a:spLocks noGrp="1"/>
          </p:cNvSpPr>
          <p:nvPr>
            <p:ph type="sldNum" sz="quarter" idx="10"/>
          </p:nvPr>
        </p:nvSpPr>
        <p:spPr/>
        <p:txBody>
          <a:bodyPr/>
          <a:lstStyle/>
          <a:p>
            <a:fld id="{9682E270-4917-4CF4-8ADE-B231A3D7A5C4}" type="slidenum">
              <a:rPr lang="en-US" smtClean="0"/>
              <a:t>15</a:t>
            </a:fld>
            <a:endParaRPr lang="en-US"/>
          </a:p>
        </p:txBody>
      </p:sp>
    </p:spTree>
    <p:extLst>
      <p:ext uri="{BB962C8B-B14F-4D97-AF65-F5344CB8AC3E}">
        <p14:creationId xmlns:p14="http://schemas.microsoft.com/office/powerpoint/2010/main" val="189673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the video clip, allow a period of about 30 seconds of silence, while you ask the participants to reflect on what they just saw.  </a:t>
            </a:r>
            <a:br>
              <a:rPr lang="en-US" dirty="0"/>
            </a:br>
            <a:r>
              <a:rPr lang="en-US" dirty="0"/>
              <a:t>Then ask each person present to respond to the question:  </a:t>
            </a:r>
            <a:br>
              <a:rPr lang="en-US" dirty="0"/>
            </a:br>
            <a:r>
              <a:rPr lang="en-US" dirty="0"/>
              <a:t>“</a:t>
            </a:r>
            <a:r>
              <a:rPr lang="en-US" b="1" dirty="0"/>
              <a:t>What was your personal response to what you just saw?”</a:t>
            </a:r>
            <a:r>
              <a:rPr lang="en-US" i="1" dirty="0"/>
              <a:t> </a:t>
            </a:r>
            <a:r>
              <a:rPr lang="en-US" dirty="0"/>
              <a:t> Examples of responses you may hear include:</a:t>
            </a:r>
          </a:p>
          <a:p>
            <a:pPr marL="349415" indent="-349415">
              <a:buAutoNum type="arabicParenBoth"/>
            </a:pPr>
            <a:r>
              <a:rPr lang="en-US" i="1" dirty="0"/>
              <a:t>That was much better than before or (2) This caregiver was much nicer, or (3) the caregiver much better.</a:t>
            </a:r>
          </a:p>
          <a:p>
            <a:r>
              <a:rPr lang="en-US" dirty="0"/>
              <a:t>After each person’s response, the facilitator should listen actively, paraphrasing and expanding upon what each class member said, using nonverbal communication that encourages the participants to respond.</a:t>
            </a:r>
          </a:p>
          <a:p>
            <a:r>
              <a:rPr lang="en-US" dirty="0"/>
              <a:t>After each person has voiced their ideas, then ask </a:t>
            </a:r>
            <a:r>
              <a:rPr lang="en-US" b="1" dirty="0"/>
              <a:t>“Why do you think you</a:t>
            </a:r>
            <a:r>
              <a:rPr lang="en-US" b="1" baseline="0" dirty="0"/>
              <a:t> reacted </a:t>
            </a:r>
            <a:r>
              <a:rPr lang="en-US" b="1" dirty="0"/>
              <a:t>that way?”</a:t>
            </a:r>
            <a:br>
              <a:rPr lang="en-US" dirty="0"/>
            </a:br>
            <a:r>
              <a:rPr lang="en-US" dirty="0"/>
              <a:t>Again, allow each participate to offer at least one idea, responding in the same manner as for the first question.</a:t>
            </a:r>
            <a:br>
              <a:rPr lang="en-US" dirty="0"/>
            </a:br>
            <a:r>
              <a:rPr lang="en-US" dirty="0"/>
              <a:t>Then ask the participants: “</a:t>
            </a:r>
            <a:r>
              <a:rPr lang="en-US" b="1" dirty="0"/>
              <a:t>Have you ever seen anything like this before?”</a:t>
            </a:r>
            <a:r>
              <a:rPr lang="en-US" dirty="0"/>
              <a:t>  Expected answers would be:</a:t>
            </a:r>
            <a:r>
              <a:rPr lang="en-US" i="1" dirty="0"/>
              <a:t> (1) yes, I have,”</a:t>
            </a:r>
            <a:r>
              <a:rPr lang="en-US" dirty="0"/>
              <a:t> to which the facilitator would respond, based on the first set of questions something like “Good – we are trying to help more people know how to give care in this manner.   In response to a “no I haven’t” the facilitator would say something like “</a:t>
            </a:r>
            <a:r>
              <a:rPr lang="en-US" i="1" dirty="0"/>
              <a:t>Well, I’m not surprised to hear you say that. Unfortunately, many staff members don’t have enough knowledge about dementia to alter their care in this manner.”  </a:t>
            </a:r>
            <a:br>
              <a:rPr lang="en-US" i="1" dirty="0"/>
            </a:br>
            <a:r>
              <a:rPr lang="en-US" dirty="0"/>
              <a:t>Finally, ask the participants: </a:t>
            </a:r>
            <a:r>
              <a:rPr lang="en-US" b="1" dirty="0"/>
              <a:t>“How do you think this compared to the first encounter you observed?”</a:t>
            </a:r>
            <a:r>
              <a:rPr lang="en-US" i="1" dirty="0"/>
              <a:t>  </a:t>
            </a:r>
            <a:r>
              <a:rPr lang="en-US" dirty="0"/>
              <a:t>As before, the facilitator should allow each person to respond, and use active listening techniques to validate understanding of responses and make key teaching points.  </a:t>
            </a:r>
            <a:br>
              <a:rPr lang="en-US" dirty="0"/>
            </a:br>
            <a:r>
              <a:rPr lang="en-US" dirty="0"/>
              <a:t>At the end of this discussion, the group should have identified that the 2</a:t>
            </a:r>
            <a:r>
              <a:rPr lang="en-US" baseline="30000" dirty="0"/>
              <a:t>nd</a:t>
            </a:r>
            <a:r>
              <a:rPr lang="en-US" dirty="0"/>
              <a:t> caregiving interaction was more pleasant for both the caregiver or the patient, that there are several reasons why this might have occurred, including the caregiver being more knowledgeable, and having the right knowledge or attitudes about dementia care to respond to the challenges posed by the person with dementia. </a:t>
            </a:r>
          </a:p>
        </p:txBody>
      </p:sp>
      <p:sp>
        <p:nvSpPr>
          <p:cNvPr id="4" name="Slide Number Placeholder 3"/>
          <p:cNvSpPr>
            <a:spLocks noGrp="1"/>
          </p:cNvSpPr>
          <p:nvPr>
            <p:ph type="sldNum" sz="quarter" idx="10"/>
          </p:nvPr>
        </p:nvSpPr>
        <p:spPr/>
        <p:txBody>
          <a:bodyPr/>
          <a:lstStyle/>
          <a:p>
            <a:fld id="{9682E270-4917-4CF4-8ADE-B231A3D7A5C4}" type="slidenum">
              <a:rPr lang="en-US" smtClean="0"/>
              <a:t>16</a:t>
            </a:fld>
            <a:endParaRPr lang="en-US"/>
          </a:p>
        </p:txBody>
      </p:sp>
    </p:spTree>
    <p:extLst>
      <p:ext uri="{BB962C8B-B14F-4D97-AF65-F5344CB8AC3E}">
        <p14:creationId xmlns:p14="http://schemas.microsoft.com/office/powerpoint/2010/main" val="362865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video again.  This time, focus on the reaction of the person with dementia to the caregiver’s approach.  </a:t>
            </a:r>
            <a:br>
              <a:rPr lang="en-US" dirty="0"/>
            </a:br>
            <a:r>
              <a:rPr lang="en-US" b="1" dirty="0"/>
              <a:t>How did the person with dementia respond to the caregiver’s approach?</a:t>
            </a:r>
            <a:r>
              <a:rPr lang="en-US" dirty="0"/>
              <a:t>  </a:t>
            </a:r>
          </a:p>
          <a:p>
            <a:endParaRPr lang="en-US" dirty="0"/>
          </a:p>
          <a:p>
            <a:r>
              <a:rPr lang="en-US" dirty="0"/>
              <a:t>Expect answers such as (1) she was slow to wake</a:t>
            </a:r>
            <a:r>
              <a:rPr lang="en-US" baseline="0" dirty="0"/>
              <a:t> up and respond</a:t>
            </a:r>
            <a:r>
              <a:rPr lang="en-US" dirty="0"/>
              <a:t>, (2) she looked</a:t>
            </a:r>
            <a:r>
              <a:rPr lang="en-US" baseline="0" dirty="0"/>
              <a:t> a little confused</a:t>
            </a:r>
            <a:r>
              <a:rPr lang="en-US" dirty="0"/>
              <a:t>, (3) she had trouble telling</a:t>
            </a:r>
            <a:r>
              <a:rPr lang="en-US" baseline="0" dirty="0"/>
              <a:t> her caregiver what she wanted</a:t>
            </a:r>
            <a:r>
              <a:rPr lang="en-US" dirty="0"/>
              <a:t> (4) she couldn’t get out of bed all by herself.</a:t>
            </a:r>
            <a:br>
              <a:rPr lang="en-US" dirty="0"/>
            </a:br>
            <a:endParaRPr lang="en-US" dirty="0"/>
          </a:p>
          <a:p>
            <a:r>
              <a:rPr lang="en-US" dirty="0"/>
              <a:t>If the participants do not describe specific behaviors, but rather focus on inferred emotional response, ask the participants: </a:t>
            </a:r>
            <a:r>
              <a:rPr lang="en-US" b="1" dirty="0"/>
              <a:t>“What behaviors did you see the person with dementia show in response to the caregiver’s actions?”  </a:t>
            </a:r>
            <a:r>
              <a:rPr lang="en-US" dirty="0"/>
              <a:t>Expect answers such as (1) she did as the caregiver asked her,</a:t>
            </a:r>
            <a:r>
              <a:rPr lang="en-US" baseline="0" dirty="0"/>
              <a:t> or (2) she became upset when the glasses fell on the floor</a:t>
            </a:r>
            <a:br>
              <a:rPr lang="en-US" baseline="0" dirty="0"/>
            </a:br>
            <a:r>
              <a:rPr lang="en-US" b="1" dirty="0"/>
              <a:t>“What do you think may have caused the reaction you saw from the person with dementia?”</a:t>
            </a:r>
          </a:p>
          <a:p>
            <a:r>
              <a:rPr lang="en-US" dirty="0"/>
              <a:t>Listen for answers such as “(1) she was worried her glasses had broken, or (2) she may not have understood the language that the caregiver was using,</a:t>
            </a:r>
            <a:r>
              <a:rPr lang="en-US" baseline="0" dirty="0"/>
              <a:t> or (3) she seemed at ease with the caregiver and the way she was approached.</a:t>
            </a:r>
            <a:br>
              <a:rPr lang="en-US" dirty="0"/>
            </a:br>
            <a:r>
              <a:rPr lang="en-US" dirty="0"/>
              <a:t>Ask </a:t>
            </a:r>
            <a:r>
              <a:rPr lang="en-US" b="1" dirty="0"/>
              <a:t>“Do you think she has intact language skills?” </a:t>
            </a:r>
            <a:r>
              <a:rPr lang="en-US" dirty="0"/>
              <a:t>Probe for the observation that the person with dementia was able to ask “Oh no, are they broken?”</a:t>
            </a:r>
          </a:p>
        </p:txBody>
      </p:sp>
      <p:sp>
        <p:nvSpPr>
          <p:cNvPr id="4" name="Slide Number Placeholder 3"/>
          <p:cNvSpPr>
            <a:spLocks noGrp="1"/>
          </p:cNvSpPr>
          <p:nvPr>
            <p:ph type="sldNum" sz="quarter" idx="10"/>
          </p:nvPr>
        </p:nvSpPr>
        <p:spPr/>
        <p:txBody>
          <a:bodyPr/>
          <a:lstStyle/>
          <a:p>
            <a:fld id="{9682E270-4917-4CF4-8ADE-B231A3D7A5C4}" type="slidenum">
              <a:rPr lang="en-US" smtClean="0"/>
              <a:t>17</a:t>
            </a:fld>
            <a:endParaRPr lang="en-US"/>
          </a:p>
        </p:txBody>
      </p:sp>
    </p:spTree>
    <p:extLst>
      <p:ext uri="{BB962C8B-B14F-4D97-AF65-F5344CB8AC3E}">
        <p14:creationId xmlns:p14="http://schemas.microsoft.com/office/powerpoint/2010/main" val="74591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just as we did with the first video, we are going to look at this video several more times.  This time when you watch, please pay attention to what the </a:t>
            </a:r>
            <a:r>
              <a:rPr lang="en-US" b="1" dirty="0"/>
              <a:t>caregiver</a:t>
            </a:r>
            <a:r>
              <a:rPr lang="en-US" dirty="0"/>
              <a:t> does during this sequence.  Pay attention to the words that she uses, what she does to the person with dementia, including her facial expressions.  You may wish to take some notes while you look at the video.</a:t>
            </a:r>
          </a:p>
          <a:p>
            <a:endParaRPr lang="en-US" dirty="0"/>
          </a:p>
          <a:p>
            <a:r>
              <a:rPr lang="en-US" dirty="0"/>
              <a:t>After a moment for reflection, ask the participants: </a:t>
            </a:r>
            <a:r>
              <a:rPr lang="en-US" b="1" dirty="0"/>
              <a:t>What did the caregiver do during the interaction? </a:t>
            </a:r>
            <a:r>
              <a:rPr lang="en-US" dirty="0"/>
              <a:t> Examples of responses you might hear include:</a:t>
            </a:r>
            <a:r>
              <a:rPr lang="en-US" i="1" dirty="0"/>
              <a:t> </a:t>
            </a:r>
          </a:p>
          <a:p>
            <a:r>
              <a:rPr lang="en-US" i="1" dirty="0"/>
              <a:t>(1) Knocked several times</a:t>
            </a:r>
            <a:r>
              <a:rPr lang="en-US" i="1" baseline="0" dirty="0"/>
              <a:t> </a:t>
            </a:r>
            <a:r>
              <a:rPr lang="en-US" i="1" dirty="0"/>
              <a:t>on the door, called</a:t>
            </a:r>
            <a:r>
              <a:rPr lang="en-US" i="1" baseline="0" dirty="0"/>
              <a:t> resident by name, and asked if she could come in</a:t>
            </a:r>
            <a:r>
              <a:rPr lang="en-US" i="1" dirty="0"/>
              <a:t> (2) Waited for resident to respond(3) Got</a:t>
            </a:r>
            <a:r>
              <a:rPr lang="en-US" i="1" baseline="0" dirty="0"/>
              <a:t> at eye level, and said “good morning” and introduced herself.</a:t>
            </a:r>
            <a:r>
              <a:rPr lang="en-US" i="1" dirty="0"/>
              <a:t> (4) Waited for response (5) Gave fewer instructions, but used gestures </a:t>
            </a:r>
            <a:endParaRPr lang="en-US" dirty="0"/>
          </a:p>
          <a:p>
            <a:endParaRPr lang="en-US" dirty="0"/>
          </a:p>
          <a:p>
            <a:r>
              <a:rPr lang="en-US" dirty="0"/>
              <a:t> </a:t>
            </a:r>
            <a:r>
              <a:rPr lang="en-US" b="1" dirty="0"/>
              <a:t>“What did the caregiver do that was good?”</a:t>
            </a:r>
          </a:p>
          <a:p>
            <a:r>
              <a:rPr lang="en-US" dirty="0"/>
              <a:t>Examples of answers you might expect include: </a:t>
            </a:r>
            <a:r>
              <a:rPr lang="en-US" i="1" dirty="0"/>
              <a:t>(1) calls her by her name, (2) provides her with visual</a:t>
            </a:r>
            <a:r>
              <a:rPr lang="en-US" i="1" baseline="0" dirty="0"/>
              <a:t> cues as well as verbal directions (3) gave her time to respond, </a:t>
            </a:r>
            <a:endParaRPr lang="en-US" i="1" dirty="0"/>
          </a:p>
          <a:p>
            <a:endParaRPr lang="en-US" i="1" dirty="0"/>
          </a:p>
          <a:p>
            <a:r>
              <a:rPr lang="en-US" dirty="0"/>
              <a:t>Once all participants have had a chance to offer an observation, then ask </a:t>
            </a:r>
            <a:r>
              <a:rPr lang="en-US" b="1" dirty="0"/>
              <a:t>“What did the caregiver do that was not good?”  </a:t>
            </a:r>
            <a:r>
              <a:rPr lang="en-US" dirty="0"/>
              <a:t>Examples of responses you might hear include:  (1) dropped her glasses</a:t>
            </a:r>
          </a:p>
        </p:txBody>
      </p:sp>
      <p:sp>
        <p:nvSpPr>
          <p:cNvPr id="4" name="Slide Number Placeholder 3"/>
          <p:cNvSpPr>
            <a:spLocks noGrp="1"/>
          </p:cNvSpPr>
          <p:nvPr>
            <p:ph type="sldNum" sz="quarter" idx="10"/>
          </p:nvPr>
        </p:nvSpPr>
        <p:spPr/>
        <p:txBody>
          <a:bodyPr/>
          <a:lstStyle/>
          <a:p>
            <a:fld id="{9682E270-4917-4CF4-8ADE-B231A3D7A5C4}" type="slidenum">
              <a:rPr lang="en-US" smtClean="0"/>
              <a:t>18</a:t>
            </a:fld>
            <a:endParaRPr lang="en-US"/>
          </a:p>
        </p:txBody>
      </p:sp>
    </p:spTree>
    <p:extLst>
      <p:ext uri="{BB962C8B-B14F-4D97-AF65-F5344CB8AC3E}">
        <p14:creationId xmlns:p14="http://schemas.microsoft.com/office/powerpoint/2010/main" val="329743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a:t>
            </a:r>
            <a:r>
              <a:rPr lang="en-US" baseline="0" dirty="0"/>
              <a:t> minutes to summarize what we’ve just observed in these two videos.</a:t>
            </a:r>
          </a:p>
          <a:p>
            <a:r>
              <a:rPr lang="en-US" baseline="0" dirty="0"/>
              <a:t>In the first encounter, the caregiver approached the patient without adapting her approach, her pace, or her language.  </a:t>
            </a:r>
            <a:br>
              <a:rPr lang="en-US" baseline="0" dirty="0"/>
            </a:br>
            <a:r>
              <a:rPr lang="en-US" baseline="0" dirty="0"/>
              <a:t>She did not pay close attention to the reaction of the person with dementia.  As a result, the person with dementia became increasingly confused, and upset.</a:t>
            </a:r>
            <a:br>
              <a:rPr lang="en-US" baseline="0" dirty="0"/>
            </a:br>
            <a:endParaRPr lang="en-US" baseline="0" dirty="0"/>
          </a:p>
          <a:p>
            <a:r>
              <a:rPr lang="en-US" baseline="0" dirty="0"/>
              <a:t>In contrast, in the second video, the caregiver changed her approach to allow the person with dementia to notice that she was present without startling her, remained relaxed throughout the encounter, and adjusted her pace and cues to behavior based on her observations of the person with dementia’s responses.</a:t>
            </a:r>
          </a:p>
          <a:p>
            <a:endParaRPr lang="en-US" baseline="0" dirty="0"/>
          </a:p>
          <a:p>
            <a:r>
              <a:rPr lang="en-US" baseline="0" dirty="0"/>
              <a:t>Pause and ask for questions.</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19</a:t>
            </a:fld>
            <a:endParaRPr lang="en-US"/>
          </a:p>
        </p:txBody>
      </p:sp>
    </p:spTree>
    <p:extLst>
      <p:ext uri="{BB962C8B-B14F-4D97-AF65-F5344CB8AC3E}">
        <p14:creationId xmlns:p14="http://schemas.microsoft.com/office/powerpoint/2010/main" val="293063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treat observing behaviors as a skill, then we need to use a checklist such as this one.</a:t>
            </a:r>
          </a:p>
        </p:txBody>
      </p:sp>
      <p:sp>
        <p:nvSpPr>
          <p:cNvPr id="4" name="Slide Number Placeholder 3"/>
          <p:cNvSpPr>
            <a:spLocks noGrp="1"/>
          </p:cNvSpPr>
          <p:nvPr>
            <p:ph type="sldNum" sz="quarter" idx="10"/>
          </p:nvPr>
        </p:nvSpPr>
        <p:spPr/>
        <p:txBody>
          <a:bodyPr/>
          <a:lstStyle/>
          <a:p>
            <a:fld id="{9682E270-4917-4CF4-8ADE-B231A3D7A5C4}" type="slidenum">
              <a:rPr lang="en-US" smtClean="0"/>
              <a:t>20</a:t>
            </a:fld>
            <a:endParaRPr lang="en-US"/>
          </a:p>
        </p:txBody>
      </p:sp>
    </p:spTree>
    <p:extLst>
      <p:ext uri="{BB962C8B-B14F-4D97-AF65-F5344CB8AC3E}">
        <p14:creationId xmlns:p14="http://schemas.microsoft.com/office/powerpoint/2010/main" val="173273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 successful in mastering adaptive dementia care techniques, caregivers must understand 3 core ideas:</a:t>
            </a:r>
          </a:p>
          <a:p>
            <a:pPr marL="232943" indent="-232943">
              <a:buAutoNum type="arabicPeriod"/>
            </a:pPr>
            <a:r>
              <a:rPr lang="en-US" baseline="0" dirty="0"/>
              <a:t>People with dementia will display behaviors, sometimes described as behavioral symptoms, that are the result of brain damage or brain failure.  Many different diseases can cause the brain to fail, including Alzheimer’s Disease, Vascular Dementia, or </a:t>
            </a:r>
            <a:r>
              <a:rPr lang="en-US" baseline="0" dirty="0" err="1"/>
              <a:t>Lewy</a:t>
            </a:r>
            <a:r>
              <a:rPr lang="en-US" baseline="0" dirty="0"/>
              <a:t> Body dementia.  Different diseases will cause different patterns of behavioral symptoms.</a:t>
            </a:r>
          </a:p>
          <a:p>
            <a:pPr marL="232943" indent="-232943">
              <a:buAutoNum type="arabicPeriod"/>
            </a:pPr>
            <a:r>
              <a:rPr lang="en-US" baseline="0" dirty="0"/>
              <a:t>In all diseases that cause dementia, the brain damage affects both the structures of the brain and how the chemicals in the brain function, in multiple areas of the brain.  The brain damage becomes worse over time, and thus the disease progresses.</a:t>
            </a:r>
          </a:p>
          <a:p>
            <a:pPr marL="232943" indent="-232943">
              <a:buAutoNum type="arabicPeriod"/>
            </a:pPr>
            <a:r>
              <a:rPr lang="en-US" baseline="0" dirty="0"/>
              <a:t>Because we cannot reverse the brain damage, or change the person with dementia, the caregiver is the one who must change, or adapt their behavior.  Sometimes in adaptive dementia care, caregivers also change the environment.</a:t>
            </a:r>
          </a:p>
          <a:p>
            <a:r>
              <a:rPr lang="en-US" baseline="0" dirty="0"/>
              <a:t>To be successful in caring for people with dementia, all caregivers (including professional, informal, and family caregivers)  must know what may cause a dementia-related behavior, and then know how to adapt your behavior, another caregiver’s behavior, or the environment, to support function and reduce behavioral symptoms.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3</a:t>
            </a:fld>
            <a:endParaRPr lang="en-US"/>
          </a:p>
        </p:txBody>
      </p:sp>
    </p:spTree>
    <p:extLst>
      <p:ext uri="{BB962C8B-B14F-4D97-AF65-F5344CB8AC3E}">
        <p14:creationId xmlns:p14="http://schemas.microsoft.com/office/powerpoint/2010/main" val="42004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acquiring</a:t>
            </a:r>
            <a:r>
              <a:rPr lang="en-US" baseline="0" dirty="0"/>
              <a:t> core knowledge and skills, to implement adaptive dementia care, master trainers will also need to adopt certain beliefs or attitudes toward care of people with dementia.</a:t>
            </a:r>
          </a:p>
          <a:p>
            <a:endParaRPr lang="en-US" baseline="0" dirty="0"/>
          </a:p>
          <a:p>
            <a:r>
              <a:rPr lang="en-US" baseline="0" dirty="0"/>
              <a:t>First, to engage in adaptive dementia care successfully, the caregiver must believe that the person with dementia is doing all they can do to manage.  Behavior symptoms they display are due to the brain disease, and not due to willfulness.</a:t>
            </a:r>
            <a:br>
              <a:rPr lang="en-US" baseline="0" dirty="0"/>
            </a:br>
            <a:endParaRPr lang="en-US" baseline="0" dirty="0"/>
          </a:p>
          <a:p>
            <a:r>
              <a:rPr lang="en-US" baseline="0" dirty="0"/>
              <a:t>Second, caregivers must understand that all behavior has meaning.  Behavioral symptoms may be the only way in which the person with dementia can express an unmet need.</a:t>
            </a:r>
          </a:p>
          <a:p>
            <a:endParaRPr lang="en-US" baseline="0" dirty="0"/>
          </a:p>
          <a:p>
            <a:r>
              <a:rPr lang="en-US" baseline="0" dirty="0"/>
              <a:t>Third, a critical function of the caregiver is to recognize when a person with dementia is distressed or uncomfortable, so that unmet needs are identified promptly, and further distress is prevented.</a:t>
            </a:r>
          </a:p>
          <a:p>
            <a:endParaRPr lang="en-US" baseline="0" dirty="0"/>
          </a:p>
          <a:p>
            <a:r>
              <a:rPr lang="en-US" baseline="0" dirty="0"/>
              <a:t>Fourth, since people with dementia present a great variety of challenges to caregivers, mastery of adaptive dementia care will require patience, an openness to feedback, and willingness to change long-standing caregiving habits that often create difficulties for the person with dementia</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21</a:t>
            </a:fld>
            <a:endParaRPr lang="en-US"/>
          </a:p>
        </p:txBody>
      </p:sp>
    </p:spTree>
    <p:extLst>
      <p:ext uri="{BB962C8B-B14F-4D97-AF65-F5344CB8AC3E}">
        <p14:creationId xmlns:p14="http://schemas.microsoft.com/office/powerpoint/2010/main" val="265701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content from original</a:t>
            </a:r>
            <a:r>
              <a:rPr lang="en-US" baseline="0" dirty="0"/>
              <a:t> manual, and new from 1</a:t>
            </a:r>
            <a:r>
              <a:rPr lang="en-US" baseline="30000" dirty="0"/>
              <a:t>st</a:t>
            </a:r>
            <a:r>
              <a:rPr lang="en-US" baseline="0" dirty="0"/>
              <a:t> session </a:t>
            </a:r>
            <a:r>
              <a:rPr lang="en-US" baseline="0"/>
              <a:t>in Durham…</a:t>
            </a:r>
            <a:endParaRPr lang="en-US"/>
          </a:p>
        </p:txBody>
      </p:sp>
      <p:sp>
        <p:nvSpPr>
          <p:cNvPr id="4" name="Slide Number Placeholder 3"/>
          <p:cNvSpPr>
            <a:spLocks noGrp="1"/>
          </p:cNvSpPr>
          <p:nvPr>
            <p:ph type="sldNum" sz="quarter" idx="10"/>
          </p:nvPr>
        </p:nvSpPr>
        <p:spPr/>
        <p:txBody>
          <a:bodyPr/>
          <a:lstStyle/>
          <a:p>
            <a:fld id="{9682E270-4917-4CF4-8ADE-B231A3D7A5C4}" type="slidenum">
              <a:rPr lang="en-US" smtClean="0"/>
              <a:t>22</a:t>
            </a:fld>
            <a:endParaRPr lang="en-US"/>
          </a:p>
        </p:txBody>
      </p:sp>
    </p:spTree>
    <p:extLst>
      <p:ext uri="{BB962C8B-B14F-4D97-AF65-F5344CB8AC3E}">
        <p14:creationId xmlns:p14="http://schemas.microsoft.com/office/powerpoint/2010/main" val="221178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focus</a:t>
            </a:r>
            <a:r>
              <a:rPr lang="en-US" baseline="0" dirty="0"/>
              <a:t> on the attitudes and skills needed to approach a person with dementia in a manner that compensates for common neuropsychological deficits.  As before, we will use a combination of an experiential learning approach, and a deliberate practice approach to learning this new skill.</a:t>
            </a:r>
          </a:p>
          <a:p>
            <a:endParaRPr lang="en-US" dirty="0"/>
          </a:p>
          <a:p>
            <a:pPr marL="174708" indent="-174708">
              <a:buFont typeface="Arial" panose="020B0604020202020204" pitchFamily="34" charset="0"/>
              <a:buChar char="•"/>
            </a:pPr>
            <a:r>
              <a:rPr lang="en-US" dirty="0"/>
              <a:t>Review key points from observing behavior</a:t>
            </a:r>
            <a:endParaRPr lang="en-US" dirty="0">
              <a:solidFill>
                <a:schemeClr val="accent2"/>
              </a:solidFill>
            </a:endParaRPr>
          </a:p>
          <a:p>
            <a:pPr marL="291179" indent="-291179">
              <a:buFont typeface="Arial" panose="020B0604020202020204" pitchFamily="34" charset="0"/>
              <a:buChar char="•"/>
            </a:pPr>
            <a:r>
              <a:rPr lang="en-US" dirty="0"/>
              <a:t>View  VA video clips on Positive Physical Approach</a:t>
            </a:r>
          </a:p>
          <a:p>
            <a:pPr marL="291179" indent="-291179">
              <a:buFont typeface="Arial" panose="020B0604020202020204" pitchFamily="34" charset="0"/>
              <a:buChar char="•"/>
            </a:pPr>
            <a:r>
              <a:rPr lang="en-US" dirty="0"/>
              <a:t>Have master trainers observe the patient’s responses using handout (see slides 18 &amp; 31)</a:t>
            </a:r>
          </a:p>
          <a:p>
            <a:pPr marL="291179" indent="-291179">
              <a:buFont typeface="Arial" panose="020B0604020202020204" pitchFamily="34" charset="0"/>
              <a:buChar char="•"/>
            </a:pPr>
            <a:r>
              <a:rPr lang="en-US" dirty="0"/>
              <a:t>Practice with feedback</a:t>
            </a:r>
          </a:p>
        </p:txBody>
      </p:sp>
      <p:sp>
        <p:nvSpPr>
          <p:cNvPr id="4" name="Slide Number Placeholder 3"/>
          <p:cNvSpPr>
            <a:spLocks noGrp="1"/>
          </p:cNvSpPr>
          <p:nvPr>
            <p:ph type="sldNum" sz="quarter" idx="10"/>
          </p:nvPr>
        </p:nvSpPr>
        <p:spPr/>
        <p:txBody>
          <a:bodyPr/>
          <a:lstStyle/>
          <a:p>
            <a:fld id="{9682E270-4917-4CF4-8ADE-B231A3D7A5C4}" type="slidenum">
              <a:rPr lang="en-US" smtClean="0"/>
              <a:t>24</a:t>
            </a:fld>
            <a:endParaRPr lang="en-US"/>
          </a:p>
        </p:txBody>
      </p:sp>
    </p:spTree>
    <p:extLst>
      <p:ext uri="{BB962C8B-B14F-4D97-AF65-F5344CB8AC3E}">
        <p14:creationId xmlns:p14="http://schemas.microsoft.com/office/powerpoint/2010/main" val="990523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exercise, the person in the chair is going to have a simulated experience of what it might be like to live in the world of the person with dementia.  The person standing behind them is in the role of the caregiver. </a:t>
            </a:r>
          </a:p>
          <a:p>
            <a:r>
              <a:rPr lang="en-US" baseline="0" dirty="0"/>
              <a:t>Before we are finished, you will trade places so everyone has an opportunity to experience both roles.  Let’s get started.</a:t>
            </a:r>
            <a:br>
              <a:rPr lang="en-US" baseline="0" dirty="0"/>
            </a:br>
            <a:r>
              <a:rPr lang="en-US" b="1" u="sng" baseline="0" dirty="0"/>
              <a:t>Experience #1: [Being touched from behind, unexpectedly]</a:t>
            </a:r>
          </a:p>
          <a:p>
            <a:pPr marL="232943" indent="-232943">
              <a:buAutoNum type="arabicPeriod"/>
            </a:pPr>
            <a:r>
              <a:rPr lang="en-US" baseline="0" dirty="0"/>
              <a:t>The person in the chair should close their eyes.</a:t>
            </a:r>
          </a:p>
          <a:p>
            <a:pPr marL="232943" indent="-232943">
              <a:buAutoNum type="arabicPeriod"/>
            </a:pPr>
            <a:r>
              <a:rPr lang="en-US" baseline="0" dirty="0"/>
              <a:t>The person standing should lightly touch the sitting person’s hair and head.</a:t>
            </a:r>
          </a:p>
          <a:p>
            <a:pPr marL="232943" indent="-232943">
              <a:buAutoNum type="arabicPeriod"/>
            </a:pPr>
            <a:r>
              <a:rPr lang="en-US" baseline="0" dirty="0"/>
              <a:t>The instructor asks the people who are sitting:  </a:t>
            </a:r>
            <a:r>
              <a:rPr lang="en-US" b="1" baseline="0" dirty="0"/>
              <a:t>“How did that feel?”</a:t>
            </a:r>
            <a:r>
              <a:rPr lang="en-US" baseline="0" dirty="0"/>
              <a:t>  Typical answers are: </a:t>
            </a:r>
            <a:r>
              <a:rPr lang="en-US" i="1" baseline="0" dirty="0"/>
              <a:t>(1) like bugs crawling on me, or (2) creepy. </a:t>
            </a:r>
            <a:r>
              <a:rPr lang="en-US" baseline="0" dirty="0"/>
              <a:t> </a:t>
            </a:r>
            <a:r>
              <a:rPr lang="en-US" b="1" u="none" baseline="0" dirty="0"/>
              <a:t>Key point:  Most people are uncomfortable when people are behind them.</a:t>
            </a:r>
            <a:br>
              <a:rPr lang="en-US" b="1" u="none" baseline="0" dirty="0"/>
            </a:br>
            <a:endParaRPr lang="en-US" b="1" u="none" baseline="0" dirty="0"/>
          </a:p>
          <a:p>
            <a:r>
              <a:rPr lang="en-US" b="1" u="sng" dirty="0"/>
              <a:t>Experience #2: [Being greeted from behind, unexpectedly]</a:t>
            </a:r>
          </a:p>
          <a:p>
            <a:pPr marL="232943" indent="-232943">
              <a:buAutoNum type="arabicPeriod"/>
            </a:pPr>
            <a:r>
              <a:rPr lang="en-US" dirty="0"/>
              <a:t>Ask the standing person to put their hands on the shoulder of the sitting person, lean over, smile broadly, and greet or say “Hello”!</a:t>
            </a:r>
          </a:p>
          <a:p>
            <a:pPr marL="232943" indent="-232943">
              <a:buAutoNum type="arabicPeriod"/>
            </a:pPr>
            <a:r>
              <a:rPr lang="en-US" dirty="0"/>
              <a:t>Ask people</a:t>
            </a:r>
            <a:r>
              <a:rPr lang="en-US" baseline="0" dirty="0"/>
              <a:t> who are sitting:  </a:t>
            </a:r>
            <a:r>
              <a:rPr lang="en-US" b="1" baseline="0" dirty="0"/>
              <a:t>How does that feel?  Why do you think it feels that way?  How do you think they are equipped to respond?</a:t>
            </a:r>
          </a:p>
          <a:p>
            <a:pPr marL="232943" indent="-232943">
              <a:buAutoNum type="arabicPeriod"/>
            </a:pPr>
            <a:r>
              <a:rPr lang="en-US" baseline="0" dirty="0"/>
              <a:t>Explain:  When we approach from behind, the person being approached may not be aware of us, and may respond with a startle reflex, or worse, may strike out.</a:t>
            </a:r>
          </a:p>
          <a:p>
            <a:r>
              <a:rPr lang="en-US" b="1" u="none" baseline="0" dirty="0"/>
              <a:t>Key point:  Always approach the person with dementia from the front – within visual range.</a:t>
            </a:r>
            <a:br>
              <a:rPr lang="en-US" b="1" u="none" baseline="0" dirty="0"/>
            </a:br>
            <a:endParaRPr lang="en-US" b="1" u="none" baseline="0" dirty="0"/>
          </a:p>
          <a:p>
            <a:r>
              <a:rPr lang="en-US" b="1" u="sng" baseline="0" dirty="0"/>
              <a:t>Experience #3: [Being approached too quickly]</a:t>
            </a:r>
          </a:p>
          <a:p>
            <a:pPr marL="232943" indent="-232943">
              <a:buAutoNum type="arabicPeriod"/>
            </a:pPr>
            <a:r>
              <a:rPr lang="en-US" b="0" u="none" baseline="0" dirty="0"/>
              <a:t>Instruct people who are standing to move 5 feet in front of the people who are sitting.  Have the standing person run up to the sitting person as fast as they can.</a:t>
            </a:r>
          </a:p>
          <a:p>
            <a:pPr marL="232943" indent="-232943">
              <a:buAutoNum type="arabicPeriod"/>
            </a:pPr>
            <a:r>
              <a:rPr lang="en-US" b="0" u="none" baseline="0" dirty="0"/>
              <a:t>Ask sitting person:  What happened, and how did you respond?</a:t>
            </a:r>
          </a:p>
          <a:p>
            <a:r>
              <a:rPr lang="en-US" b="0" u="none" baseline="0" dirty="0"/>
              <a:t>Explain:  While caregivers do not actually run up to people with dementia, we often move more quickly than they can process information.</a:t>
            </a:r>
          </a:p>
          <a:p>
            <a:endParaRPr lang="en-US" b="1" u="sng" dirty="0"/>
          </a:p>
        </p:txBody>
      </p:sp>
      <p:sp>
        <p:nvSpPr>
          <p:cNvPr id="4" name="Slide Number Placeholder 3"/>
          <p:cNvSpPr>
            <a:spLocks noGrp="1"/>
          </p:cNvSpPr>
          <p:nvPr>
            <p:ph type="sldNum" sz="quarter" idx="10"/>
          </p:nvPr>
        </p:nvSpPr>
        <p:spPr/>
        <p:txBody>
          <a:bodyPr/>
          <a:lstStyle/>
          <a:p>
            <a:fld id="{9682E270-4917-4CF4-8ADE-B231A3D7A5C4}" type="slidenum">
              <a:rPr lang="en-US" smtClean="0"/>
              <a:t>25</a:t>
            </a:fld>
            <a:endParaRPr lang="en-US"/>
          </a:p>
        </p:txBody>
      </p:sp>
    </p:spTree>
    <p:extLst>
      <p:ext uri="{BB962C8B-B14F-4D97-AF65-F5344CB8AC3E}">
        <p14:creationId xmlns:p14="http://schemas.microsoft.com/office/powerpoint/2010/main" val="3002373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a:t>
            </a:r>
            <a:r>
              <a:rPr lang="en-US" baseline="0" dirty="0"/>
              <a:t> experienced the difference between the conventional approach, and how it feels to the person with dementia, and our preferred approach, let’s discuss how each of the recommended steps helps a caregiver compensate for neuro-cognitive deficits that commonly occur with dementia.</a:t>
            </a:r>
          </a:p>
          <a:p>
            <a:r>
              <a:rPr lang="en-US" baseline="0" dirty="0"/>
              <a:t>People with dementia typically have slowed processing, and </a:t>
            </a:r>
            <a:r>
              <a:rPr lang="en-US" baseline="0" dirty="0" err="1"/>
              <a:t>visuo</a:t>
            </a:r>
            <a:r>
              <a:rPr lang="en-US" baseline="0" dirty="0"/>
              <a:t>-spatial processing difficulties.</a:t>
            </a:r>
          </a:p>
          <a:p>
            <a:r>
              <a:rPr lang="en-US" baseline="0" dirty="0"/>
              <a:t>They also often have difficulty understanding words reliably, and therefore may not understand why a caregiver is engaging in certain tasks.</a:t>
            </a:r>
          </a:p>
          <a:p>
            <a:endParaRPr lang="en-US" baseline="0" dirty="0"/>
          </a:p>
          <a:p>
            <a:r>
              <a:rPr lang="en-US" baseline="0" dirty="0"/>
              <a:t>Also, people with dementia have difficulty suppressing instinctual responses such as the fight or flight responses, and so may react badly if they are startled, or feel threatened.</a:t>
            </a:r>
          </a:p>
          <a:p>
            <a:endParaRPr lang="en-US" baseline="0" dirty="0"/>
          </a:p>
          <a:p>
            <a:r>
              <a:rPr lang="en-US" baseline="0" dirty="0"/>
              <a:t>Each of the steps in the approach we recommend has a very specific purpose – to compensate for these common deficits, and allow the person with dementia to feel comfortable with the caregiver before they begin to engage in self-care tasks.</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26</a:t>
            </a:fld>
            <a:endParaRPr lang="en-US"/>
          </a:p>
        </p:txBody>
      </p:sp>
    </p:spTree>
    <p:extLst>
      <p:ext uri="{BB962C8B-B14F-4D97-AF65-F5344CB8AC3E}">
        <p14:creationId xmlns:p14="http://schemas.microsoft.com/office/powerpoint/2010/main" val="2235362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practice this approach by having</a:t>
            </a:r>
            <a:r>
              <a:rPr lang="en-US" baseline="0" dirty="0"/>
              <a:t> one pair at a time demonstrate, and the other pairs rate their performance.</a:t>
            </a:r>
          </a:p>
          <a:p>
            <a:r>
              <a:rPr lang="en-US" baseline="0" dirty="0"/>
              <a:t>Notice how the instructor gives very specific feedback and advice about how to improve. </a:t>
            </a:r>
          </a:p>
          <a:p>
            <a:r>
              <a:rPr lang="en-US" baseline="0" dirty="0"/>
              <a:t>Demonstration will show feedback given in response to performance gap, and includes guidance about how to correct any performance gap.</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27</a:t>
            </a:fld>
            <a:endParaRPr lang="en-US"/>
          </a:p>
        </p:txBody>
      </p:sp>
    </p:spTree>
    <p:extLst>
      <p:ext uri="{BB962C8B-B14F-4D97-AF65-F5344CB8AC3E}">
        <p14:creationId xmlns:p14="http://schemas.microsoft.com/office/powerpoint/2010/main" val="3689232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just learned about the positive</a:t>
            </a:r>
            <a:r>
              <a:rPr lang="en-US" baseline="0" dirty="0"/>
              <a:t> physical approach, and some of the common challenges that caregivers experience in mastering the skill.</a:t>
            </a:r>
          </a:p>
          <a:p>
            <a:r>
              <a:rPr lang="en-US" baseline="0" dirty="0"/>
              <a:t>You have also just observed a master trainer giving someone feedback.  Now we would like for you to try observing someone else implementing this skills, so that you can practice observing and giving feedback.</a:t>
            </a:r>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28</a:t>
            </a:fld>
            <a:endParaRPr lang="en-US"/>
          </a:p>
        </p:txBody>
      </p:sp>
    </p:spTree>
    <p:extLst>
      <p:ext uri="{BB962C8B-B14F-4D97-AF65-F5344CB8AC3E}">
        <p14:creationId xmlns:p14="http://schemas.microsoft.com/office/powerpoint/2010/main" val="2787173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deliberate practice method, feedback</a:t>
            </a:r>
            <a:r>
              <a:rPr lang="en-US" baseline="0" dirty="0"/>
              <a:t> is given in a very specific manner.  The table on this slide outlines each step.</a:t>
            </a:r>
          </a:p>
          <a:p>
            <a:r>
              <a:rPr lang="en-US" baseline="0" dirty="0"/>
              <a:t>First, it is important that you observe using the skills checklist for a given task.</a:t>
            </a:r>
          </a:p>
          <a:p>
            <a:r>
              <a:rPr lang="en-US" baseline="0" dirty="0"/>
              <a:t>Second, be prepared to decide whether the person met the standard or not, by noting which of the steps in the skill were done correctly, and which were not.</a:t>
            </a:r>
          </a:p>
          <a:p>
            <a:r>
              <a:rPr lang="en-US" baseline="0" dirty="0"/>
              <a:t>Third, for each step that was done incorrectly, you will need to offer suggestions about how the learner can correct their performance.</a:t>
            </a:r>
          </a:p>
          <a:p>
            <a:r>
              <a:rPr lang="en-US" baseline="0" dirty="0"/>
              <a:t>Fourth, make certain the learner has the opportunity to practice the skill using your suggestions.</a:t>
            </a:r>
          </a:p>
          <a:p>
            <a:r>
              <a:rPr lang="en-US" baseline="0" dirty="0"/>
              <a:t>Finally,  until all steps of the skill are performed correctly.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29</a:t>
            </a:fld>
            <a:endParaRPr lang="en-US"/>
          </a:p>
        </p:txBody>
      </p:sp>
    </p:spTree>
    <p:extLst>
      <p:ext uri="{BB962C8B-B14F-4D97-AF65-F5344CB8AC3E}">
        <p14:creationId xmlns:p14="http://schemas.microsoft.com/office/powerpoint/2010/main" val="30323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skills checklist</a:t>
            </a:r>
            <a:r>
              <a:rPr lang="en-US" baseline="0" dirty="0"/>
              <a:t> we will be using to observe your performance.  </a:t>
            </a:r>
          </a:p>
          <a:p>
            <a:r>
              <a:rPr lang="en-US" baseline="0" dirty="0"/>
              <a:t>Try it out with this video, and then compare ratings among each of the people.</a:t>
            </a:r>
          </a:p>
          <a:p>
            <a:r>
              <a:rPr lang="en-US" baseline="0" dirty="0"/>
              <a:t>Then identify performance gaps</a:t>
            </a:r>
          </a:p>
          <a:p>
            <a:r>
              <a:rPr lang="en-US" baseline="0" dirty="0"/>
              <a:t>Then describe specific feedback you would give.</a:t>
            </a:r>
          </a:p>
          <a:p>
            <a:r>
              <a:rPr lang="en-US" baseline="0" dirty="0"/>
              <a:t>Examples of performance gaps include:</a:t>
            </a:r>
          </a:p>
          <a:p>
            <a:pPr marL="232943" indent="-232943">
              <a:buAutoNum type="arabicPeriod"/>
            </a:pPr>
            <a:r>
              <a:rPr lang="en-US" baseline="0" dirty="0"/>
              <a:t>Forgetting to use preferred name for attention</a:t>
            </a:r>
          </a:p>
          <a:p>
            <a:pPr marL="232943" indent="-232943">
              <a:buAutoNum type="arabicPeriod"/>
            </a:pPr>
            <a:r>
              <a:rPr lang="en-US" baseline="0" dirty="0"/>
              <a:t>Taking person’s hand, instead of waiting for person to take his hand.</a:t>
            </a:r>
          </a:p>
          <a:p>
            <a:r>
              <a:rPr lang="en-US" baseline="0" dirty="0"/>
              <a:t>Examples of recommendations for practice would be:</a:t>
            </a:r>
          </a:p>
          <a:p>
            <a:pPr marL="232943" indent="-232943">
              <a:buAutoNum type="arabicPeriod"/>
            </a:pPr>
            <a:r>
              <a:rPr lang="en-US" baseline="0" dirty="0"/>
              <a:t>Jot down the person’s name before you knock on the door</a:t>
            </a:r>
          </a:p>
          <a:p>
            <a:pPr marL="232943" indent="-232943">
              <a:buAutoNum type="arabicPeriod"/>
            </a:pPr>
            <a:r>
              <a:rPr lang="en-US" baseline="0" dirty="0"/>
              <a:t>Practice waiting……</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30</a:t>
            </a:fld>
            <a:endParaRPr lang="en-US"/>
          </a:p>
        </p:txBody>
      </p:sp>
    </p:spTree>
    <p:extLst>
      <p:ext uri="{BB962C8B-B14F-4D97-AF65-F5344CB8AC3E}">
        <p14:creationId xmlns:p14="http://schemas.microsoft.com/office/powerpoint/2010/main" val="1185482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 would have rated this caregiver’s performance.</a:t>
            </a:r>
          </a:p>
          <a:p>
            <a:r>
              <a:rPr lang="en-US" dirty="0"/>
              <a:t>Notice how specific the feedback is for next time…all related</a:t>
            </a:r>
            <a:r>
              <a:rPr lang="en-US" baseline="0" dirty="0"/>
              <a:t> to performance gaps.</a:t>
            </a:r>
          </a:p>
          <a:p>
            <a:r>
              <a:rPr lang="en-US" baseline="0" dirty="0"/>
              <a:t>One of the key aspects of this is to structure time for the learner to practice and get feedback.</a:t>
            </a:r>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31</a:t>
            </a:fld>
            <a:endParaRPr lang="en-US"/>
          </a:p>
        </p:txBody>
      </p:sp>
    </p:spTree>
    <p:extLst>
      <p:ext uri="{BB962C8B-B14F-4D97-AF65-F5344CB8AC3E}">
        <p14:creationId xmlns:p14="http://schemas.microsoft.com/office/powerpoint/2010/main" val="283909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clinical</a:t>
            </a:r>
            <a:r>
              <a:rPr lang="en-US" baseline="0" dirty="0"/>
              <a:t> skills form the foundation for implementing adaptive dementia care:</a:t>
            </a:r>
          </a:p>
          <a:p>
            <a:pPr marL="232943" indent="-232943">
              <a:buAutoNum type="arabicPeriod"/>
            </a:pPr>
            <a:r>
              <a:rPr lang="en-US" baseline="0" dirty="0"/>
              <a:t>Accurate observation of behaviors in people with dementia, so that the approach or environment can be adapted according to the patient’s response;</a:t>
            </a:r>
          </a:p>
          <a:p>
            <a:pPr marL="232943" indent="-232943">
              <a:buAutoNum type="arabicPeriod"/>
            </a:pPr>
            <a:r>
              <a:rPr lang="en-US" baseline="0" dirty="0"/>
              <a:t>A method of approaching the person with dementia, that compensates for </a:t>
            </a:r>
            <a:r>
              <a:rPr lang="en-US" baseline="0" dirty="0" err="1"/>
              <a:t>visuo</a:t>
            </a:r>
            <a:r>
              <a:rPr lang="en-US" baseline="0" dirty="0"/>
              <a:t>-spatial, cognitive and neuro-processing deficits common in dementia;</a:t>
            </a:r>
          </a:p>
          <a:p>
            <a:pPr marL="232943" indent="-232943">
              <a:buAutoNum type="arabicPeriod"/>
            </a:pPr>
            <a:r>
              <a:rPr lang="en-US" baseline="0" dirty="0"/>
              <a:t>The systematic use of cues to behavior that compensates for language and memory deficits common in dementia;</a:t>
            </a:r>
          </a:p>
          <a:p>
            <a:pPr marL="232943" indent="-232943">
              <a:buAutoNum type="arabicPeriod"/>
            </a:pPr>
            <a:r>
              <a:rPr lang="en-US" baseline="0" dirty="0"/>
              <a:t>The use of a special way of providing physical assistance to someone with dementia, known as “hand-under-hand technique.</a:t>
            </a:r>
          </a:p>
          <a:p>
            <a:pPr marL="0" indent="0">
              <a:buNone/>
            </a:pPr>
            <a:r>
              <a:rPr lang="en-US" baseline="0" dirty="0"/>
              <a:t>Each one of these techniques will be addressed in this training manual.</a:t>
            </a:r>
          </a:p>
        </p:txBody>
      </p:sp>
      <p:sp>
        <p:nvSpPr>
          <p:cNvPr id="4" name="Slide Number Placeholder 3"/>
          <p:cNvSpPr>
            <a:spLocks noGrp="1"/>
          </p:cNvSpPr>
          <p:nvPr>
            <p:ph type="sldNum" sz="quarter" idx="10"/>
          </p:nvPr>
        </p:nvSpPr>
        <p:spPr/>
        <p:txBody>
          <a:bodyPr/>
          <a:lstStyle/>
          <a:p>
            <a:fld id="{9682E270-4917-4CF4-8ADE-B231A3D7A5C4}" type="slidenum">
              <a:rPr lang="en-US" smtClean="0"/>
              <a:t>4</a:t>
            </a:fld>
            <a:endParaRPr lang="en-US"/>
          </a:p>
        </p:txBody>
      </p:sp>
    </p:spTree>
    <p:extLst>
      <p:ext uri="{BB962C8B-B14F-4D97-AF65-F5344CB8AC3E}">
        <p14:creationId xmlns:p14="http://schemas.microsoft.com/office/powerpoint/2010/main" val="291337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practice this approach by having</a:t>
            </a:r>
            <a:r>
              <a:rPr lang="en-US" baseline="0" dirty="0"/>
              <a:t> one pair at a time demonstrate, and the other pairs rate their performance.</a:t>
            </a:r>
          </a:p>
          <a:p>
            <a:r>
              <a:rPr lang="en-US" baseline="0" dirty="0"/>
              <a:t>Instructor should then pause and demonstrate how to give feedback. </a:t>
            </a:r>
          </a:p>
          <a:p>
            <a:r>
              <a:rPr lang="en-US" baseline="0" dirty="0"/>
              <a:t>Perhaps insert video clip of Melanie instructing one of our visiting scholars, and giving feedback.</a:t>
            </a:r>
          </a:p>
          <a:p>
            <a:r>
              <a:rPr lang="en-US" baseline="0" dirty="0"/>
              <a:t>Demonstration will show feedback given in response to performance gap, and includes guidance about how to correct any performance gap.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32</a:t>
            </a:fld>
            <a:endParaRPr lang="en-US"/>
          </a:p>
        </p:txBody>
      </p:sp>
    </p:spTree>
    <p:extLst>
      <p:ext uri="{BB962C8B-B14F-4D97-AF65-F5344CB8AC3E}">
        <p14:creationId xmlns:p14="http://schemas.microsoft.com/office/powerpoint/2010/main" val="2795460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a:t>
            </a:r>
            <a:r>
              <a:rPr lang="en-US" baseline="0" dirty="0"/>
              <a:t> ways in which caregivers who are learning new approach skills can perform the skill incorrectly.</a:t>
            </a:r>
          </a:p>
          <a:p>
            <a:r>
              <a:rPr lang="en-US" baseline="0" dirty="0"/>
              <a:t>These pictures show several of the common errors that you should look for, and be prepared to correct.</a:t>
            </a:r>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33</a:t>
            </a:fld>
            <a:endParaRPr lang="en-US"/>
          </a:p>
        </p:txBody>
      </p:sp>
    </p:spTree>
    <p:extLst>
      <p:ext uri="{BB962C8B-B14F-4D97-AF65-F5344CB8AC3E}">
        <p14:creationId xmlns:p14="http://schemas.microsoft.com/office/powerpoint/2010/main" val="176998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successful in implementing</a:t>
            </a:r>
            <a:r>
              <a:rPr lang="en-US" baseline="0" dirty="0"/>
              <a:t> adaptive dementia care, caregivers must become very skillful at:</a:t>
            </a:r>
          </a:p>
          <a:p>
            <a:pPr marL="232943" indent="-232943">
              <a:buAutoNum type="arabicPeriod"/>
            </a:pPr>
            <a:r>
              <a:rPr lang="en-US" baseline="0" dirty="0"/>
              <a:t>Observing behavior of people with dementia and their caregivers and interpret what underlying problems may explain the behavior</a:t>
            </a:r>
          </a:p>
          <a:p>
            <a:pPr marL="232943" indent="-232943">
              <a:buAutoNum type="arabicPeriod"/>
            </a:pPr>
            <a:r>
              <a:rPr lang="en-US" baseline="0" dirty="0"/>
              <a:t>Considering how brain damage that occurs in dementia can result in certain behavioral responses, and</a:t>
            </a:r>
          </a:p>
          <a:p>
            <a:pPr marL="232943" indent="-232943">
              <a:buAutoNum type="arabicPeriod"/>
            </a:pPr>
            <a:r>
              <a:rPr lang="en-US" baseline="0" dirty="0"/>
              <a:t>Describe and encourage caregiving behaviors that help to compensate for losses or symptoms that are common in dementia.</a:t>
            </a: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5</a:t>
            </a:fld>
            <a:endParaRPr lang="en-US"/>
          </a:p>
        </p:txBody>
      </p:sp>
    </p:spTree>
    <p:extLst>
      <p:ext uri="{BB962C8B-B14F-4D97-AF65-F5344CB8AC3E}">
        <p14:creationId xmlns:p14="http://schemas.microsoft.com/office/powerpoint/2010/main" val="70842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begin this lesson, we will ask you to watch a brief video of an interaction between a caregiver and person with dementia three times. After you watch the video the first time, you will be asked to simply reflect on what you observed, and your personal reaction to what you observed.  Then the instructor will give you a moment to reflect on what you saw, and then ask you questions about your responses and observations, and facilitate a discussion of how care could be improved.</a:t>
            </a:r>
          </a:p>
          <a:p>
            <a:endParaRPr lang="en-US" sz="1400" dirty="0"/>
          </a:p>
          <a:p>
            <a:r>
              <a:rPr lang="en-US" sz="1400" dirty="0"/>
              <a:t>Transcript of video:</a:t>
            </a:r>
          </a:p>
          <a:p>
            <a:pPr marL="349415" indent="-349415">
              <a:buAutoNum type="arabicPeriod"/>
            </a:pPr>
            <a:r>
              <a:rPr lang="en-US" sz="1400" dirty="0"/>
              <a:t>Caregiver: 0-8 seconds</a:t>
            </a:r>
          </a:p>
          <a:p>
            <a:pPr marL="815302" lvl="1" indent="-349415">
              <a:buAutoNum type="arabicPeriod"/>
            </a:pPr>
            <a:r>
              <a:rPr lang="en-US" sz="1400" dirty="0"/>
              <a:t>[sound]: </a:t>
            </a:r>
            <a:br>
              <a:rPr lang="en-US" sz="1400" dirty="0"/>
            </a:br>
            <a:r>
              <a:rPr lang="en-US" sz="1400" dirty="0"/>
              <a:t>Knocking on door</a:t>
            </a:r>
          </a:p>
          <a:p>
            <a:pPr marL="815302" lvl="1" indent="-349415">
              <a:buAutoNum type="arabicPeriod"/>
            </a:pPr>
            <a:r>
              <a:rPr lang="en-US" sz="1400" dirty="0"/>
              <a:t>“Good morning.  </a:t>
            </a:r>
            <a:br>
              <a:rPr lang="en-US" sz="1400" dirty="0"/>
            </a:br>
            <a:r>
              <a:rPr lang="en-US" sz="1400" dirty="0"/>
              <a:t>Time to get up.”</a:t>
            </a:r>
          </a:p>
          <a:p>
            <a:pPr marL="815302" lvl="1" indent="-349415">
              <a:buAutoNum type="arabicPeriod"/>
            </a:pPr>
            <a:r>
              <a:rPr lang="en-US" sz="1400" dirty="0"/>
              <a:t>“Rise &amp; shine”</a:t>
            </a:r>
            <a:br>
              <a:rPr lang="en-US" sz="1400" dirty="0"/>
            </a:br>
            <a:r>
              <a:rPr lang="en-US" sz="1400" dirty="0"/>
              <a:t>[begins shaking sleeping</a:t>
            </a:r>
            <a:br>
              <a:rPr lang="en-US" sz="1400" dirty="0"/>
            </a:br>
            <a:r>
              <a:rPr lang="en-US" sz="1400" dirty="0"/>
              <a:t> patient]</a:t>
            </a:r>
          </a:p>
          <a:p>
            <a:pPr marL="349415" indent="-349415">
              <a:buAutoNum type="arabicPeriod"/>
            </a:pPr>
            <a:r>
              <a:rPr lang="en-US" sz="1400" dirty="0"/>
              <a:t>Patient: 10 sec</a:t>
            </a:r>
          </a:p>
          <a:p>
            <a:pPr marL="815302" lvl="1" indent="-349415">
              <a:buAutoNum type="arabicPeriod"/>
            </a:pPr>
            <a:r>
              <a:rPr lang="en-US" sz="1400" dirty="0" err="1"/>
              <a:t>Oh..good</a:t>
            </a:r>
            <a:r>
              <a:rPr lang="en-US" sz="1400" dirty="0"/>
              <a:t> morning</a:t>
            </a:r>
          </a:p>
          <a:p>
            <a:pPr marL="349415" indent="-349415">
              <a:buAutoNum type="arabicPeriod"/>
            </a:pPr>
            <a:r>
              <a:rPr lang="en-US" sz="1400" dirty="0"/>
              <a:t>Caregiver: 11-14 sec</a:t>
            </a:r>
          </a:p>
          <a:p>
            <a:pPr marL="815302" lvl="1" indent="-349415">
              <a:buAutoNum type="arabicPeriod"/>
            </a:pPr>
            <a:r>
              <a:rPr lang="en-US" sz="1400" dirty="0"/>
              <a:t>Good morning Mrs. C. </a:t>
            </a:r>
          </a:p>
          <a:p>
            <a:pPr marL="815302" lvl="1" indent="-349415">
              <a:buAutoNum type="arabicPeriod"/>
            </a:pPr>
            <a:r>
              <a:rPr lang="en-US" sz="1400" dirty="0"/>
              <a:t>So you need to sit up.  </a:t>
            </a:r>
            <a:br>
              <a:rPr lang="en-US" sz="1400" dirty="0"/>
            </a:br>
            <a:r>
              <a:rPr lang="en-US" sz="1400" dirty="0"/>
              <a:t>Swing your feet around &amp; </a:t>
            </a:r>
            <a:br>
              <a:rPr lang="en-US" sz="1400" dirty="0"/>
            </a:br>
            <a:r>
              <a:rPr lang="en-US" sz="1400" dirty="0"/>
              <a:t>stand up</a:t>
            </a:r>
          </a:p>
          <a:p>
            <a:pPr marL="349415" indent="-349415">
              <a:buAutoNum type="arabicPeriod"/>
            </a:pPr>
            <a:r>
              <a:rPr lang="en-US" sz="1400" dirty="0"/>
              <a:t>Patient: 14 sec</a:t>
            </a:r>
          </a:p>
          <a:p>
            <a:pPr marL="815302" lvl="1" indent="-349415">
              <a:buAutoNum type="arabicPeriod"/>
            </a:pPr>
            <a:r>
              <a:rPr lang="en-US" sz="1400" dirty="0"/>
              <a:t>Looks confused</a:t>
            </a:r>
          </a:p>
          <a:p>
            <a:pPr marL="349415" indent="-349415">
              <a:buAutoNum type="arabicPeriod"/>
            </a:pPr>
            <a:r>
              <a:rPr lang="en-US" sz="1400" dirty="0"/>
              <a:t>Caregiver: 15-17 sec</a:t>
            </a:r>
          </a:p>
          <a:p>
            <a:pPr marL="815302" lvl="1" indent="-349415">
              <a:buAutoNum type="arabicPeriod"/>
            </a:pPr>
            <a:r>
              <a:rPr lang="en-US" sz="1400" dirty="0"/>
              <a:t>Sighs &amp; </a:t>
            </a:r>
            <a:r>
              <a:rPr lang="en-US" sz="1400" dirty="0" err="1"/>
              <a:t>says..let</a:t>
            </a:r>
            <a:r>
              <a:rPr lang="en-US" sz="1400" dirty="0"/>
              <a:t> me help you</a:t>
            </a:r>
            <a:br>
              <a:rPr lang="en-US" sz="1400" dirty="0"/>
            </a:br>
            <a:r>
              <a:rPr lang="en-US" sz="1400" dirty="0"/>
              <a:t>and begins moving patient</a:t>
            </a:r>
          </a:p>
          <a:p>
            <a:pPr marL="349415" indent="-349415">
              <a:buAutoNum type="arabicPeriod"/>
            </a:pPr>
            <a:r>
              <a:rPr lang="en-US" sz="1400" dirty="0"/>
              <a:t>Patient: 18-26  sec</a:t>
            </a:r>
          </a:p>
          <a:p>
            <a:pPr marL="815302" lvl="1" indent="-349415">
              <a:buAutoNum type="arabicPeriod"/>
            </a:pPr>
            <a:r>
              <a:rPr lang="en-US" sz="1400" dirty="0"/>
              <a:t>Looks confused, cries out</a:t>
            </a:r>
            <a:endParaRPr lang="en-US"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6</a:t>
            </a:fld>
            <a:endParaRPr lang="en-US"/>
          </a:p>
        </p:txBody>
      </p:sp>
    </p:spTree>
    <p:extLst>
      <p:ext uri="{BB962C8B-B14F-4D97-AF65-F5344CB8AC3E}">
        <p14:creationId xmlns:p14="http://schemas.microsoft.com/office/powerpoint/2010/main" val="338786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After showing the video clip, allow about 30 seconds of silence, while you ask the participants to reflect on what they just saw.  </a:t>
            </a:r>
          </a:p>
          <a:p>
            <a:r>
              <a:rPr lang="en-US" sz="1400" dirty="0"/>
              <a:t>Then ask the learners to respond to the question:</a:t>
            </a:r>
            <a:br>
              <a:rPr lang="en-US" sz="1400" dirty="0"/>
            </a:br>
            <a:br>
              <a:rPr lang="en-US" sz="1400" dirty="0"/>
            </a:br>
            <a:r>
              <a:rPr lang="en-US" sz="1400" dirty="0"/>
              <a:t>“</a:t>
            </a:r>
            <a:r>
              <a:rPr lang="en-US" sz="1400" b="1" dirty="0"/>
              <a:t>What was your personal response to what you just saw?”</a:t>
            </a:r>
            <a:r>
              <a:rPr lang="en-US" sz="1400" i="1" dirty="0"/>
              <a:t> </a:t>
            </a:r>
            <a:r>
              <a:rPr lang="en-US" sz="1400" dirty="0"/>
              <a:t> Examples of responses you may hear include:</a:t>
            </a:r>
          </a:p>
          <a:p>
            <a:pPr marL="349415" indent="-349415">
              <a:buAutoNum type="arabicParenBoth"/>
            </a:pPr>
            <a:r>
              <a:rPr lang="en-US" sz="1400" i="1" dirty="0"/>
              <a:t>I was sad, or (2) I didn’t like the caregiver…I thought she was mean, or (3) the caregiver was not very good.</a:t>
            </a:r>
          </a:p>
          <a:p>
            <a:r>
              <a:rPr lang="en-US" sz="1400" dirty="0"/>
              <a:t>After each person’s response, the facilitator should listen actively, paraphrasing and expanding upon what each class member said, using nonverbal communication that encourages the participants to respond.</a:t>
            </a:r>
          </a:p>
          <a:p>
            <a:r>
              <a:rPr lang="en-US" sz="1400" dirty="0"/>
              <a:t>After each person has voiced their ideas, then ask </a:t>
            </a:r>
            <a:r>
              <a:rPr lang="en-US" sz="1400" b="1" dirty="0"/>
              <a:t>“Why do you think you responded that way?”</a:t>
            </a:r>
            <a:br>
              <a:rPr lang="en-US" sz="1400" dirty="0"/>
            </a:br>
            <a:r>
              <a:rPr lang="en-US" sz="1400" dirty="0"/>
              <a:t>Again, allow each participate to offer at least one idea, responding in the same manner as for the first question.</a:t>
            </a:r>
            <a:br>
              <a:rPr lang="en-US" sz="1400" dirty="0"/>
            </a:br>
            <a:r>
              <a:rPr lang="en-US" sz="1400" dirty="0"/>
              <a:t>Then ask the participants: “</a:t>
            </a:r>
            <a:r>
              <a:rPr lang="en-US" sz="1400" b="1" dirty="0"/>
              <a:t>Have you ever seen anything like this before?”</a:t>
            </a:r>
            <a:r>
              <a:rPr lang="en-US" sz="1400" dirty="0"/>
              <a:t>  Expected answers would be:</a:t>
            </a:r>
            <a:r>
              <a:rPr lang="en-US" sz="1400" i="1" dirty="0"/>
              <a:t> </a:t>
            </a:r>
            <a:br>
              <a:rPr lang="en-US" sz="1400" i="1" dirty="0"/>
            </a:br>
            <a:r>
              <a:rPr lang="en-US" sz="1400" i="1" dirty="0"/>
              <a:t>(1) yes, I have,”</a:t>
            </a:r>
            <a:r>
              <a:rPr lang="en-US" sz="1400" dirty="0"/>
              <a:t> to which the facilitator would respond, based on the first set of questions something like “many people have observed this type of care…and it is upsetting.”  In response to a “no I haven’t” the facilitator would say something like “</a:t>
            </a:r>
            <a:r>
              <a:rPr lang="en-US" sz="1400" i="1" dirty="0"/>
              <a:t>well, I’m glad for that, however, unfortunately, many staff members who are not knowledgeable about dementia often behave in this manner.”  </a:t>
            </a:r>
          </a:p>
          <a:p>
            <a:r>
              <a:rPr lang="en-US" sz="1200" kern="1200" dirty="0">
                <a:solidFill>
                  <a:schemeClr val="tx1"/>
                </a:solidFill>
                <a:effectLst/>
                <a:latin typeface="+mn-lt"/>
                <a:ea typeface="+mn-ea"/>
                <a:cs typeface="+mn-cs"/>
              </a:rPr>
              <a:t>Sounds like there are a range of responses, from uncomfortable to sad to angry. These responses are what I expect from a group of people who want to improve the care of people with dementia.</a:t>
            </a:r>
            <a:br>
              <a:rPr lang="en-US" sz="1400" i="1" dirty="0"/>
            </a:br>
            <a:r>
              <a:rPr lang="en-US" sz="1400" dirty="0"/>
              <a:t>Finally, ask the participants: </a:t>
            </a:r>
            <a:r>
              <a:rPr lang="en-US" sz="1400" b="1" dirty="0"/>
              <a:t>“Do you think there is a better way to help this person with dementia get ready for their day?”</a:t>
            </a:r>
            <a:r>
              <a:rPr lang="en-US" sz="1400" i="1" dirty="0"/>
              <a:t>  </a:t>
            </a:r>
            <a:r>
              <a:rPr lang="en-US" sz="1400" dirty="0"/>
              <a:t>As before, the facilitator should allow each person to respond, and use active listening techniques to validate understanding of responses and make key teaching points.  </a:t>
            </a:r>
            <a:br>
              <a:rPr lang="en-US" sz="1400" dirty="0"/>
            </a:br>
            <a:endParaRPr lang="en-US" sz="1400" dirty="0"/>
          </a:p>
          <a:p>
            <a:r>
              <a:rPr lang="en-US" sz="1400" b="1" u="sng" dirty="0"/>
              <a:t>TIP for instructors</a:t>
            </a:r>
            <a:r>
              <a:rPr lang="en-US" sz="1400" dirty="0"/>
              <a:t>:  At</a:t>
            </a:r>
            <a:r>
              <a:rPr lang="en-US" sz="1400" baseline="0" dirty="0"/>
              <a:t> this point in the exercise, keep the focus on the personal reaction – and not on fixing the caregiver. </a:t>
            </a:r>
            <a:br>
              <a:rPr lang="en-US" sz="1400" baseline="0" dirty="0"/>
            </a:br>
            <a:r>
              <a:rPr lang="en-US" sz="1400" baseline="0" dirty="0"/>
              <a:t>Let the learners know it is fine to jot down some ideas about how to make the situation better – that we’ll get to that shortly.</a:t>
            </a:r>
            <a:br>
              <a:rPr lang="en-US" sz="1400" dirty="0"/>
            </a:br>
            <a:r>
              <a:rPr lang="en-US" sz="1400" dirty="0"/>
              <a:t>At the end of this discussion, the group should have identified that the caregiving interaction was not pleasant for either the caregiver or the patient, that there are several reasons why this might have occurred, including the caregiver being busy, not having the right knowledge or attitudes about dementia care. </a:t>
            </a:r>
          </a:p>
        </p:txBody>
      </p:sp>
      <p:sp>
        <p:nvSpPr>
          <p:cNvPr id="4" name="Slide Number Placeholder 3"/>
          <p:cNvSpPr>
            <a:spLocks noGrp="1"/>
          </p:cNvSpPr>
          <p:nvPr>
            <p:ph type="sldNum" sz="quarter" idx="10"/>
          </p:nvPr>
        </p:nvSpPr>
        <p:spPr/>
        <p:txBody>
          <a:bodyPr/>
          <a:lstStyle/>
          <a:p>
            <a:fld id="{9682E270-4917-4CF4-8ADE-B231A3D7A5C4}" type="slidenum">
              <a:rPr lang="en-US" smtClean="0"/>
              <a:t>7</a:t>
            </a:fld>
            <a:endParaRPr lang="en-US"/>
          </a:p>
        </p:txBody>
      </p:sp>
    </p:spTree>
    <p:extLst>
      <p:ext uri="{BB962C8B-B14F-4D97-AF65-F5344CB8AC3E}">
        <p14:creationId xmlns:p14="http://schemas.microsoft.com/office/powerpoint/2010/main" val="239979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reactions</a:t>
            </a:r>
            <a:r>
              <a:rPr lang="en-US" baseline="0" dirty="0"/>
              <a:t> to the video we have just watched:</a:t>
            </a:r>
          </a:p>
          <a:p>
            <a:pPr marL="228600" indent="-228600">
              <a:buAutoNum type="arabicPeriod"/>
            </a:pPr>
            <a:r>
              <a:rPr lang="en-US" baseline="0" dirty="0"/>
              <a:t>Most people pick up on how rushed the caregiver seems.  </a:t>
            </a:r>
          </a:p>
          <a:p>
            <a:pPr marL="228600" indent="-228600">
              <a:buAutoNum type="arabicPeriod"/>
            </a:pPr>
            <a:r>
              <a:rPr lang="en-US" baseline="0" dirty="0"/>
              <a:t>Most people also comment on how the caregiver doesn’t seem to be very attentive to the person with dementia – it is as though she is just trying to get her tasks done.</a:t>
            </a:r>
          </a:p>
          <a:p>
            <a:pPr marL="228600" indent="-228600">
              <a:buAutoNum type="arabicPeriod"/>
            </a:pPr>
            <a:r>
              <a:rPr lang="en-US" baseline="0" dirty="0"/>
              <a:t>This makes her seem unkind.  </a:t>
            </a:r>
          </a:p>
          <a:p>
            <a:pPr marL="0" indent="0">
              <a:buNone/>
            </a:pPr>
            <a:r>
              <a:rPr lang="en-US" baseline="0" dirty="0"/>
              <a:t>Many of the learners will have already identified some of these reactions.  If they have, acknowledge that they will hear this when they begin to train.</a:t>
            </a:r>
          </a:p>
          <a:p>
            <a:pPr marL="0" indent="0">
              <a:buNone/>
            </a:pPr>
            <a:r>
              <a:rPr lang="en-US" baseline="0" dirty="0"/>
              <a:t>If these are not all identified, note that different staff members will have different reactions.</a:t>
            </a:r>
          </a:p>
          <a:p>
            <a:pPr marL="0" indent="0">
              <a:buNone/>
            </a:pPr>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8</a:t>
            </a:fld>
            <a:endParaRPr lang="en-US"/>
          </a:p>
        </p:txBody>
      </p:sp>
    </p:spTree>
    <p:extLst>
      <p:ext uri="{BB962C8B-B14F-4D97-AF65-F5344CB8AC3E}">
        <p14:creationId xmlns:p14="http://schemas.microsoft.com/office/powerpoint/2010/main" val="203318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82E270-4917-4CF4-8ADE-B231A3D7A5C4}" type="slidenum">
              <a:rPr lang="en-US" smtClean="0"/>
              <a:t>9</a:t>
            </a:fld>
            <a:endParaRPr lang="en-US"/>
          </a:p>
        </p:txBody>
      </p:sp>
    </p:spTree>
    <p:extLst>
      <p:ext uri="{BB962C8B-B14F-4D97-AF65-F5344CB8AC3E}">
        <p14:creationId xmlns:p14="http://schemas.microsoft.com/office/powerpoint/2010/main" val="21274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let’s look at the video again.  This time, focus on the reaction of the person with dementia to the caregiver’s approach.  </a:t>
            </a:r>
            <a:br>
              <a:rPr lang="en-US" sz="1400" dirty="0"/>
            </a:br>
            <a:r>
              <a:rPr lang="en-US" sz="1400" b="1" dirty="0"/>
              <a:t>How did the person with dementia respond to the caregiver’s approach?</a:t>
            </a:r>
            <a:r>
              <a:rPr lang="en-US" sz="1400" dirty="0"/>
              <a:t>  </a:t>
            </a:r>
            <a:br>
              <a:rPr lang="en-US" sz="1400" dirty="0"/>
            </a:br>
            <a:r>
              <a:rPr lang="en-US" sz="1400" dirty="0"/>
              <a:t>Expect answers such as:</a:t>
            </a:r>
            <a:br>
              <a:rPr lang="en-US" sz="1400" dirty="0"/>
            </a:br>
            <a:r>
              <a:rPr lang="en-US" sz="1400" i="1" dirty="0"/>
              <a:t> (1) she looked shocked or surprised, (2) she frowned a lot, (3) she shook her head, (4) she had a hard time explaining to the staff member what she wanted, (4) her tone of voice sounded frustrated.</a:t>
            </a:r>
            <a:br>
              <a:rPr lang="en-US" sz="1400" i="1" dirty="0"/>
            </a:br>
            <a:endParaRPr lang="en-US" sz="1400" i="1" dirty="0"/>
          </a:p>
          <a:p>
            <a:r>
              <a:rPr lang="en-US" sz="1400" dirty="0"/>
              <a:t>If the participants do not describe specific behaviors, but rather focus on inferred emotional response, ask the participants: </a:t>
            </a:r>
            <a:br>
              <a:rPr lang="en-US" sz="1400" dirty="0"/>
            </a:br>
            <a:r>
              <a:rPr lang="en-US" sz="1400" b="1" dirty="0"/>
              <a:t>“What behaviors did you see the person with dementia show in response to the caregiver’s actions?”  </a:t>
            </a:r>
            <a:br>
              <a:rPr lang="en-US" sz="1400" b="1" dirty="0"/>
            </a:br>
            <a:br>
              <a:rPr lang="en-US" sz="1400" b="1" dirty="0"/>
            </a:br>
            <a:r>
              <a:rPr lang="en-US" sz="1400" dirty="0"/>
              <a:t>Once you have had a chance to hear more specific behaviors that indicate distress, ask the participants: </a:t>
            </a:r>
            <a:r>
              <a:rPr lang="en-US" sz="1400" b="1" dirty="0"/>
              <a:t>“What do you think may have caused the reaction you saw from the person with dementia?”</a:t>
            </a:r>
          </a:p>
          <a:p>
            <a:r>
              <a:rPr lang="en-US" sz="1400" dirty="0"/>
              <a:t>Listen for answers such as “(1) she didn’t have enough time to process the information the caregiver was giving her, or (2) she may not have understood the language that the caregiver was using.  </a:t>
            </a:r>
            <a:br>
              <a:rPr lang="en-US" sz="1400" dirty="0"/>
            </a:br>
            <a:r>
              <a:rPr lang="en-US" sz="1400" dirty="0"/>
              <a:t>Ask </a:t>
            </a:r>
            <a:r>
              <a:rPr lang="en-US" sz="1400" b="1" dirty="0"/>
              <a:t>“Do you think she has intact language skills?” </a:t>
            </a:r>
            <a:r>
              <a:rPr lang="en-US" sz="1400" dirty="0"/>
              <a:t>Probe for the observation that the person with dementia was able to ask “Oh no, are they broken?”</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9682E270-4917-4CF4-8ADE-B231A3D7A5C4}" type="slidenum">
              <a:rPr lang="en-US" smtClean="0"/>
              <a:t>10</a:t>
            </a:fld>
            <a:endParaRPr lang="en-US"/>
          </a:p>
        </p:txBody>
      </p:sp>
    </p:spTree>
    <p:extLst>
      <p:ext uri="{BB962C8B-B14F-4D97-AF65-F5344CB8AC3E}">
        <p14:creationId xmlns:p14="http://schemas.microsoft.com/office/powerpoint/2010/main" val="2586624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11/21/2021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1998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89764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123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19468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52627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55926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78188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96332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75836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84212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35077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625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54789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522222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89157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7978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0778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24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73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78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2A54C80-263E-416B-A8E0-580EDEADCBDC}" type="datetimeFigureOut">
              <a:rPr lang="en-US" smtClean="0"/>
              <a:t>11/21/2021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19954A3-9DFD-4C44-94BA-B95130A3BA1C}"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28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67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2479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1A36F-CAFE-4D39-B4C2-4F30564AC731}" type="datetimeFigureOut">
              <a:rPr lang="en-US" smtClean="0"/>
              <a:t>11/21/2021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33695747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vapulse.net/videos/329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link.brightcove.com/services/player/bcpid4521574267001?bckey=AQ~~,AAACmABW4_k~,u3UC4vmaozkRbnTOHzovpplgn0QYiIND&amp;bctid=4665839300001"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link.brightcove.com/services/player/bcpid4521574267001?bckey=AQ~~,AAACmABW4_k~,u3UC4vmaozkRbnTOHzovpplgn0QYiIND&amp;bctid=4665839300001"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hyperlink" Target="mailto:Eleanor.mcconnell2@va.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804672" y="877824"/>
            <a:ext cx="5294376" cy="3072384"/>
          </a:xfrm>
        </p:spPr>
        <p:txBody>
          <a:bodyPr anchor="b">
            <a:normAutofit/>
          </a:bodyPr>
          <a:lstStyle/>
          <a:p>
            <a:pPr algn="l"/>
            <a:r>
              <a:rPr lang="en-US" sz="5400" dirty="0"/>
              <a:t>Dementia:  Adaptive Approaches in Care</a:t>
            </a:r>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804672" y="4096512"/>
            <a:ext cx="4167376" cy="1155525"/>
          </a:xfrm>
        </p:spPr>
        <p:txBody>
          <a:bodyPr anchor="t">
            <a:normAutofit fontScale="62500" lnSpcReduction="20000"/>
          </a:bodyPr>
          <a:lstStyle/>
          <a:p>
            <a:pPr algn="l"/>
            <a:r>
              <a:rPr lang="en-US" sz="2000" dirty="0"/>
              <a:t>Eleanor (Ellie) McConnell, PhD, RN</a:t>
            </a:r>
          </a:p>
          <a:p>
            <a:pPr algn="l"/>
            <a:r>
              <a:rPr lang="en-US" sz="2000" dirty="0"/>
              <a:t>Clinical Nurse Researcher</a:t>
            </a:r>
          </a:p>
          <a:p>
            <a:pPr algn="l"/>
            <a:r>
              <a:rPr lang="en-US" sz="2000" dirty="0"/>
              <a:t>Geriatric Research, Education and Clinical Center (GRECC)</a:t>
            </a:r>
          </a:p>
          <a:p>
            <a:pPr algn="l"/>
            <a:r>
              <a:rPr lang="en-US" sz="2000" dirty="0"/>
              <a:t>December  2021</a:t>
            </a:r>
          </a:p>
        </p:txBody>
      </p:sp>
      <p:pic>
        <p:nvPicPr>
          <p:cNvPr id="7" name="Picture 6">
            <a:extLst>
              <a:ext uri="{FF2B5EF4-FFF2-40B4-BE49-F238E27FC236}">
                <a16:creationId xmlns:a16="http://schemas.microsoft.com/office/drawing/2014/main" id="{6F593E5E-0357-4D6B-8E0A-05B7BFCC605C}"/>
              </a:ext>
            </a:extLst>
          </p:cNvPr>
          <p:cNvPicPr>
            <a:picLocks noChangeAspect="1"/>
          </p:cNvPicPr>
          <p:nvPr/>
        </p:nvPicPr>
        <p:blipFill>
          <a:blip r:embed="rId2"/>
          <a:stretch>
            <a:fillRect/>
          </a:stretch>
        </p:blipFill>
        <p:spPr>
          <a:xfrm>
            <a:off x="6903720" y="433675"/>
            <a:ext cx="4483608" cy="5802316"/>
          </a:xfrm>
          <a:prstGeom prst="rect">
            <a:avLst/>
          </a:prstGeom>
        </p:spPr>
      </p:pic>
    </p:spTree>
    <p:extLst>
      <p:ext uri="{BB962C8B-B14F-4D97-AF65-F5344CB8AC3E}">
        <p14:creationId xmlns:p14="http://schemas.microsoft.com/office/powerpoint/2010/main" val="42100151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t>Step 2:  </a:t>
            </a:r>
            <a:r>
              <a:rPr lang="en-US" sz="3600" b="1" dirty="0"/>
              <a:t>Focus on the person with dementia’s </a:t>
            </a:r>
            <a:r>
              <a:rPr lang="en-US" sz="3600" dirty="0"/>
              <a:t>behaviors during the video</a:t>
            </a:r>
          </a:p>
        </p:txBody>
      </p:sp>
      <p:sp>
        <p:nvSpPr>
          <p:cNvPr id="8" name="Slide Number Placeholder 7"/>
          <p:cNvSpPr>
            <a:spLocks noGrp="1"/>
          </p:cNvSpPr>
          <p:nvPr>
            <p:ph type="sldNum" sz="quarter" idx="12"/>
          </p:nvPr>
        </p:nvSpPr>
        <p:spPr/>
        <p:txBody>
          <a:bodyPr/>
          <a:lstStyle/>
          <a:p>
            <a:fld id="{D6290478-766D-4747-A3EC-F2BFEB7E6249}" type="slidenum">
              <a:rPr lang="en-US" smtClean="0"/>
              <a:t>10</a:t>
            </a:fld>
            <a:endParaRPr lang="en-US"/>
          </a:p>
        </p:txBody>
      </p:sp>
      <p:sp>
        <p:nvSpPr>
          <p:cNvPr id="6" name="TextBox 5"/>
          <p:cNvSpPr txBox="1"/>
          <p:nvPr/>
        </p:nvSpPr>
        <p:spPr>
          <a:xfrm>
            <a:off x="899479" y="1551185"/>
            <a:ext cx="10429456" cy="4154984"/>
          </a:xfrm>
          <a:prstGeom prst="rect">
            <a:avLst/>
          </a:prstGeom>
          <a:noFill/>
        </p:spPr>
        <p:txBody>
          <a:bodyPr wrap="square" rtlCol="0">
            <a:spAutoFit/>
          </a:bodyPr>
          <a:lstStyle/>
          <a:p>
            <a:br>
              <a:rPr lang="en-US" sz="2400" dirty="0"/>
            </a:br>
            <a:endParaRPr lang="en-US" sz="2400" dirty="0"/>
          </a:p>
          <a:p>
            <a:pPr marL="914400" lvl="1" indent="-457200">
              <a:buAutoNum type="arabicPeriod"/>
            </a:pPr>
            <a:r>
              <a:rPr lang="en-US" sz="2400" dirty="0"/>
              <a:t>How did the person with dementia respond to the caregiver’s approach?</a:t>
            </a:r>
            <a:br>
              <a:rPr lang="en-US" sz="2400" dirty="0"/>
            </a:br>
            <a:endParaRPr lang="en-US" sz="2400" dirty="0"/>
          </a:p>
          <a:p>
            <a:pPr marL="914400" lvl="1" indent="-457200">
              <a:buAutoNum type="arabicPeriod"/>
            </a:pPr>
            <a:r>
              <a:rPr lang="en-US" sz="2400" dirty="0"/>
              <a:t>What behaviors did you see the person with dementia show in response to the caregiver’s actions?</a:t>
            </a:r>
            <a:br>
              <a:rPr lang="en-US" sz="2400" dirty="0"/>
            </a:br>
            <a:endParaRPr lang="en-US" sz="2400" dirty="0"/>
          </a:p>
          <a:p>
            <a:pPr marL="914400" lvl="1" indent="-457200">
              <a:buAutoNum type="arabicPeriod"/>
            </a:pPr>
            <a:r>
              <a:rPr lang="en-US" sz="2400" dirty="0"/>
              <a:t>What do you think caused the person with dementia to react the way she did?</a:t>
            </a:r>
            <a:br>
              <a:rPr lang="en-US" sz="2400" dirty="0"/>
            </a:br>
            <a:endParaRPr lang="en-US" sz="2400" dirty="0"/>
          </a:p>
        </p:txBody>
      </p:sp>
    </p:spTree>
    <p:extLst>
      <p:ext uri="{BB962C8B-B14F-4D97-AF65-F5344CB8AC3E}">
        <p14:creationId xmlns:p14="http://schemas.microsoft.com/office/powerpoint/2010/main" val="352903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8011"/>
            <a:ext cx="10058400" cy="1371600"/>
          </a:xfrm>
        </p:spPr>
        <p:txBody>
          <a:bodyPr>
            <a:normAutofit fontScale="90000"/>
          </a:bodyPr>
          <a:lstStyle/>
          <a:p>
            <a:r>
              <a:rPr lang="en-US" dirty="0"/>
              <a:t>Brain Disease and Behaviors in Dementia</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6290478-766D-4747-A3EC-F2BFEB7E6249}" type="slidenum">
              <a:rPr lang="en-US" smtClean="0"/>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89654711"/>
              </p:ext>
            </p:extLst>
          </p:nvPr>
        </p:nvGraphicFramePr>
        <p:xfrm>
          <a:off x="624840" y="1852721"/>
          <a:ext cx="10723345" cy="4318635"/>
        </p:xfrm>
        <a:graphic>
          <a:graphicData uri="http://schemas.openxmlformats.org/drawingml/2006/table">
            <a:tbl>
              <a:tblPr firstRow="1" bandRow="1">
                <a:tableStyleId>{5C22544A-7EE6-4342-B048-85BDC9FD1C3A}</a:tableStyleId>
              </a:tblPr>
              <a:tblGrid>
                <a:gridCol w="2907004">
                  <a:extLst>
                    <a:ext uri="{9D8B030D-6E8A-4147-A177-3AD203B41FA5}">
                      <a16:colId xmlns:a16="http://schemas.microsoft.com/office/drawing/2014/main" val="20000"/>
                    </a:ext>
                  </a:extLst>
                </a:gridCol>
                <a:gridCol w="7816341">
                  <a:extLst>
                    <a:ext uri="{9D8B030D-6E8A-4147-A177-3AD203B41FA5}">
                      <a16:colId xmlns:a16="http://schemas.microsoft.com/office/drawing/2014/main" val="20001"/>
                    </a:ext>
                  </a:extLst>
                </a:gridCol>
              </a:tblGrid>
              <a:tr h="494665">
                <a:tc>
                  <a:txBody>
                    <a:bodyPr/>
                    <a:lstStyle/>
                    <a:p>
                      <a:r>
                        <a:rPr lang="en-US" sz="2400" dirty="0"/>
                        <a:t>Brain Function</a:t>
                      </a:r>
                    </a:p>
                  </a:txBody>
                  <a:tcPr/>
                </a:tc>
                <a:tc>
                  <a:txBody>
                    <a:bodyPr/>
                    <a:lstStyle/>
                    <a:p>
                      <a:r>
                        <a:rPr lang="en-US" sz="2400" dirty="0"/>
                        <a:t>Behavior in Video</a:t>
                      </a:r>
                    </a:p>
                  </a:txBody>
                  <a:tcPr/>
                </a:tc>
                <a:extLst>
                  <a:ext uri="{0D108BD9-81ED-4DB2-BD59-A6C34878D82A}">
                    <a16:rowId xmlns:a16="http://schemas.microsoft.com/office/drawing/2014/main" val="10000"/>
                  </a:ext>
                </a:extLst>
              </a:tr>
              <a:tr h="494665">
                <a:tc>
                  <a:txBody>
                    <a:bodyPr/>
                    <a:lstStyle/>
                    <a:p>
                      <a:pPr marL="0" indent="0">
                        <a:buFont typeface="+mj-lt"/>
                        <a:buNone/>
                      </a:pPr>
                      <a:r>
                        <a:rPr lang="en-US" sz="2400" dirty="0"/>
                        <a:t>Neural processing speed</a:t>
                      </a:r>
                    </a:p>
                  </a:txBody>
                  <a:tcPr/>
                </a:tc>
                <a:tc>
                  <a:txBody>
                    <a:bodyPr/>
                    <a:lstStyle/>
                    <a:p>
                      <a:r>
                        <a:rPr lang="en-US" sz="2400" dirty="0"/>
                        <a:t>Slowed</a:t>
                      </a:r>
                    </a:p>
                  </a:txBody>
                  <a:tcPr/>
                </a:tc>
                <a:extLst>
                  <a:ext uri="{0D108BD9-81ED-4DB2-BD59-A6C34878D82A}">
                    <a16:rowId xmlns:a16="http://schemas.microsoft.com/office/drawing/2014/main" val="10001"/>
                  </a:ext>
                </a:extLst>
              </a:tr>
              <a:tr h="494665">
                <a:tc>
                  <a:txBody>
                    <a:bodyPr/>
                    <a:lstStyle/>
                    <a:p>
                      <a:pPr marL="0" indent="0">
                        <a:buFont typeface="+mj-lt"/>
                        <a:buNone/>
                      </a:pPr>
                      <a:r>
                        <a:rPr lang="en-US" sz="2400" dirty="0"/>
                        <a:t>Language</a:t>
                      </a:r>
                    </a:p>
                  </a:txBody>
                  <a:tcPr/>
                </a:tc>
                <a:tc>
                  <a:txBody>
                    <a:bodyPr/>
                    <a:lstStyle/>
                    <a:p>
                      <a:r>
                        <a:rPr lang="en-US" sz="2400" dirty="0"/>
                        <a:t>Difficulty  understanding caregiver’s instructions </a:t>
                      </a:r>
                      <a:r>
                        <a:rPr lang="en-US" sz="2400" u="sng" dirty="0"/>
                        <a:t>and</a:t>
                      </a:r>
                      <a:r>
                        <a:rPr lang="en-US" sz="2400" dirty="0"/>
                        <a:t> </a:t>
                      </a:r>
                    </a:p>
                    <a:p>
                      <a:r>
                        <a:rPr lang="en-US" sz="2400" dirty="0"/>
                        <a:t>Difficulty  finding words to speak with caregiver</a:t>
                      </a:r>
                    </a:p>
                  </a:txBody>
                  <a:tcPr/>
                </a:tc>
                <a:extLst>
                  <a:ext uri="{0D108BD9-81ED-4DB2-BD59-A6C34878D82A}">
                    <a16:rowId xmlns:a16="http://schemas.microsoft.com/office/drawing/2014/main" val="10002"/>
                  </a:ext>
                </a:extLst>
              </a:tr>
              <a:tr h="494665">
                <a:tc>
                  <a:txBody>
                    <a:bodyPr/>
                    <a:lstStyle/>
                    <a:p>
                      <a:pPr marL="0" indent="0">
                        <a:buFont typeface="+mj-lt"/>
                        <a:buNone/>
                      </a:pPr>
                      <a:r>
                        <a:rPr lang="en-US" sz="2400" dirty="0"/>
                        <a:t>Sequencing of motor tasks</a:t>
                      </a:r>
                    </a:p>
                  </a:txBody>
                  <a:tcPr/>
                </a:tc>
                <a:tc>
                  <a:txBody>
                    <a:bodyPr/>
                    <a:lstStyle/>
                    <a:p>
                      <a:r>
                        <a:rPr lang="en-US" sz="2400" dirty="0"/>
                        <a:t>Difficulty</a:t>
                      </a:r>
                      <a:r>
                        <a:rPr lang="en-US" sz="2400" baseline="0" dirty="0"/>
                        <a:t> getting up out of bed</a:t>
                      </a:r>
                      <a:endParaRPr lang="en-US" sz="2400" dirty="0"/>
                    </a:p>
                  </a:txBody>
                  <a:tcPr/>
                </a:tc>
                <a:extLst>
                  <a:ext uri="{0D108BD9-81ED-4DB2-BD59-A6C34878D82A}">
                    <a16:rowId xmlns:a16="http://schemas.microsoft.com/office/drawing/2014/main" val="10003"/>
                  </a:ext>
                </a:extLst>
              </a:tr>
              <a:tr h="494665">
                <a:tc>
                  <a:txBody>
                    <a:bodyPr/>
                    <a:lstStyle/>
                    <a:p>
                      <a:pPr marL="0" indent="0">
                        <a:buFont typeface="+mj-lt"/>
                        <a:buNone/>
                      </a:pPr>
                      <a:r>
                        <a:rPr lang="en-US" sz="2400" dirty="0"/>
                        <a:t>Judgment</a:t>
                      </a:r>
                    </a:p>
                  </a:txBody>
                  <a:tcPr/>
                </a:tc>
                <a:tc>
                  <a:txBody>
                    <a:bodyPr/>
                    <a:lstStyle/>
                    <a:p>
                      <a:r>
                        <a:rPr lang="en-US" sz="2400" dirty="0"/>
                        <a:t>Cried</a:t>
                      </a:r>
                      <a:r>
                        <a:rPr lang="en-US" sz="2400" baseline="0" dirty="0"/>
                        <a:t> out, was easily frustrated</a:t>
                      </a:r>
                      <a:endParaRPr lang="en-US" sz="2400" dirty="0"/>
                    </a:p>
                  </a:txBody>
                  <a:tcPr/>
                </a:tc>
                <a:extLst>
                  <a:ext uri="{0D108BD9-81ED-4DB2-BD59-A6C34878D82A}">
                    <a16:rowId xmlns:a16="http://schemas.microsoft.com/office/drawing/2014/main" val="10004"/>
                  </a:ext>
                </a:extLst>
              </a:tr>
              <a:tr h="494665">
                <a:tc>
                  <a:txBody>
                    <a:bodyPr/>
                    <a:lstStyle/>
                    <a:p>
                      <a:pPr marL="0" indent="0">
                        <a:buFont typeface="+mj-lt"/>
                        <a:buNone/>
                      </a:pPr>
                      <a:r>
                        <a:rPr lang="en-US" sz="2400" dirty="0"/>
                        <a:t>Concentration</a:t>
                      </a:r>
                    </a:p>
                  </a:txBody>
                  <a:tcPr/>
                </a:tc>
                <a:tc>
                  <a:txBody>
                    <a:bodyPr/>
                    <a:lstStyle/>
                    <a:p>
                      <a:r>
                        <a:rPr lang="en-US" sz="2400" dirty="0"/>
                        <a:t>Difficulty switching tasks when asked</a:t>
                      </a:r>
                    </a:p>
                  </a:txBody>
                  <a:tcPr/>
                </a:tc>
                <a:extLst>
                  <a:ext uri="{0D108BD9-81ED-4DB2-BD59-A6C34878D82A}">
                    <a16:rowId xmlns:a16="http://schemas.microsoft.com/office/drawing/2014/main" val="10005"/>
                  </a:ext>
                </a:extLst>
              </a:tr>
            </a:tbl>
          </a:graphicData>
        </a:graphic>
      </p:graphicFrame>
      <p:pic>
        <p:nvPicPr>
          <p:cNvPr id="7" name="Picture 4" descr="brain comp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313738" y="184982"/>
            <a:ext cx="1622924" cy="1232070"/>
          </a:xfrm>
          <a:prstGeom prst="rect">
            <a:avLst/>
          </a:prstGeom>
          <a:noFill/>
        </p:spPr>
      </p:pic>
      <p:sp>
        <p:nvSpPr>
          <p:cNvPr id="5" name="Rectangle 4"/>
          <p:cNvSpPr/>
          <p:nvPr/>
        </p:nvSpPr>
        <p:spPr>
          <a:xfrm>
            <a:off x="3513221" y="2338939"/>
            <a:ext cx="7806088" cy="76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13221" y="3099335"/>
            <a:ext cx="7806088" cy="1248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13221" y="4347476"/>
            <a:ext cx="7806088" cy="76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13221" y="5107872"/>
            <a:ext cx="7806088" cy="531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3221" y="5657599"/>
            <a:ext cx="7806088" cy="513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8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8"/>
                                        </p:tgtEl>
                                        <p:attrNameLst>
                                          <p:attrName>style.opacity</p:attrName>
                                        </p:attrNameLst>
                                      </p:cBhvr>
                                      <p:to>
                                        <p:strVal val="0.5"/>
                                      </p:to>
                                    </p:set>
                                    <p:animEffect filter="image" prLst="opacity: 0.5">
                                      <p:cBhvr rctx="IE">
                                        <p:cTn id="12" dur="indefinite"/>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9"/>
                                        </p:tgtEl>
                                        <p:attrNameLst>
                                          <p:attrName>style.opacity</p:attrName>
                                        </p:attrNameLst>
                                      </p:cBhvr>
                                      <p:to>
                                        <p:strVal val="0.5"/>
                                      </p:to>
                                    </p:set>
                                    <p:animEffect filter="image" prLst="opacity: 0.5">
                                      <p:cBhvr rctx="IE">
                                        <p:cTn id="17" dur="indefinite"/>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11"/>
                                        </p:tgtEl>
                                        <p:attrNameLst>
                                          <p:attrName>style.opacity</p:attrName>
                                        </p:attrNameLst>
                                      </p:cBhvr>
                                      <p:to>
                                        <p:strVal val="0.5"/>
                                      </p:to>
                                    </p:set>
                                    <p:animEffect filter="image" prLst="opacity: 0.5">
                                      <p:cBhvr rctx="IE">
                                        <p:cTn id="2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90673" y="1631542"/>
            <a:ext cx="3158412" cy="1770754"/>
          </a:xfrm>
          <a:prstGeom prst="rect">
            <a:avLst/>
          </a:prstGeom>
        </p:spPr>
      </p:pic>
      <p:sp>
        <p:nvSpPr>
          <p:cNvPr id="2" name="Title 1"/>
          <p:cNvSpPr>
            <a:spLocks noGrp="1"/>
          </p:cNvSpPr>
          <p:nvPr>
            <p:ph type="title"/>
          </p:nvPr>
        </p:nvSpPr>
        <p:spPr/>
        <p:txBody>
          <a:bodyPr>
            <a:noAutofit/>
          </a:bodyPr>
          <a:lstStyle/>
          <a:p>
            <a:r>
              <a:rPr lang="en-US" sz="3600" dirty="0"/>
              <a:t>Step 3:  Focus on the </a:t>
            </a:r>
            <a:r>
              <a:rPr lang="en-US" sz="3600" b="1" dirty="0"/>
              <a:t>caregiver’s behavior.</a:t>
            </a:r>
            <a:br>
              <a:rPr lang="en-US" sz="3600" b="1" dirty="0"/>
            </a:br>
            <a:endParaRPr lang="en-US" sz="3600" dirty="0"/>
          </a:p>
        </p:txBody>
      </p:sp>
      <p:pic>
        <p:nvPicPr>
          <p:cNvPr id="717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476231" y="4293928"/>
            <a:ext cx="1987295" cy="157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D6290478-766D-4747-A3EC-F2BFEB7E6249}" type="slidenum">
              <a:rPr lang="en-US" smtClean="0"/>
              <a:t>12</a:t>
            </a:fld>
            <a:endParaRPr lang="en-US" dirty="0"/>
          </a:p>
        </p:txBody>
      </p:sp>
      <p:sp>
        <p:nvSpPr>
          <p:cNvPr id="6" name="TextBox 5"/>
          <p:cNvSpPr txBox="1"/>
          <p:nvPr/>
        </p:nvSpPr>
        <p:spPr>
          <a:xfrm>
            <a:off x="777240" y="1697665"/>
            <a:ext cx="8360665" cy="4431983"/>
          </a:xfrm>
          <a:prstGeom prst="rect">
            <a:avLst/>
          </a:prstGeom>
          <a:noFill/>
        </p:spPr>
        <p:txBody>
          <a:bodyPr wrap="square" rtlCol="0">
            <a:spAutoFit/>
          </a:bodyPr>
          <a:lstStyle/>
          <a:p>
            <a:endParaRPr lang="en-US" sz="2400" dirty="0"/>
          </a:p>
          <a:p>
            <a:pPr marL="457200" indent="-457200">
              <a:buAutoNum type="arabicPeriod"/>
            </a:pPr>
            <a:r>
              <a:rPr lang="en-US" sz="2400" dirty="0"/>
              <a:t>What did the caregiver do during the interaction?</a:t>
            </a:r>
            <a:br>
              <a:rPr lang="en-US" sz="2400" dirty="0"/>
            </a:br>
            <a:endParaRPr lang="en-US" sz="2400" dirty="0"/>
          </a:p>
          <a:p>
            <a:pPr marL="457200" indent="-457200">
              <a:buAutoNum type="arabicPeriod"/>
            </a:pPr>
            <a:r>
              <a:rPr lang="en-US" sz="2400" dirty="0"/>
              <a:t>What did the caregiver do that was helpful?</a:t>
            </a:r>
            <a:br>
              <a:rPr lang="en-US" sz="2400" dirty="0"/>
            </a:br>
            <a:endParaRPr lang="en-US" sz="2400" dirty="0"/>
          </a:p>
          <a:p>
            <a:pPr marL="457200" indent="-457200">
              <a:buAutoNum type="arabicPeriod"/>
            </a:pPr>
            <a:r>
              <a:rPr lang="en-US" sz="2400" dirty="0"/>
              <a:t>What did the caregiver do that was not helpful?</a:t>
            </a:r>
          </a:p>
          <a:p>
            <a:pPr marL="914400" lvl="1" indent="-457200">
              <a:buFont typeface="Arial" panose="020B0604020202020204" pitchFamily="34" charset="0"/>
              <a:buChar char="•"/>
            </a:pPr>
            <a:r>
              <a:rPr lang="en-US" sz="2400" dirty="0"/>
              <a:t>Record observations of caregiver on worksheet</a:t>
            </a:r>
          </a:p>
          <a:p>
            <a:pPr marL="1200150" lvl="2" indent="-285750">
              <a:buFont typeface="Arial" panose="020B0604020202020204" pitchFamily="34" charset="0"/>
              <a:buChar char="•"/>
            </a:pPr>
            <a:endParaRPr lang="en-US" dirty="0"/>
          </a:p>
          <a:p>
            <a:pPr marL="342900" indent="-342900">
              <a:buFont typeface="+mj-lt"/>
              <a:buAutoNum type="arabicPeriod"/>
            </a:pPr>
            <a:r>
              <a:rPr lang="en-US" sz="2400" dirty="0"/>
              <a:t>Why do you think the caregiver behaved the way she did?</a:t>
            </a:r>
            <a:br>
              <a:rPr lang="en-US" sz="2400" dirty="0"/>
            </a:br>
            <a:endParaRPr lang="en-US" sz="2400" dirty="0"/>
          </a:p>
          <a:p>
            <a:pPr marL="342900" indent="-342900">
              <a:buFont typeface="+mj-lt"/>
              <a:buAutoNum type="arabicPeriod"/>
            </a:pPr>
            <a:r>
              <a:rPr lang="en-US" sz="2400" dirty="0"/>
              <a:t>Do you think there is a better way?</a:t>
            </a:r>
            <a:endParaRPr lang="en-US" dirty="0"/>
          </a:p>
        </p:txBody>
      </p:sp>
    </p:spTree>
    <p:extLst>
      <p:ext uri="{BB962C8B-B14F-4D97-AF65-F5344CB8AC3E}">
        <p14:creationId xmlns:p14="http://schemas.microsoft.com/office/powerpoint/2010/main" val="350554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a:t>Step 4</a:t>
            </a:r>
            <a:r>
              <a:rPr lang="en-US" sz="3200" dirty="0"/>
              <a:t>:  What could have been done differently to help the person with dementia have a better start to her day?</a:t>
            </a:r>
          </a:p>
        </p:txBody>
      </p:sp>
      <p:sp>
        <p:nvSpPr>
          <p:cNvPr id="8" name="Slide Number Placeholder 7"/>
          <p:cNvSpPr>
            <a:spLocks noGrp="1"/>
          </p:cNvSpPr>
          <p:nvPr>
            <p:ph type="sldNum" sz="quarter" idx="12"/>
          </p:nvPr>
        </p:nvSpPr>
        <p:spPr/>
        <p:txBody>
          <a:bodyPr/>
          <a:lstStyle/>
          <a:p>
            <a:fld id="{D6290478-766D-4747-A3EC-F2BFEB7E6249}" type="slidenum">
              <a:rPr lang="en-US" smtClean="0"/>
              <a:t>13</a:t>
            </a:fld>
            <a:endParaRPr lang="en-US" dirty="0"/>
          </a:p>
        </p:txBody>
      </p:sp>
      <p:sp>
        <p:nvSpPr>
          <p:cNvPr id="6" name="TextBox 5"/>
          <p:cNvSpPr txBox="1"/>
          <p:nvPr/>
        </p:nvSpPr>
        <p:spPr>
          <a:xfrm>
            <a:off x="943655" y="1615033"/>
            <a:ext cx="9526225" cy="3785652"/>
          </a:xfrm>
          <a:prstGeom prst="rect">
            <a:avLst/>
          </a:prstGeom>
          <a:noFill/>
        </p:spPr>
        <p:txBody>
          <a:bodyPr wrap="square" rtlCol="0">
            <a:spAutoFit/>
          </a:bodyPr>
          <a:lstStyle/>
          <a:p>
            <a:br>
              <a:rPr lang="en-US" sz="2400" dirty="0"/>
            </a:br>
            <a:endParaRPr lang="en-US" sz="2400" dirty="0"/>
          </a:p>
          <a:p>
            <a:pPr marL="914400" lvl="1" indent="-457200">
              <a:buAutoNum type="arabicPeriod"/>
            </a:pPr>
            <a:r>
              <a:rPr lang="en-US" sz="2400" dirty="0"/>
              <a:t>How would you recommend the caregiver begin the encounter?</a:t>
            </a:r>
            <a:br>
              <a:rPr lang="en-US" sz="2400" dirty="0"/>
            </a:br>
            <a:endParaRPr lang="en-US" sz="2400" dirty="0"/>
          </a:p>
          <a:p>
            <a:pPr lvl="1"/>
            <a:r>
              <a:rPr lang="en-US" sz="2400" dirty="0"/>
              <a:t>2. What would you recommend the caregiver do when the person with dementia did not respond as expected?</a:t>
            </a:r>
            <a:br>
              <a:rPr lang="en-US" sz="2400" dirty="0"/>
            </a:br>
            <a:endParaRPr lang="en-US" sz="2400" dirty="0"/>
          </a:p>
          <a:p>
            <a:pPr lvl="1"/>
            <a:r>
              <a:rPr lang="en-US" sz="2400" dirty="0"/>
              <a:t>3. What could the caregiver have done when she became frustrated?</a:t>
            </a:r>
            <a:endParaRPr lang="en-US" dirty="0"/>
          </a:p>
        </p:txBody>
      </p:sp>
    </p:spTree>
    <p:extLst>
      <p:ext uri="{BB962C8B-B14F-4D97-AF65-F5344CB8AC3E}">
        <p14:creationId xmlns:p14="http://schemas.microsoft.com/office/powerpoint/2010/main" val="198311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05" y="145014"/>
            <a:ext cx="10731795" cy="1371600"/>
          </a:xfrm>
        </p:spPr>
        <p:txBody>
          <a:bodyPr>
            <a:normAutofit fontScale="90000"/>
          </a:bodyPr>
          <a:lstStyle/>
          <a:p>
            <a:r>
              <a:rPr lang="en-US" dirty="0"/>
              <a:t>Adaptive Dementia Care Approaches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6590585"/>
              </p:ext>
            </p:extLst>
          </p:nvPr>
        </p:nvGraphicFramePr>
        <p:xfrm>
          <a:off x="2003659" y="1265714"/>
          <a:ext cx="8229600" cy="4632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Caregiver Behavior</a:t>
                      </a:r>
                    </a:p>
                  </a:txBody>
                  <a:tcPr/>
                </a:tc>
                <a:tc>
                  <a:txBody>
                    <a:bodyPr/>
                    <a:lstStyle/>
                    <a:p>
                      <a:r>
                        <a:rPr lang="en-US" dirty="0"/>
                        <a:t>Person</a:t>
                      </a:r>
                      <a:r>
                        <a:rPr lang="en-US" baseline="0" dirty="0"/>
                        <a:t> with Dementia Response</a:t>
                      </a:r>
                      <a:endParaRPr lang="en-US" dirty="0"/>
                    </a:p>
                  </a:txBody>
                  <a:tcPr/>
                </a:tc>
                <a:tc>
                  <a:txBody>
                    <a:bodyPr/>
                    <a:lstStyle/>
                    <a:p>
                      <a:pPr algn="ctr"/>
                      <a:r>
                        <a:rPr lang="en-US" dirty="0"/>
                        <a:t>How to </a:t>
                      </a:r>
                      <a:r>
                        <a:rPr lang="en-US" b="1" u="sng" dirty="0"/>
                        <a:t>modify</a:t>
                      </a:r>
                      <a:r>
                        <a:rPr lang="en-US" dirty="0"/>
                        <a:t> to improve response</a:t>
                      </a:r>
                      <a:r>
                        <a:rPr lang="en-US" baseline="0" dirty="0"/>
                        <a:t> of person with dementia?</a:t>
                      </a:r>
                      <a:endParaRPr lang="en-US" dirty="0"/>
                    </a:p>
                  </a:txBody>
                  <a:tcPr/>
                </a:tc>
                <a:extLst>
                  <a:ext uri="{0D108BD9-81ED-4DB2-BD59-A6C34878D82A}">
                    <a16:rowId xmlns:a16="http://schemas.microsoft.com/office/drawing/2014/main" val="10000"/>
                  </a:ext>
                </a:extLst>
              </a:tr>
              <a:tr h="370840">
                <a:tc>
                  <a:txBody>
                    <a:bodyPr/>
                    <a:lstStyle/>
                    <a:p>
                      <a:r>
                        <a:rPr lang="en-US" sz="2000" dirty="0"/>
                        <a:t>Knock on door</a:t>
                      </a:r>
                    </a:p>
                    <a:p>
                      <a:endParaRPr lang="en-US" sz="2000" dirty="0"/>
                    </a:p>
                  </a:txBody>
                  <a:tcPr/>
                </a:tc>
                <a:tc>
                  <a:txBody>
                    <a:bodyPr/>
                    <a:lstStyle/>
                    <a:p>
                      <a:r>
                        <a:rPr lang="en-US" sz="2000" dirty="0"/>
                        <a:t>No response</a:t>
                      </a:r>
                    </a:p>
                  </a:txBody>
                  <a:tcPr/>
                </a:tc>
                <a:tc>
                  <a:txBody>
                    <a:bodyPr/>
                    <a:lstStyle/>
                    <a:p>
                      <a:r>
                        <a:rPr lang="en-US" sz="2000" dirty="0"/>
                        <a:t>Wait for response</a:t>
                      </a:r>
                      <a:br>
                        <a:rPr lang="en-US" sz="2000" dirty="0"/>
                      </a:br>
                      <a:endParaRPr lang="en-US" sz="2000" dirty="0"/>
                    </a:p>
                  </a:txBody>
                  <a:tcPr/>
                </a:tc>
                <a:extLst>
                  <a:ext uri="{0D108BD9-81ED-4DB2-BD59-A6C34878D82A}">
                    <a16:rowId xmlns:a16="http://schemas.microsoft.com/office/drawing/2014/main" val="10001"/>
                  </a:ext>
                </a:extLst>
              </a:tr>
              <a:tr h="370840">
                <a:tc>
                  <a:txBody>
                    <a:bodyPr/>
                    <a:lstStyle/>
                    <a:p>
                      <a:r>
                        <a:rPr lang="en-US" sz="2000" dirty="0"/>
                        <a:t>Good morning – time to get up</a:t>
                      </a:r>
                    </a:p>
                    <a:p>
                      <a:endParaRPr lang="en-US" sz="2000" dirty="0"/>
                    </a:p>
                  </a:txBody>
                  <a:tcPr/>
                </a:tc>
                <a:tc>
                  <a:txBody>
                    <a:bodyPr/>
                    <a:lstStyle/>
                    <a:p>
                      <a:r>
                        <a:rPr lang="en-US" sz="2000" dirty="0"/>
                        <a:t>No response or unhappy response</a:t>
                      </a:r>
                    </a:p>
                  </a:txBody>
                  <a:tcPr/>
                </a:tc>
                <a:tc>
                  <a:txBody>
                    <a:bodyPr/>
                    <a:lstStyle/>
                    <a:p>
                      <a:r>
                        <a:rPr lang="en-US" sz="2000" baseline="0" dirty="0"/>
                        <a:t>1 message at a time</a:t>
                      </a:r>
                      <a:endParaRPr lang="en-US" sz="2000" dirty="0"/>
                    </a:p>
                  </a:txBody>
                  <a:tcPr/>
                </a:tc>
                <a:extLst>
                  <a:ext uri="{0D108BD9-81ED-4DB2-BD59-A6C34878D82A}">
                    <a16:rowId xmlns:a16="http://schemas.microsoft.com/office/drawing/2014/main" val="10002"/>
                  </a:ext>
                </a:extLst>
              </a:tr>
              <a:tr h="370840">
                <a:tc>
                  <a:txBody>
                    <a:bodyPr/>
                    <a:lstStyle/>
                    <a:p>
                      <a:r>
                        <a:rPr lang="en-US" sz="2000" dirty="0"/>
                        <a:t> Shaking person with dementia</a:t>
                      </a:r>
                    </a:p>
                    <a:p>
                      <a:endParaRPr lang="en-US" sz="2000" dirty="0"/>
                    </a:p>
                  </a:txBody>
                  <a:tcPr/>
                </a:tc>
                <a:tc>
                  <a:txBody>
                    <a:bodyPr/>
                    <a:lstStyle/>
                    <a:p>
                      <a:r>
                        <a:rPr lang="en-US" sz="2000" dirty="0"/>
                        <a:t>Becomes upset</a:t>
                      </a:r>
                    </a:p>
                  </a:txBody>
                  <a:tcPr/>
                </a:tc>
                <a:tc>
                  <a:txBody>
                    <a:bodyPr/>
                    <a:lstStyle/>
                    <a:p>
                      <a:r>
                        <a:rPr lang="en-US" sz="2000" dirty="0"/>
                        <a:t>Use</a:t>
                      </a:r>
                      <a:r>
                        <a:rPr lang="en-US" sz="2000" baseline="0" dirty="0"/>
                        <a:t> more gentle tactile cue</a:t>
                      </a:r>
                      <a:endParaRPr lang="en-US" sz="2000" dirty="0"/>
                    </a:p>
                  </a:txBody>
                  <a:tcPr/>
                </a:tc>
                <a:extLst>
                  <a:ext uri="{0D108BD9-81ED-4DB2-BD59-A6C34878D82A}">
                    <a16:rowId xmlns:a16="http://schemas.microsoft.com/office/drawing/2014/main" val="10003"/>
                  </a:ext>
                </a:extLst>
              </a:tr>
              <a:tr h="370840">
                <a:tc>
                  <a:txBody>
                    <a:bodyPr/>
                    <a:lstStyle/>
                    <a:p>
                      <a:r>
                        <a:rPr lang="en-US" sz="2000" dirty="0"/>
                        <a:t>Helping person with dementia get up</a:t>
                      </a:r>
                    </a:p>
                  </a:txBody>
                  <a:tcPr/>
                </a:tc>
                <a:tc>
                  <a:txBody>
                    <a:bodyPr/>
                    <a:lstStyle/>
                    <a:p>
                      <a:r>
                        <a:rPr lang="en-US" sz="2000" dirty="0"/>
                        <a:t>Becomes more upset</a:t>
                      </a:r>
                    </a:p>
                  </a:txBody>
                  <a:tcPr/>
                </a:tc>
                <a:tc>
                  <a:txBody>
                    <a:bodyPr/>
                    <a:lstStyle/>
                    <a:p>
                      <a:r>
                        <a:rPr lang="en-US" sz="2000" dirty="0"/>
                        <a:t>Wait for person to respond before moving them.</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D6290478-766D-4747-A3EC-F2BFEB7E6249}" type="slidenum">
              <a:rPr lang="en-US" smtClean="0"/>
              <a:t>14</a:t>
            </a:fld>
            <a:endParaRPr lang="en-US"/>
          </a:p>
        </p:txBody>
      </p:sp>
      <p:sp>
        <p:nvSpPr>
          <p:cNvPr id="3" name="Rectangle 2"/>
          <p:cNvSpPr/>
          <p:nvPr/>
        </p:nvSpPr>
        <p:spPr>
          <a:xfrm>
            <a:off x="2022106" y="2862181"/>
            <a:ext cx="5486401" cy="901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22106" y="4857116"/>
            <a:ext cx="5486801" cy="1087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11684" y="3817879"/>
            <a:ext cx="5478376" cy="1066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91510" y="2157246"/>
            <a:ext cx="2737084" cy="67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90060" y="2875880"/>
            <a:ext cx="2780095" cy="888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08507" y="3817879"/>
            <a:ext cx="2769067" cy="10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27354" y="4878167"/>
            <a:ext cx="2763152" cy="1020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11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Scenario 2: Observing Behavior with Adaptive Dementia Care Approach.</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3262" y="2327709"/>
            <a:ext cx="292271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6290478-766D-4747-A3EC-F2BFEB7E6249}" type="slidenum">
              <a:rPr lang="en-US" smtClean="0"/>
              <a:t>15</a:t>
            </a:fld>
            <a:endParaRPr lang="en-US"/>
          </a:p>
        </p:txBody>
      </p:sp>
      <p:sp>
        <p:nvSpPr>
          <p:cNvPr id="6" name="Rectangle 5"/>
          <p:cNvSpPr/>
          <p:nvPr/>
        </p:nvSpPr>
        <p:spPr>
          <a:xfrm>
            <a:off x="319984" y="2206391"/>
            <a:ext cx="7842239" cy="3416320"/>
          </a:xfrm>
          <a:prstGeom prst="rect">
            <a:avLst/>
          </a:prstGeom>
        </p:spPr>
        <p:txBody>
          <a:bodyPr wrap="square">
            <a:spAutoFit/>
          </a:bodyPr>
          <a:lstStyle/>
          <a:p>
            <a:r>
              <a:rPr lang="en-US" sz="2400" b="1" dirty="0"/>
              <a:t>Watch the 45 second scenario 3 times </a:t>
            </a:r>
          </a:p>
          <a:p>
            <a:pPr marL="914400" lvl="1" indent="-457200">
              <a:buAutoNum type="arabicPeriod"/>
            </a:pPr>
            <a:r>
              <a:rPr lang="en-US" sz="2400" dirty="0"/>
              <a:t>Record personal reaction</a:t>
            </a:r>
          </a:p>
          <a:p>
            <a:pPr marL="1371600" lvl="2" indent="-457200">
              <a:buFont typeface="Arial" panose="020B0604020202020204" pitchFamily="34" charset="0"/>
              <a:buChar char="•"/>
            </a:pPr>
            <a:r>
              <a:rPr lang="en-US" sz="2400" dirty="0"/>
              <a:t>Facilitated discussion</a:t>
            </a:r>
            <a:br>
              <a:rPr lang="en-US" sz="2400" dirty="0"/>
            </a:br>
            <a:endParaRPr lang="en-US" sz="2400" dirty="0"/>
          </a:p>
          <a:p>
            <a:pPr lvl="1"/>
            <a:r>
              <a:rPr lang="en-US" sz="2400" dirty="0"/>
              <a:t>2. Record observations of person with dementia</a:t>
            </a:r>
          </a:p>
          <a:p>
            <a:pPr marL="1257300" lvl="2" indent="-342900">
              <a:buFont typeface="Arial" panose="020B0604020202020204" pitchFamily="34" charset="0"/>
              <a:buChar char="•"/>
            </a:pPr>
            <a:r>
              <a:rPr lang="en-US" sz="2400" dirty="0"/>
              <a:t>Facilitated discussion</a:t>
            </a:r>
            <a:br>
              <a:rPr lang="en-US" sz="2400" dirty="0"/>
            </a:br>
            <a:endParaRPr lang="en-US" sz="2400" dirty="0"/>
          </a:p>
          <a:p>
            <a:pPr lvl="1"/>
            <a:r>
              <a:rPr lang="en-US" sz="2400" dirty="0"/>
              <a:t>3. Record observations of caregiver</a:t>
            </a:r>
          </a:p>
          <a:p>
            <a:pPr marL="1200150" lvl="2" indent="-285750">
              <a:buFont typeface="Arial" panose="020B0604020202020204" pitchFamily="34" charset="0"/>
              <a:buChar char="•"/>
            </a:pPr>
            <a:r>
              <a:rPr lang="en-US" sz="2400" dirty="0"/>
              <a:t>Facilitated discussion</a:t>
            </a:r>
            <a:endParaRPr lang="en-US" dirty="0"/>
          </a:p>
        </p:txBody>
      </p:sp>
      <p:sp>
        <p:nvSpPr>
          <p:cNvPr id="4" name="Rectangle 3"/>
          <p:cNvSpPr/>
          <p:nvPr/>
        </p:nvSpPr>
        <p:spPr>
          <a:xfrm>
            <a:off x="5836920" y="5814909"/>
            <a:ext cx="6096000" cy="646331"/>
          </a:xfrm>
          <a:prstGeom prst="rect">
            <a:avLst/>
          </a:prstGeom>
        </p:spPr>
        <p:txBody>
          <a:bodyPr>
            <a:spAutoFit/>
          </a:bodyPr>
          <a:lstStyle/>
          <a:p>
            <a:r>
              <a:rPr lang="en-US" dirty="0"/>
              <a:t>https://qsep.cms.gov/data/208/ce7b114b-efaa-e811-952d-0e63451df8f4/story_html5.html?lms=1</a:t>
            </a:r>
          </a:p>
        </p:txBody>
      </p:sp>
    </p:spTree>
    <p:extLst>
      <p:ext uri="{BB962C8B-B14F-4D97-AF65-F5344CB8AC3E}">
        <p14:creationId xmlns:p14="http://schemas.microsoft.com/office/powerpoint/2010/main" val="3143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Focus on </a:t>
            </a:r>
            <a:r>
              <a:rPr lang="en-US" b="1" dirty="0"/>
              <a:t>Personal Reactions</a:t>
            </a:r>
            <a:r>
              <a:rPr lang="en-US" dirty="0"/>
              <a:t>:</a:t>
            </a:r>
            <a:br>
              <a:rPr lang="en-US" dirty="0"/>
            </a:br>
            <a:endParaRPr lang="en-US" dirty="0"/>
          </a:p>
        </p:txBody>
      </p:sp>
      <p:sp>
        <p:nvSpPr>
          <p:cNvPr id="5" name="Slide Number Placeholder 4"/>
          <p:cNvSpPr>
            <a:spLocks noGrp="1"/>
          </p:cNvSpPr>
          <p:nvPr>
            <p:ph type="sldNum" sz="quarter" idx="12"/>
          </p:nvPr>
        </p:nvSpPr>
        <p:spPr/>
        <p:txBody>
          <a:bodyPr/>
          <a:lstStyle/>
          <a:p>
            <a:fld id="{D6290478-766D-4747-A3EC-F2BFEB7E6249}" type="slidenum">
              <a:rPr lang="en-US" smtClean="0"/>
              <a:t>16</a:t>
            </a:fld>
            <a:endParaRPr lang="en-US"/>
          </a:p>
        </p:txBody>
      </p:sp>
      <p:sp>
        <p:nvSpPr>
          <p:cNvPr id="7" name="TextBox 6"/>
          <p:cNvSpPr txBox="1"/>
          <p:nvPr/>
        </p:nvSpPr>
        <p:spPr>
          <a:xfrm>
            <a:off x="335280" y="1099661"/>
            <a:ext cx="9675294" cy="5016758"/>
          </a:xfrm>
          <a:prstGeom prst="rect">
            <a:avLst/>
          </a:prstGeom>
          <a:noFill/>
        </p:spPr>
        <p:txBody>
          <a:bodyPr wrap="square" rtlCol="0">
            <a:spAutoFit/>
          </a:bodyPr>
          <a:lstStyle/>
          <a:p>
            <a:endParaRPr lang="en-US" sz="2400" dirty="0"/>
          </a:p>
          <a:p>
            <a:pPr marL="457200" indent="-457200">
              <a:spcAft>
                <a:spcPts val="1200"/>
              </a:spcAft>
              <a:buAutoNum type="arabicPeriod"/>
            </a:pPr>
            <a:r>
              <a:rPr lang="en-US" sz="2800" dirty="0"/>
              <a:t>What was your reaction to seeing this encounter?</a:t>
            </a:r>
          </a:p>
          <a:p>
            <a:pPr marL="914400" lvl="1" indent="-457200">
              <a:spcAft>
                <a:spcPts val="1200"/>
              </a:spcAft>
              <a:buFont typeface="Arial" panose="020B0604020202020204" pitchFamily="34" charset="0"/>
              <a:buChar char="•"/>
            </a:pPr>
            <a:r>
              <a:rPr lang="en-US" sz="2800" dirty="0"/>
              <a:t>What did you think or feel?</a:t>
            </a:r>
          </a:p>
          <a:p>
            <a:pPr marL="457200" indent="-457200">
              <a:spcAft>
                <a:spcPts val="1200"/>
              </a:spcAft>
              <a:buAutoNum type="arabicPeriod" startAt="2"/>
            </a:pPr>
            <a:r>
              <a:rPr lang="en-US" sz="2800" dirty="0"/>
              <a:t>Why do you think the you responded this way?</a:t>
            </a:r>
          </a:p>
          <a:p>
            <a:pPr marL="457200" indent="-457200">
              <a:spcAft>
                <a:spcPts val="1200"/>
              </a:spcAft>
              <a:buAutoNum type="arabicPeriod" startAt="2"/>
            </a:pPr>
            <a:r>
              <a:rPr lang="en-US" sz="2800" dirty="0"/>
              <a:t>Have you ever seen or done anything like this before?</a:t>
            </a:r>
          </a:p>
          <a:p>
            <a:pPr marL="457200" indent="-457200">
              <a:spcAft>
                <a:spcPts val="1200"/>
              </a:spcAft>
              <a:buAutoNum type="arabicPeriod" startAt="2"/>
            </a:pPr>
            <a:r>
              <a:rPr lang="en-US" sz="2800" dirty="0"/>
              <a:t>How do you think this compared to the first encounter you observed?</a:t>
            </a:r>
            <a:br>
              <a:rPr lang="en-US" sz="3200" dirty="0"/>
            </a:br>
            <a:endParaRPr lang="en-US" sz="3200" dirty="0"/>
          </a:p>
          <a:p>
            <a:pPr lvl="1"/>
            <a:endParaRPr lang="en-US" dirty="0"/>
          </a:p>
        </p:txBody>
      </p:sp>
      <p:sp>
        <p:nvSpPr>
          <p:cNvPr id="4" name="Rectangle 3"/>
          <p:cNvSpPr/>
          <p:nvPr/>
        </p:nvSpPr>
        <p:spPr>
          <a:xfrm>
            <a:off x="5105400" y="5831383"/>
            <a:ext cx="6096000" cy="646331"/>
          </a:xfrm>
          <a:prstGeom prst="rect">
            <a:avLst/>
          </a:prstGeom>
        </p:spPr>
        <p:txBody>
          <a:bodyPr>
            <a:spAutoFit/>
          </a:bodyPr>
          <a:lstStyle/>
          <a:p>
            <a:r>
              <a:rPr lang="en-US" dirty="0"/>
              <a:t>https://qsep.cms.gov/data/208/ce7b114b-efaa-e811-952d-0e63451df8f4/story_html5.html?lms=1</a:t>
            </a:r>
          </a:p>
        </p:txBody>
      </p:sp>
    </p:spTree>
    <p:extLst>
      <p:ext uri="{BB962C8B-B14F-4D97-AF65-F5344CB8AC3E}">
        <p14:creationId xmlns:p14="http://schemas.microsoft.com/office/powerpoint/2010/main" val="234935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 y="456702"/>
            <a:ext cx="11041781" cy="1371600"/>
          </a:xfrm>
        </p:spPr>
        <p:txBody>
          <a:bodyPr anchor="t">
            <a:normAutofit/>
          </a:bodyPr>
          <a:lstStyle/>
          <a:p>
            <a:r>
              <a:rPr lang="en-US" sz="4000" dirty="0"/>
              <a:t>Step 2: Focus on the </a:t>
            </a:r>
            <a:r>
              <a:rPr lang="en-US" sz="4000" b="1" dirty="0"/>
              <a:t>person with dementia’s </a:t>
            </a:r>
            <a:r>
              <a:rPr lang="en-US" sz="4000" dirty="0"/>
              <a:t>behaviors</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31212" y="2525416"/>
            <a:ext cx="3120975" cy="211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6290478-766D-4747-A3EC-F2BFEB7E6249}" type="slidenum">
              <a:rPr lang="en-US" smtClean="0"/>
              <a:t>17</a:t>
            </a:fld>
            <a:endParaRPr lang="en-US"/>
          </a:p>
        </p:txBody>
      </p:sp>
      <p:sp>
        <p:nvSpPr>
          <p:cNvPr id="7" name="TextBox 6"/>
          <p:cNvSpPr txBox="1"/>
          <p:nvPr/>
        </p:nvSpPr>
        <p:spPr>
          <a:xfrm>
            <a:off x="442761" y="1975834"/>
            <a:ext cx="7350493" cy="4247317"/>
          </a:xfrm>
          <a:prstGeom prst="rect">
            <a:avLst/>
          </a:prstGeom>
          <a:noFill/>
        </p:spPr>
        <p:txBody>
          <a:bodyPr wrap="square" rtlCol="0">
            <a:spAutoFit/>
          </a:bodyPr>
          <a:lstStyle/>
          <a:p>
            <a:pPr marL="914400" lvl="1" indent="-457200">
              <a:spcAft>
                <a:spcPts val="1200"/>
              </a:spcAft>
              <a:buAutoNum type="arabicPeriod"/>
            </a:pPr>
            <a:r>
              <a:rPr lang="en-US" sz="2400" dirty="0"/>
              <a:t>How did the person with dementia respond to the caregiver’s approach?</a:t>
            </a:r>
          </a:p>
          <a:p>
            <a:pPr marL="914400" lvl="1" indent="-457200">
              <a:spcAft>
                <a:spcPts val="1200"/>
              </a:spcAft>
              <a:buAutoNum type="arabicPeriod"/>
            </a:pPr>
            <a:r>
              <a:rPr lang="en-US" sz="2400" dirty="0"/>
              <a:t>What behaviors did you see the person with dementia show in response to the caregiver’s actions?</a:t>
            </a:r>
          </a:p>
          <a:p>
            <a:pPr marL="914400" lvl="1" indent="-457200">
              <a:spcAft>
                <a:spcPts val="1200"/>
              </a:spcAft>
              <a:buAutoNum type="arabicPeriod"/>
            </a:pPr>
            <a:r>
              <a:rPr lang="en-US" sz="2400" dirty="0"/>
              <a:t>What do you think caused the person with dementia to react the way she did?</a:t>
            </a:r>
          </a:p>
          <a:p>
            <a:pPr marL="914400" lvl="1" indent="-457200">
              <a:spcAft>
                <a:spcPts val="1200"/>
              </a:spcAft>
              <a:buAutoNum type="arabicPeriod"/>
            </a:pPr>
            <a:r>
              <a:rPr lang="en-US" sz="2400" dirty="0"/>
              <a:t>How were these behaviors similar or different from the behaviors in the first video?</a:t>
            </a:r>
          </a:p>
        </p:txBody>
      </p:sp>
      <p:sp>
        <p:nvSpPr>
          <p:cNvPr id="3" name="Rectangle 2"/>
          <p:cNvSpPr/>
          <p:nvPr/>
        </p:nvSpPr>
        <p:spPr>
          <a:xfrm>
            <a:off x="8458200" y="5012675"/>
            <a:ext cx="2667000" cy="923330"/>
          </a:xfrm>
          <a:prstGeom prst="rect">
            <a:avLst/>
          </a:prstGeom>
        </p:spPr>
        <p:txBody>
          <a:bodyPr wrap="square">
            <a:spAutoFit/>
          </a:bodyPr>
          <a:lstStyle/>
          <a:p>
            <a:r>
              <a:rPr lang="en-US" dirty="0"/>
              <a:t>CMS video 3.2</a:t>
            </a:r>
          </a:p>
          <a:p>
            <a:r>
              <a:rPr lang="en-US" dirty="0">
                <a:hlinkClick r:id="rId4"/>
              </a:rPr>
              <a:t>https://www.vapulse.net/videos/3296</a:t>
            </a:r>
            <a:endParaRPr lang="en-US" dirty="0"/>
          </a:p>
        </p:txBody>
      </p:sp>
    </p:spTree>
    <p:extLst>
      <p:ext uri="{BB962C8B-B14F-4D97-AF65-F5344CB8AC3E}">
        <p14:creationId xmlns:p14="http://schemas.microsoft.com/office/powerpoint/2010/main" val="422229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642594"/>
            <a:ext cx="11117179" cy="1371600"/>
          </a:xfrm>
        </p:spPr>
        <p:txBody>
          <a:bodyPr>
            <a:normAutofit fontScale="90000"/>
          </a:bodyPr>
          <a:lstStyle/>
          <a:p>
            <a:r>
              <a:rPr lang="en-US" dirty="0"/>
              <a:t>Step 3:  Focus on the </a:t>
            </a:r>
            <a:r>
              <a:rPr lang="en-US" sz="4400" b="1" u="sng" dirty="0"/>
              <a:t>caregiver’s</a:t>
            </a:r>
            <a:r>
              <a:rPr lang="en-US" b="1" dirty="0"/>
              <a:t> </a:t>
            </a:r>
            <a:r>
              <a:rPr lang="en-US" sz="4400" b="1" dirty="0"/>
              <a:t>behavior</a:t>
            </a:r>
            <a:r>
              <a:rPr lang="en-US" sz="4400" dirty="0"/>
              <a:t>.</a:t>
            </a:r>
            <a:br>
              <a:rPr lang="en-US" dirty="0"/>
            </a:br>
            <a:endParaRPr lang="en-US" dirty="0"/>
          </a:p>
        </p:txBody>
      </p:sp>
      <p:sp>
        <p:nvSpPr>
          <p:cNvPr id="5" name="Slide Number Placeholder 4"/>
          <p:cNvSpPr>
            <a:spLocks noGrp="1"/>
          </p:cNvSpPr>
          <p:nvPr>
            <p:ph type="sldNum" sz="quarter" idx="12"/>
          </p:nvPr>
        </p:nvSpPr>
        <p:spPr/>
        <p:txBody>
          <a:bodyPr/>
          <a:lstStyle/>
          <a:p>
            <a:fld id="{D6290478-766D-4747-A3EC-F2BFEB7E6249}" type="slidenum">
              <a:rPr lang="en-US" smtClean="0"/>
              <a:t>18</a:t>
            </a:fld>
            <a:endParaRPr lang="en-US"/>
          </a:p>
        </p:txBody>
      </p:sp>
      <p:sp>
        <p:nvSpPr>
          <p:cNvPr id="7" name="TextBox 6"/>
          <p:cNvSpPr txBox="1"/>
          <p:nvPr/>
        </p:nvSpPr>
        <p:spPr>
          <a:xfrm>
            <a:off x="548639" y="1737285"/>
            <a:ext cx="9548037" cy="3323987"/>
          </a:xfrm>
          <a:prstGeom prst="rect">
            <a:avLst/>
          </a:prstGeom>
          <a:noFill/>
        </p:spPr>
        <p:txBody>
          <a:bodyPr wrap="square" rtlCol="0">
            <a:spAutoFit/>
          </a:bodyPr>
          <a:lstStyle/>
          <a:p>
            <a:endParaRPr lang="en-US" sz="2400" dirty="0"/>
          </a:p>
          <a:p>
            <a:pPr marL="457200" indent="-457200">
              <a:buAutoNum type="arabicPeriod"/>
            </a:pPr>
            <a:r>
              <a:rPr lang="en-US" sz="2400" dirty="0"/>
              <a:t>What did the caregiver do during the interaction?</a:t>
            </a:r>
            <a:br>
              <a:rPr lang="en-US" sz="2400" dirty="0"/>
            </a:br>
            <a:endParaRPr lang="en-US" sz="2400" dirty="0"/>
          </a:p>
          <a:p>
            <a:pPr marL="457200" indent="-457200">
              <a:buAutoNum type="arabicPeriod"/>
            </a:pPr>
            <a:r>
              <a:rPr lang="en-US" sz="2400" dirty="0"/>
              <a:t>What did the caregiver do that was good?</a:t>
            </a:r>
            <a:br>
              <a:rPr lang="en-US" sz="2400" dirty="0"/>
            </a:br>
            <a:endParaRPr lang="en-US" sz="2400" dirty="0"/>
          </a:p>
          <a:p>
            <a:pPr marL="457200" indent="-457200">
              <a:buAutoNum type="arabicPeriod"/>
            </a:pPr>
            <a:r>
              <a:rPr lang="en-US" sz="2400" dirty="0"/>
              <a:t>What did the caregiver do that was not good?</a:t>
            </a:r>
            <a:br>
              <a:rPr lang="en-US" sz="2400" dirty="0"/>
            </a:br>
            <a:endParaRPr lang="en-US" sz="2400" dirty="0"/>
          </a:p>
          <a:p>
            <a:pPr marL="457200" indent="-457200">
              <a:buAutoNum type="arabicPeriod"/>
            </a:pPr>
            <a:r>
              <a:rPr lang="en-US" sz="2400" dirty="0"/>
              <a:t>Record observations of caregiver on worksheet</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233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3" y="28575"/>
            <a:ext cx="9630744" cy="1143000"/>
          </a:xfrm>
        </p:spPr>
        <p:txBody>
          <a:bodyPr>
            <a:normAutofit fontScale="90000"/>
          </a:bodyPr>
          <a:lstStyle/>
          <a:p>
            <a:r>
              <a:rPr lang="en-US" sz="4000" dirty="0"/>
              <a:t>Compare the Two Caregiving Encounters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5871754"/>
              </p:ext>
            </p:extLst>
          </p:nvPr>
        </p:nvGraphicFramePr>
        <p:xfrm>
          <a:off x="1052623" y="1966920"/>
          <a:ext cx="9216075" cy="4754880"/>
        </p:xfrm>
        <a:graphic>
          <a:graphicData uri="http://schemas.openxmlformats.org/drawingml/2006/table">
            <a:tbl>
              <a:tblPr firstRow="1" bandRow="1">
                <a:tableStyleId>{5C22544A-7EE6-4342-B048-85BDC9FD1C3A}</a:tableStyleId>
              </a:tblPr>
              <a:tblGrid>
                <a:gridCol w="1843215">
                  <a:extLst>
                    <a:ext uri="{9D8B030D-6E8A-4147-A177-3AD203B41FA5}">
                      <a16:colId xmlns:a16="http://schemas.microsoft.com/office/drawing/2014/main" val="20000"/>
                    </a:ext>
                  </a:extLst>
                </a:gridCol>
                <a:gridCol w="1843215">
                  <a:extLst>
                    <a:ext uri="{9D8B030D-6E8A-4147-A177-3AD203B41FA5}">
                      <a16:colId xmlns:a16="http://schemas.microsoft.com/office/drawing/2014/main" val="20001"/>
                    </a:ext>
                  </a:extLst>
                </a:gridCol>
                <a:gridCol w="1843215">
                  <a:extLst>
                    <a:ext uri="{9D8B030D-6E8A-4147-A177-3AD203B41FA5}">
                      <a16:colId xmlns:a16="http://schemas.microsoft.com/office/drawing/2014/main" val="20002"/>
                    </a:ext>
                  </a:extLst>
                </a:gridCol>
                <a:gridCol w="1843215">
                  <a:extLst>
                    <a:ext uri="{9D8B030D-6E8A-4147-A177-3AD203B41FA5}">
                      <a16:colId xmlns:a16="http://schemas.microsoft.com/office/drawing/2014/main" val="20003"/>
                    </a:ext>
                  </a:extLst>
                </a:gridCol>
                <a:gridCol w="1843215">
                  <a:extLst>
                    <a:ext uri="{9D8B030D-6E8A-4147-A177-3AD203B41FA5}">
                      <a16:colId xmlns:a16="http://schemas.microsoft.com/office/drawing/2014/main" val="20004"/>
                    </a:ext>
                  </a:extLst>
                </a:gridCol>
              </a:tblGrid>
              <a:tr h="370840">
                <a:tc>
                  <a:txBody>
                    <a:bodyPr/>
                    <a:lstStyle/>
                    <a:p>
                      <a:r>
                        <a:rPr lang="en-US" dirty="0"/>
                        <a:t>Approach</a:t>
                      </a:r>
                    </a:p>
                  </a:txBody>
                  <a:tcPr/>
                </a:tc>
                <a:tc>
                  <a:txBody>
                    <a:bodyPr/>
                    <a:lstStyle/>
                    <a:p>
                      <a:r>
                        <a:rPr lang="en-US" dirty="0"/>
                        <a:t>Caregiver</a:t>
                      </a:r>
                      <a:r>
                        <a:rPr lang="en-US" baseline="0" dirty="0"/>
                        <a:t> 1 Behavior</a:t>
                      </a:r>
                      <a:endParaRPr lang="en-US" dirty="0"/>
                    </a:p>
                  </a:txBody>
                  <a:tcPr/>
                </a:tc>
                <a:tc>
                  <a:txBody>
                    <a:bodyPr/>
                    <a:lstStyle/>
                    <a:p>
                      <a:r>
                        <a:rPr lang="en-US" dirty="0"/>
                        <a:t>Resident Behavior</a:t>
                      </a:r>
                    </a:p>
                  </a:txBody>
                  <a:tcPr/>
                </a:tc>
                <a:tc>
                  <a:txBody>
                    <a:bodyPr/>
                    <a:lstStyle/>
                    <a:p>
                      <a:r>
                        <a:rPr lang="en-US" dirty="0"/>
                        <a:t>Caregiver 2 Behavior</a:t>
                      </a:r>
                    </a:p>
                  </a:txBody>
                  <a:tcPr/>
                </a:tc>
                <a:tc>
                  <a:txBody>
                    <a:bodyPr/>
                    <a:lstStyle/>
                    <a:p>
                      <a:r>
                        <a:rPr lang="en-US" dirty="0"/>
                        <a:t>Resident Behavior</a:t>
                      </a:r>
                    </a:p>
                  </a:txBody>
                  <a:tcPr/>
                </a:tc>
                <a:extLst>
                  <a:ext uri="{0D108BD9-81ED-4DB2-BD59-A6C34878D82A}">
                    <a16:rowId xmlns:a16="http://schemas.microsoft.com/office/drawing/2014/main" val="10000"/>
                  </a:ext>
                </a:extLst>
              </a:tr>
              <a:tr h="370840">
                <a:tc>
                  <a:txBody>
                    <a:bodyPr/>
                    <a:lstStyle/>
                    <a:p>
                      <a:r>
                        <a:rPr lang="en-US" dirty="0"/>
                        <a:t>Awakening the person</a:t>
                      </a:r>
                    </a:p>
                  </a:txBody>
                  <a:tcPr/>
                </a:tc>
                <a:tc>
                  <a:txBody>
                    <a:bodyPr/>
                    <a:lstStyle/>
                    <a:p>
                      <a:r>
                        <a:rPr lang="en-US" dirty="0"/>
                        <a:t>Knocked</a:t>
                      </a:r>
                      <a:r>
                        <a:rPr lang="en-US" baseline="0" dirty="0"/>
                        <a:t> on door, Good morning, Shaking awake</a:t>
                      </a:r>
                      <a:endParaRPr lang="en-US" dirty="0"/>
                    </a:p>
                  </a:txBody>
                  <a:tcPr/>
                </a:tc>
                <a:tc>
                  <a:txBody>
                    <a:bodyPr/>
                    <a:lstStyle/>
                    <a:p>
                      <a:r>
                        <a:rPr lang="en-US" dirty="0"/>
                        <a:t>Ignored caregiver</a:t>
                      </a:r>
                    </a:p>
                  </a:txBody>
                  <a:tcPr/>
                </a:tc>
                <a:tc>
                  <a:txBody>
                    <a:bodyPr/>
                    <a:lstStyle/>
                    <a:p>
                      <a:r>
                        <a:rPr lang="en-US" dirty="0"/>
                        <a:t>Knocked</a:t>
                      </a:r>
                      <a:r>
                        <a:rPr lang="en-US" baseline="0" dirty="0"/>
                        <a:t> several times, Called resident by name</a:t>
                      </a:r>
                      <a:endParaRPr lang="en-US" dirty="0"/>
                    </a:p>
                  </a:txBody>
                  <a:tcPr/>
                </a:tc>
                <a:tc>
                  <a:txBody>
                    <a:bodyPr/>
                    <a:lstStyle/>
                    <a:p>
                      <a:r>
                        <a:rPr lang="en-US" dirty="0"/>
                        <a:t>Awakened without</a:t>
                      </a:r>
                      <a:r>
                        <a:rPr lang="en-US" baseline="0" dirty="0"/>
                        <a:t> shaking</a:t>
                      </a:r>
                      <a:endParaRPr lang="en-US" dirty="0"/>
                    </a:p>
                  </a:txBody>
                  <a:tcPr/>
                </a:tc>
                <a:extLst>
                  <a:ext uri="{0D108BD9-81ED-4DB2-BD59-A6C34878D82A}">
                    <a16:rowId xmlns:a16="http://schemas.microsoft.com/office/drawing/2014/main" val="10001"/>
                  </a:ext>
                </a:extLst>
              </a:tr>
              <a:tr h="370840">
                <a:tc>
                  <a:txBody>
                    <a:bodyPr/>
                    <a:lstStyle/>
                    <a:p>
                      <a:r>
                        <a:rPr lang="en-US" dirty="0"/>
                        <a:t>Giving Instructions</a:t>
                      </a:r>
                    </a:p>
                  </a:txBody>
                  <a:tcPr/>
                </a:tc>
                <a:tc>
                  <a:txBody>
                    <a:bodyPr/>
                    <a:lstStyle/>
                    <a:p>
                      <a:r>
                        <a:rPr lang="en-US" dirty="0"/>
                        <a:t>Many instructions</a:t>
                      </a:r>
                    </a:p>
                  </a:txBody>
                  <a:tcPr/>
                </a:tc>
                <a:tc>
                  <a:txBody>
                    <a:bodyPr/>
                    <a:lstStyle/>
                    <a:p>
                      <a:r>
                        <a:rPr lang="en-US" dirty="0"/>
                        <a:t>Ignored caregiver</a:t>
                      </a:r>
                    </a:p>
                  </a:txBody>
                  <a:tcPr/>
                </a:tc>
                <a:tc>
                  <a:txBody>
                    <a:bodyPr/>
                    <a:lstStyle/>
                    <a:p>
                      <a:r>
                        <a:rPr lang="en-US" dirty="0"/>
                        <a:t>Waited for response</a:t>
                      </a:r>
                    </a:p>
                    <a:p>
                      <a:r>
                        <a:rPr lang="en-US" dirty="0"/>
                        <a:t>Used gestures as well as words</a:t>
                      </a:r>
                    </a:p>
                  </a:txBody>
                  <a:tcPr/>
                </a:tc>
                <a:tc>
                  <a:txBody>
                    <a:bodyPr/>
                    <a:lstStyle/>
                    <a:p>
                      <a:r>
                        <a:rPr lang="en-US" dirty="0"/>
                        <a:t>Resident got up </a:t>
                      </a:r>
                    </a:p>
                  </a:txBody>
                  <a:tcPr/>
                </a:tc>
                <a:extLst>
                  <a:ext uri="{0D108BD9-81ED-4DB2-BD59-A6C34878D82A}">
                    <a16:rowId xmlns:a16="http://schemas.microsoft.com/office/drawing/2014/main" val="10002"/>
                  </a:ext>
                </a:extLst>
              </a:tr>
              <a:tr h="370840">
                <a:tc>
                  <a:txBody>
                    <a:bodyPr/>
                    <a:lstStyle/>
                    <a:p>
                      <a:r>
                        <a:rPr lang="en-US" dirty="0"/>
                        <a:t>Adapting Approach due to response</a:t>
                      </a:r>
                    </a:p>
                  </a:txBody>
                  <a:tcPr/>
                </a:tc>
                <a:tc>
                  <a:txBody>
                    <a:bodyPr/>
                    <a:lstStyle/>
                    <a:p>
                      <a:r>
                        <a:rPr lang="en-US" dirty="0"/>
                        <a:t>Tried to figure out source of distress</a:t>
                      </a:r>
                    </a:p>
                  </a:txBody>
                  <a:tcPr/>
                </a:tc>
                <a:tc>
                  <a:txBody>
                    <a:bodyPr/>
                    <a:lstStyle/>
                    <a:p>
                      <a:r>
                        <a:rPr lang="en-US" dirty="0"/>
                        <a:t>Became more upset</a:t>
                      </a:r>
                    </a:p>
                  </a:txBody>
                  <a:tcPr/>
                </a:tc>
                <a:tc>
                  <a:txBody>
                    <a:bodyPr/>
                    <a:lstStyle/>
                    <a:p>
                      <a:r>
                        <a:rPr lang="en-US" dirty="0"/>
                        <a:t>Observed problem with getting out of bed</a:t>
                      </a:r>
                    </a:p>
                  </a:txBody>
                  <a:tcPr/>
                </a:tc>
                <a:tc>
                  <a:txBody>
                    <a:bodyPr/>
                    <a:lstStyle/>
                    <a:p>
                      <a:r>
                        <a:rPr lang="en-US" dirty="0"/>
                        <a:t>Offered tactile and visual cue to assist</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D6290478-766D-4747-A3EC-F2BFEB7E6249}" type="slidenum">
              <a:rPr lang="en-US" smtClean="0"/>
              <a:t>19</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1" y="937682"/>
            <a:ext cx="1429499" cy="92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2" y="941434"/>
            <a:ext cx="1371600" cy="92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12391" y="2712524"/>
            <a:ext cx="1657519" cy="1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32074" y="2654245"/>
            <a:ext cx="1703852" cy="135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98090" y="2667000"/>
            <a:ext cx="1770609"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2409" y="4107428"/>
            <a:ext cx="1618501" cy="13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2071" y="4107428"/>
            <a:ext cx="1832783" cy="13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12391" y="4107428"/>
            <a:ext cx="1618501" cy="13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77625" y="4107427"/>
            <a:ext cx="1758302" cy="1338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16787" y="4108955"/>
            <a:ext cx="1618501" cy="1198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12409" y="5505000"/>
            <a:ext cx="1656987" cy="107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52252" y="5526291"/>
            <a:ext cx="1792602" cy="1094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12391" y="5460428"/>
            <a:ext cx="1665228" cy="1181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13749" y="5485831"/>
            <a:ext cx="1822177" cy="1155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74910" y="5526290"/>
            <a:ext cx="1702254" cy="1094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7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78341"/>
            <a:ext cx="10058400" cy="1371600"/>
          </a:xfrm>
        </p:spPr>
        <p:txBody>
          <a:bodyPr>
            <a:normAutofit fontScale="90000"/>
          </a:bodyPr>
          <a:lstStyle/>
          <a:p>
            <a:r>
              <a:rPr lang="en-US" dirty="0"/>
              <a:t>Adaptive Dementia </a:t>
            </a:r>
            <a:br>
              <a:rPr lang="en-US" dirty="0"/>
            </a:br>
            <a:r>
              <a:rPr lang="en-US" dirty="0"/>
              <a:t>Care:</a:t>
            </a:r>
            <a:br>
              <a:rPr lang="en-US" dirty="0"/>
            </a:br>
            <a:r>
              <a:rPr lang="en-US" dirty="0"/>
              <a:t>Core Competencies</a:t>
            </a:r>
          </a:p>
        </p:txBody>
      </p:sp>
      <p:sp>
        <p:nvSpPr>
          <p:cNvPr id="3" name="Content Placeholder 2"/>
          <p:cNvSpPr>
            <a:spLocks noGrp="1"/>
          </p:cNvSpPr>
          <p:nvPr>
            <p:ph idx="1"/>
          </p:nvPr>
        </p:nvSpPr>
        <p:spPr>
          <a:xfrm>
            <a:off x="258278" y="2594834"/>
            <a:ext cx="10058400" cy="3931920"/>
          </a:xfrm>
        </p:spPr>
        <p:txBody>
          <a:bodyPr>
            <a:normAutofit fontScale="92500"/>
          </a:bodyPr>
          <a:lstStyle/>
          <a:p>
            <a:r>
              <a:rPr lang="en-US" sz="2800" dirty="0"/>
              <a:t>Clinical:</a:t>
            </a:r>
          </a:p>
          <a:p>
            <a:pPr lvl="1"/>
            <a:r>
              <a:rPr lang="en-US" sz="2400" dirty="0"/>
              <a:t>Ability to </a:t>
            </a:r>
            <a:r>
              <a:rPr lang="en-US" sz="2400" u="sng" dirty="0"/>
              <a:t>integrate</a:t>
            </a:r>
            <a:r>
              <a:rPr lang="en-US" sz="2400" dirty="0"/>
              <a:t> needed </a:t>
            </a:r>
            <a:br>
              <a:rPr lang="en-US" sz="2400" dirty="0"/>
            </a:br>
            <a:r>
              <a:rPr lang="en-US" sz="2400" dirty="0"/>
              <a:t>dementia knowledge, skills </a:t>
            </a:r>
            <a:br>
              <a:rPr lang="en-US" sz="2400" dirty="0"/>
            </a:br>
            <a:r>
              <a:rPr lang="en-US" sz="2400" dirty="0"/>
              <a:t>and attitudes into practice</a:t>
            </a:r>
          </a:p>
          <a:p>
            <a:pPr marL="274320" lvl="1" indent="0">
              <a:buNone/>
            </a:pPr>
            <a:endParaRPr lang="en-US" sz="2400" dirty="0"/>
          </a:p>
          <a:p>
            <a:pPr lvl="1"/>
            <a:r>
              <a:rPr lang="en-US" sz="2400" dirty="0"/>
              <a:t>Ability to </a:t>
            </a:r>
            <a:r>
              <a:rPr lang="en-US" sz="2400" u="sng" dirty="0"/>
              <a:t>adapt</a:t>
            </a:r>
            <a:r>
              <a:rPr lang="en-US" sz="2400" dirty="0"/>
              <a:t>  caregiving approach and environment  according to response of person with dementia</a:t>
            </a:r>
            <a:br>
              <a:rPr lang="en-US" sz="2400" dirty="0"/>
            </a:br>
            <a:endParaRPr lang="en-US" sz="2400" dirty="0"/>
          </a:p>
          <a:p>
            <a:pPr lvl="1" indent="0">
              <a:buNone/>
            </a:pPr>
            <a:r>
              <a:rPr lang="en-US" sz="2400" i="1" u="sng" dirty="0"/>
              <a:t>Demonstrated</a:t>
            </a:r>
            <a:r>
              <a:rPr lang="en-US" sz="2400" i="1" dirty="0"/>
              <a:t> by response to different levels of impairment in dementia exhibited during performance of different caregiving tasks</a:t>
            </a:r>
          </a:p>
          <a:p>
            <a:pPr marL="0" indent="0">
              <a:buNone/>
            </a:pPr>
            <a:endParaRPr lang="en-US" dirty="0"/>
          </a:p>
        </p:txBody>
      </p:sp>
      <p:sp>
        <p:nvSpPr>
          <p:cNvPr id="4" name="Slide Number Placeholder 3"/>
          <p:cNvSpPr>
            <a:spLocks noGrp="1"/>
          </p:cNvSpPr>
          <p:nvPr>
            <p:ph type="sldNum" sz="quarter" idx="12"/>
          </p:nvPr>
        </p:nvSpPr>
        <p:spPr/>
        <p:txBody>
          <a:bodyPr/>
          <a:lstStyle/>
          <a:p>
            <a:fld id="{D6290478-766D-4747-A3EC-F2BFEB7E6249}" type="slidenum">
              <a:rPr lang="en-US" smtClean="0"/>
              <a:t>2</a:t>
            </a:fld>
            <a:endParaRPr lang="en-US"/>
          </a:p>
        </p:txBody>
      </p:sp>
      <p:grpSp>
        <p:nvGrpSpPr>
          <p:cNvPr id="8" name="Group 7"/>
          <p:cNvGrpSpPr/>
          <p:nvPr/>
        </p:nvGrpSpPr>
        <p:grpSpPr>
          <a:xfrm>
            <a:off x="5861784" y="182880"/>
            <a:ext cx="6330215" cy="4224725"/>
            <a:chOff x="5861784" y="182880"/>
            <a:chExt cx="6330215" cy="4224725"/>
          </a:xfrm>
        </p:grpSpPr>
        <p:pic>
          <p:nvPicPr>
            <p:cNvPr id="6" name="Picture 5"/>
            <p:cNvPicPr>
              <a:picLocks noChangeAspect="1"/>
            </p:cNvPicPr>
            <p:nvPr/>
          </p:nvPicPr>
          <p:blipFill>
            <a:blip r:embed="rId3"/>
            <a:stretch>
              <a:fillRect/>
            </a:stretch>
          </p:blipFill>
          <p:spPr>
            <a:xfrm>
              <a:off x="5929542" y="182880"/>
              <a:ext cx="6262457" cy="4224725"/>
            </a:xfrm>
            <a:prstGeom prst="rect">
              <a:avLst/>
            </a:prstGeom>
          </p:spPr>
        </p:pic>
        <p:sp>
          <p:nvSpPr>
            <p:cNvPr id="7" name="Rectangle 6"/>
            <p:cNvSpPr/>
            <p:nvPr/>
          </p:nvSpPr>
          <p:spPr>
            <a:xfrm>
              <a:off x="5861784" y="3947368"/>
              <a:ext cx="5875326" cy="307777"/>
            </a:xfrm>
            <a:prstGeom prst="rect">
              <a:avLst/>
            </a:prstGeom>
          </p:spPr>
          <p:txBody>
            <a:bodyPr wrap="none">
              <a:spAutoFit/>
            </a:bodyPr>
            <a:lstStyle/>
            <a:p>
              <a:r>
                <a:rPr lang="en-US" sz="1400" dirty="0">
                  <a:solidFill>
                    <a:schemeClr val="bg1"/>
                  </a:solidFill>
                </a:rPr>
                <a:t>Photo credit https://www.medicinenet.com/dementia/article.htm</a:t>
              </a:r>
            </a:p>
          </p:txBody>
        </p:sp>
      </p:grpSp>
    </p:spTree>
    <p:extLst>
      <p:ext uri="{BB962C8B-B14F-4D97-AF65-F5344CB8AC3E}">
        <p14:creationId xmlns:p14="http://schemas.microsoft.com/office/powerpoint/2010/main" val="268341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Checklist for observing behaviors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931543"/>
              </p:ext>
            </p:extLst>
          </p:nvPr>
        </p:nvGraphicFramePr>
        <p:xfrm>
          <a:off x="1254642" y="1600200"/>
          <a:ext cx="10249786" cy="4668520"/>
        </p:xfrm>
        <a:graphic>
          <a:graphicData uri="http://schemas.openxmlformats.org/drawingml/2006/table">
            <a:tbl>
              <a:tblPr firstRow="1" bandRow="1">
                <a:tableStyleId>{93296810-A885-4BE3-A3E7-6D5BEEA58F35}</a:tableStyleId>
              </a:tblPr>
              <a:tblGrid>
                <a:gridCol w="5986989">
                  <a:extLst>
                    <a:ext uri="{9D8B030D-6E8A-4147-A177-3AD203B41FA5}">
                      <a16:colId xmlns:a16="http://schemas.microsoft.com/office/drawing/2014/main" val="20000"/>
                    </a:ext>
                  </a:extLst>
                </a:gridCol>
                <a:gridCol w="1122723">
                  <a:extLst>
                    <a:ext uri="{9D8B030D-6E8A-4147-A177-3AD203B41FA5}">
                      <a16:colId xmlns:a16="http://schemas.microsoft.com/office/drawing/2014/main" val="20001"/>
                    </a:ext>
                  </a:extLst>
                </a:gridCol>
                <a:gridCol w="3140074">
                  <a:extLst>
                    <a:ext uri="{9D8B030D-6E8A-4147-A177-3AD203B41FA5}">
                      <a16:colId xmlns:a16="http://schemas.microsoft.com/office/drawing/2014/main" val="20002"/>
                    </a:ext>
                  </a:extLst>
                </a:gridCol>
              </a:tblGrid>
              <a:tr h="370840">
                <a:tc>
                  <a:txBody>
                    <a:bodyPr/>
                    <a:lstStyle/>
                    <a:p>
                      <a:r>
                        <a:rPr lang="en-US" dirty="0"/>
                        <a:t>Observing behaviors steps</a:t>
                      </a:r>
                    </a:p>
                  </a:txBody>
                  <a:tcPr/>
                </a:tc>
                <a:tc>
                  <a:txBody>
                    <a:bodyPr/>
                    <a:lstStyle/>
                    <a:p>
                      <a:r>
                        <a:rPr lang="en-US" dirty="0"/>
                        <a:t>Yes/No</a:t>
                      </a:r>
                    </a:p>
                  </a:txBody>
                  <a:tcPr/>
                </a:tc>
                <a:tc>
                  <a:txBody>
                    <a:bodyPr/>
                    <a:lstStyle/>
                    <a:p>
                      <a:r>
                        <a:rPr lang="en-US" dirty="0"/>
                        <a:t>Suggestions to improve skills</a:t>
                      </a:r>
                    </a:p>
                  </a:txBody>
                  <a:tcPr/>
                </a:tc>
                <a:extLst>
                  <a:ext uri="{0D108BD9-81ED-4DB2-BD59-A6C34878D82A}">
                    <a16:rowId xmlns:a16="http://schemas.microsoft.com/office/drawing/2014/main" val="10000"/>
                  </a:ext>
                </a:extLst>
              </a:tr>
              <a:tr h="370840">
                <a:tc>
                  <a:txBody>
                    <a:bodyPr/>
                    <a:lstStyle/>
                    <a:p>
                      <a:r>
                        <a:rPr lang="en-US" dirty="0"/>
                        <a:t>1. Uses objective language to describe behavior, rather than more</a:t>
                      </a:r>
                      <a:r>
                        <a:rPr lang="en-US" baseline="0" dirty="0"/>
                        <a:t> global or judgmental descriptors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 Includes both verbal and non-verbal behaviors in descriptors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3. Able to describe</a:t>
                      </a:r>
                      <a:r>
                        <a:rPr lang="en-US" baseline="0" dirty="0"/>
                        <a:t> sequence of events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4. Able to identify behaviors that reflect</a:t>
                      </a:r>
                      <a:r>
                        <a:rPr lang="en-US" baseline="0" dirty="0"/>
                        <a:t> common dementia-related deficits:</a:t>
                      </a:r>
                    </a:p>
                    <a:p>
                      <a:pPr marL="285750" indent="-285750">
                        <a:buFont typeface="Arial" panose="020B0604020202020204" pitchFamily="34" charset="0"/>
                        <a:buChar char="•"/>
                      </a:pPr>
                      <a:r>
                        <a:rPr lang="en-US" baseline="0" dirty="0"/>
                        <a:t>Memory loss</a:t>
                      </a:r>
                    </a:p>
                    <a:p>
                      <a:pPr marL="285750" indent="-285750">
                        <a:buFont typeface="Arial" panose="020B0604020202020204" pitchFamily="34" charset="0"/>
                        <a:buChar char="•"/>
                      </a:pPr>
                      <a:r>
                        <a:rPr lang="en-US" baseline="0" dirty="0"/>
                        <a:t>Language production</a:t>
                      </a:r>
                    </a:p>
                    <a:p>
                      <a:pPr marL="285750" indent="-285750">
                        <a:buFont typeface="Arial" panose="020B0604020202020204" pitchFamily="34" charset="0"/>
                        <a:buChar char="•"/>
                      </a:pPr>
                      <a:r>
                        <a:rPr lang="en-US" baseline="0" dirty="0"/>
                        <a:t>Language comprehension</a:t>
                      </a:r>
                    </a:p>
                    <a:p>
                      <a:pPr marL="285750" indent="-285750">
                        <a:buFont typeface="Arial" panose="020B0604020202020204" pitchFamily="34" charset="0"/>
                        <a:buChar char="•"/>
                      </a:pPr>
                      <a:r>
                        <a:rPr lang="en-US" baseline="0" dirty="0"/>
                        <a:t>Sequencing of tasks</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5. Able to identify</a:t>
                      </a:r>
                      <a:r>
                        <a:rPr lang="en-US" baseline="0" dirty="0"/>
                        <a:t> caregiver behaviors that trigger negative behaviors in a person with dementia</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D6290478-766D-4747-A3EC-F2BFEB7E6249}" type="slidenum">
              <a:rPr lang="en-US" smtClean="0"/>
              <a:t>20</a:t>
            </a:fld>
            <a:endParaRPr lang="en-US"/>
          </a:p>
        </p:txBody>
      </p:sp>
      <p:sp>
        <p:nvSpPr>
          <p:cNvPr id="3" name="Rectangle 2"/>
          <p:cNvSpPr/>
          <p:nvPr/>
        </p:nvSpPr>
        <p:spPr>
          <a:xfrm>
            <a:off x="1256413" y="2971800"/>
            <a:ext cx="5856767" cy="533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54642" y="3495884"/>
            <a:ext cx="5858538" cy="457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4642" y="3943768"/>
            <a:ext cx="5858538" cy="16281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4642" y="5614104"/>
            <a:ext cx="5858538" cy="6578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0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Clinical Attitudes</a:t>
            </a:r>
          </a:p>
        </p:txBody>
      </p:sp>
      <p:sp>
        <p:nvSpPr>
          <p:cNvPr id="3" name="Content Placeholder 2"/>
          <p:cNvSpPr>
            <a:spLocks noGrp="1"/>
          </p:cNvSpPr>
          <p:nvPr>
            <p:ph idx="1"/>
          </p:nvPr>
        </p:nvSpPr>
        <p:spPr>
          <a:xfrm>
            <a:off x="721093" y="2014194"/>
            <a:ext cx="10480307" cy="3931920"/>
          </a:xfrm>
        </p:spPr>
        <p:txBody>
          <a:bodyPr>
            <a:noAutofit/>
          </a:bodyPr>
          <a:lstStyle/>
          <a:p>
            <a:pPr marL="514350" indent="-514350">
              <a:buFont typeface="+mj-lt"/>
              <a:buAutoNum type="arabicPeriod"/>
            </a:pPr>
            <a:r>
              <a:rPr lang="en-US" sz="2400" dirty="0"/>
              <a:t>Person with dementia is doing the best that he or she is able to do</a:t>
            </a:r>
          </a:p>
          <a:p>
            <a:pPr marL="514350" indent="-514350">
              <a:buFont typeface="+mj-lt"/>
              <a:buAutoNum type="arabicPeriod"/>
            </a:pPr>
            <a:r>
              <a:rPr lang="en-US" sz="2400" dirty="0"/>
              <a:t>All behavior has meaning </a:t>
            </a:r>
          </a:p>
          <a:p>
            <a:pPr marL="514350" indent="-514350">
              <a:buFont typeface="+mj-lt"/>
              <a:buAutoNum type="arabicPeriod"/>
            </a:pPr>
            <a:r>
              <a:rPr lang="en-US" sz="2400" dirty="0"/>
              <a:t>Caregiver’s job is to recognize problems, and to adjust the environment  or caregiving approach so that the person with dementia:</a:t>
            </a:r>
          </a:p>
          <a:p>
            <a:pPr lvl="2"/>
            <a:r>
              <a:rPr lang="en-US" sz="1800" dirty="0"/>
              <a:t>is </a:t>
            </a:r>
            <a:r>
              <a:rPr lang="en-US" sz="1800" u="sng" dirty="0"/>
              <a:t>not</a:t>
            </a:r>
            <a:r>
              <a:rPr lang="en-US" sz="1800" dirty="0"/>
              <a:t> distressed, and </a:t>
            </a:r>
          </a:p>
          <a:p>
            <a:pPr lvl="2"/>
            <a:r>
              <a:rPr lang="en-US" sz="1800" dirty="0"/>
              <a:t>is successful in getting basic needs met</a:t>
            </a:r>
          </a:p>
          <a:p>
            <a:pPr marL="514350" indent="-514350">
              <a:buFont typeface="+mj-lt"/>
              <a:buAutoNum type="arabicPeriod"/>
            </a:pPr>
            <a:r>
              <a:rPr lang="en-US" sz="2400" dirty="0"/>
              <a:t>Skills improve over time, with continued reflection and expert feedback</a:t>
            </a:r>
          </a:p>
        </p:txBody>
      </p:sp>
      <p:sp>
        <p:nvSpPr>
          <p:cNvPr id="4" name="Slide Number Placeholder 3"/>
          <p:cNvSpPr>
            <a:spLocks noGrp="1"/>
          </p:cNvSpPr>
          <p:nvPr>
            <p:ph type="sldNum" sz="quarter" idx="12"/>
          </p:nvPr>
        </p:nvSpPr>
        <p:spPr/>
        <p:txBody>
          <a:bodyPr/>
          <a:lstStyle/>
          <a:p>
            <a:fld id="{D6290478-766D-4747-A3EC-F2BFEB7E6249}" type="slidenum">
              <a:rPr lang="en-US" smtClean="0"/>
              <a:t>21</a:t>
            </a:fld>
            <a:endParaRPr lang="en-US"/>
          </a:p>
        </p:txBody>
      </p:sp>
    </p:spTree>
    <p:extLst>
      <p:ext uri="{BB962C8B-B14F-4D97-AF65-F5344CB8AC3E}">
        <p14:creationId xmlns:p14="http://schemas.microsoft.com/office/powerpoint/2010/main" val="181631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Summary &amp; Questions</a:t>
            </a:r>
          </a:p>
        </p:txBody>
      </p:sp>
      <p:sp>
        <p:nvSpPr>
          <p:cNvPr id="3" name="Content Placeholder 2"/>
          <p:cNvSpPr>
            <a:spLocks noGrp="1"/>
          </p:cNvSpPr>
          <p:nvPr>
            <p:ph idx="1"/>
          </p:nvPr>
        </p:nvSpPr>
        <p:spPr/>
        <p:txBody>
          <a:bodyPr>
            <a:normAutofit fontScale="92500" lnSpcReduction="10000"/>
          </a:bodyPr>
          <a:lstStyle/>
          <a:p>
            <a:r>
              <a:rPr lang="en-US" sz="2800" dirty="0"/>
              <a:t>People with dementia have a form of structural and chemical brain failure – they are doing the best they can to function</a:t>
            </a:r>
          </a:p>
          <a:p>
            <a:r>
              <a:rPr lang="en-US" sz="2800" dirty="0"/>
              <a:t>Adaptive dementia care requires new knowledge, attitudes and skills be integrated into your routine care approaches</a:t>
            </a:r>
          </a:p>
          <a:p>
            <a:r>
              <a:rPr lang="en-US" sz="2800" dirty="0"/>
              <a:t>How will you approach mastering these competencies?</a:t>
            </a:r>
          </a:p>
          <a:p>
            <a:r>
              <a:rPr lang="en-US" sz="2800" dirty="0"/>
              <a:t>What will interfere with your ability to master them and use them in routine care?</a:t>
            </a:r>
          </a:p>
          <a:p>
            <a:r>
              <a:rPr lang="en-US" sz="2800" dirty="0"/>
              <a:t>How will you overcome those barriers?</a:t>
            </a:r>
          </a:p>
          <a:p>
            <a:endParaRPr lang="en-US" dirty="0"/>
          </a:p>
          <a:p>
            <a:endParaRPr lang="en-US" dirty="0"/>
          </a:p>
        </p:txBody>
      </p:sp>
      <p:sp>
        <p:nvSpPr>
          <p:cNvPr id="4" name="Slide Number Placeholder 3"/>
          <p:cNvSpPr>
            <a:spLocks noGrp="1"/>
          </p:cNvSpPr>
          <p:nvPr>
            <p:ph type="sldNum" sz="quarter" idx="12"/>
          </p:nvPr>
        </p:nvSpPr>
        <p:spPr/>
        <p:txBody>
          <a:bodyPr/>
          <a:lstStyle/>
          <a:p>
            <a:fld id="{D6290478-766D-4747-A3EC-F2BFEB7E6249}" type="slidenum">
              <a:rPr lang="en-US" smtClean="0"/>
              <a:t>22</a:t>
            </a:fld>
            <a:endParaRPr lang="en-US"/>
          </a:p>
        </p:txBody>
      </p:sp>
    </p:spTree>
    <p:extLst>
      <p:ext uri="{BB962C8B-B14F-4D97-AF65-F5344CB8AC3E}">
        <p14:creationId xmlns:p14="http://schemas.microsoft.com/office/powerpoint/2010/main" val="21806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573409" y="559477"/>
            <a:ext cx="3765200" cy="5709931"/>
          </a:xfrm>
        </p:spPr>
        <p:txBody>
          <a:bodyPr>
            <a:normAutofit/>
          </a:bodyPr>
          <a:lstStyle/>
          <a:p>
            <a:pPr algn="ctr"/>
            <a:r>
              <a:rPr lang="en-US" dirty="0"/>
              <a:t>Resources</a:t>
            </a:r>
            <a:endParaRPr lang="en-US"/>
          </a:p>
        </p:txBody>
      </p:sp>
      <p:graphicFrame>
        <p:nvGraphicFramePr>
          <p:cNvPr id="5" name="Content Placeholder 2">
            <a:extLst>
              <a:ext uri="{FF2B5EF4-FFF2-40B4-BE49-F238E27FC236}">
                <a16:creationId xmlns:a16="http://schemas.microsoft.com/office/drawing/2014/main" id="{AE6D937E-ACF9-4FAA-A759-0A5BB720ED24}"/>
              </a:ext>
            </a:extLst>
          </p:cNvPr>
          <p:cNvGraphicFramePr>
            <a:graphicFrameLocks noGrp="1"/>
          </p:cNvGraphicFramePr>
          <p:nvPr>
            <p:ph idx="1"/>
            <p:extLst>
              <p:ext uri="{D42A27DB-BD31-4B8C-83A1-F6EECF244321}">
                <p14:modId xmlns:p14="http://schemas.microsoft.com/office/powerpoint/2010/main" val="2796408840"/>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87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642594"/>
            <a:ext cx="10570143" cy="1371600"/>
          </a:xfrm>
        </p:spPr>
        <p:txBody>
          <a:bodyPr>
            <a:normAutofit fontScale="90000"/>
          </a:bodyPr>
          <a:lstStyle/>
          <a:p>
            <a:r>
              <a:rPr lang="en-US" dirty="0"/>
              <a:t>Session #2: Positive Physical Approach</a:t>
            </a:r>
          </a:p>
        </p:txBody>
      </p:sp>
      <p:sp>
        <p:nvSpPr>
          <p:cNvPr id="4" name="Slide Number Placeholder 3"/>
          <p:cNvSpPr>
            <a:spLocks noGrp="1"/>
          </p:cNvSpPr>
          <p:nvPr>
            <p:ph type="sldNum" sz="quarter" idx="12"/>
          </p:nvPr>
        </p:nvSpPr>
        <p:spPr/>
        <p:txBody>
          <a:bodyPr/>
          <a:lstStyle/>
          <a:p>
            <a:fld id="{D6290478-766D-4747-A3EC-F2BFEB7E6249}" type="slidenum">
              <a:rPr lang="en-US" smtClean="0"/>
              <a:t>24</a:t>
            </a:fld>
            <a:endParaRPr lang="en-US" dirty="0"/>
          </a:p>
        </p:txBody>
      </p:sp>
      <p:sp>
        <p:nvSpPr>
          <p:cNvPr id="6" name="TextBox 5"/>
          <p:cNvSpPr txBox="1"/>
          <p:nvPr/>
        </p:nvSpPr>
        <p:spPr>
          <a:xfrm>
            <a:off x="8610600" y="4694171"/>
            <a:ext cx="1699504" cy="369332"/>
          </a:xfrm>
          <a:prstGeom prst="rect">
            <a:avLst/>
          </a:prstGeom>
          <a:noFill/>
        </p:spPr>
        <p:txBody>
          <a:bodyPr wrap="none" rtlCol="0">
            <a:spAutoFit/>
          </a:bodyPr>
          <a:lstStyle/>
          <a:p>
            <a:r>
              <a:rPr lang="en-US" dirty="0"/>
              <a:t>From VA DVD</a:t>
            </a:r>
          </a:p>
        </p:txBody>
      </p:sp>
      <p:sp>
        <p:nvSpPr>
          <p:cNvPr id="3" name="TextBox 2"/>
          <p:cNvSpPr txBox="1"/>
          <p:nvPr/>
        </p:nvSpPr>
        <p:spPr>
          <a:xfrm>
            <a:off x="609600" y="2057677"/>
            <a:ext cx="5486400" cy="4524315"/>
          </a:xfrm>
          <a:prstGeom prst="rect">
            <a:avLst/>
          </a:prstGeom>
          <a:solidFill>
            <a:schemeClr val="bg1"/>
          </a:solidFill>
        </p:spPr>
        <p:txBody>
          <a:bodyPr wrap="square" rtlCol="0">
            <a:spAutoFit/>
          </a:bodyPr>
          <a:lstStyle/>
          <a:p>
            <a:r>
              <a:rPr lang="en-US" sz="2400" b="1" u="sng" dirty="0"/>
              <a:t>Learning Goals:</a:t>
            </a:r>
            <a:br>
              <a:rPr lang="en-US" sz="2400" b="1" u="sng" dirty="0"/>
            </a:br>
            <a:endParaRPr lang="en-US" sz="2400" b="1" u="sng" dirty="0"/>
          </a:p>
          <a:p>
            <a:pPr marL="342900" indent="-342900">
              <a:buAutoNum type="arabicPeriod"/>
            </a:pPr>
            <a:r>
              <a:rPr lang="en-US" sz="2400" dirty="0"/>
              <a:t>Experience negative affect associated with not using the positive physical approach</a:t>
            </a:r>
          </a:p>
          <a:p>
            <a:pPr marL="342900" indent="-342900">
              <a:buAutoNum type="arabicPeriod"/>
            </a:pPr>
            <a:r>
              <a:rPr lang="en-US" sz="2400" dirty="0"/>
              <a:t>Describe essential steps in using the positive physical approach</a:t>
            </a:r>
          </a:p>
          <a:p>
            <a:pPr marL="342900" indent="-342900">
              <a:buAutoNum type="arabicPeriod"/>
            </a:pPr>
            <a:r>
              <a:rPr lang="en-US" sz="2400" dirty="0"/>
              <a:t>Discuss rationale for each step in the positive physical approach</a:t>
            </a:r>
          </a:p>
          <a:p>
            <a:pPr marL="342900" indent="-342900">
              <a:buAutoNum type="arabicPeriod"/>
            </a:pPr>
            <a:r>
              <a:rPr lang="en-US" sz="2400" dirty="0"/>
              <a:t>Demonstrate the positive physical approach according to the standard skills checklist</a:t>
            </a:r>
            <a:endParaRPr lang="en-US" dirty="0"/>
          </a:p>
        </p:txBody>
      </p:sp>
      <p:pic>
        <p:nvPicPr>
          <p:cNvPr id="1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30306"/>
          <a:stretch/>
        </p:blipFill>
        <p:spPr bwMode="auto">
          <a:xfrm>
            <a:off x="8077200" y="3276600"/>
            <a:ext cx="2133600" cy="139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19896" y="4887962"/>
            <a:ext cx="5559793" cy="1477328"/>
          </a:xfrm>
          <a:prstGeom prst="rect">
            <a:avLst/>
          </a:prstGeom>
        </p:spPr>
        <p:txBody>
          <a:bodyPr wrap="square">
            <a:spAutoFit/>
          </a:bodyPr>
          <a:lstStyle/>
          <a:p>
            <a:r>
              <a:rPr lang="en-US" dirty="0">
                <a:hlinkClick r:id="rId4" invalidUrl="http:///"/>
              </a:rPr>
              <a:t>http</a:t>
            </a:r>
            <a:r>
              <a:rPr lang="en-US" dirty="0">
                <a:hlinkClick r:id="rId5" invalidUrl="http:///"/>
              </a:rPr>
              <a:t>://</a:t>
            </a:r>
            <a:r>
              <a:rPr lang="en-US" dirty="0">
                <a:hlinkClick r:id="rId6"/>
              </a:rPr>
              <a:t>link.brightcove.com/services/player/bcpid4521574267001?bckey=AQ%7E%7E,AAACmABW4_k%7E,u3UC4vmaozkRbnTOHzovpplgn0QYiIND&amp;bctid=4665839300001</a:t>
            </a:r>
            <a:endParaRPr lang="en-US" dirty="0"/>
          </a:p>
          <a:p>
            <a:endParaRPr lang="en-US" dirty="0"/>
          </a:p>
        </p:txBody>
      </p:sp>
      <p:sp>
        <p:nvSpPr>
          <p:cNvPr id="7" name="Rectangle 6"/>
          <p:cNvSpPr/>
          <p:nvPr/>
        </p:nvSpPr>
        <p:spPr>
          <a:xfrm>
            <a:off x="10312621" y="3392384"/>
            <a:ext cx="1467068" cy="369332"/>
          </a:xfrm>
          <a:prstGeom prst="rect">
            <a:avLst/>
          </a:prstGeom>
        </p:spPr>
        <p:txBody>
          <a:bodyPr wrap="none">
            <a:spAutoFit/>
          </a:bodyPr>
          <a:lstStyle/>
          <a:p>
            <a:r>
              <a:rPr lang="en-US" dirty="0"/>
              <a:t>Minute 5:56</a:t>
            </a:r>
          </a:p>
        </p:txBody>
      </p:sp>
    </p:spTree>
    <p:extLst>
      <p:ext uri="{BB962C8B-B14F-4D97-AF65-F5344CB8AC3E}">
        <p14:creationId xmlns:p14="http://schemas.microsoft.com/office/powerpoint/2010/main" val="271826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r>
              <a:rPr lang="en-US" sz="2600"/>
              <a:t>Exercise:  Personal Response to Conventional Caregiver  Approach</a:t>
            </a:r>
          </a:p>
        </p:txBody>
      </p:sp>
      <p:sp>
        <p:nvSpPr>
          <p:cNvPr id="14" name="Rectangle 1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629" y="1206902"/>
            <a:ext cx="3283213" cy="4457005"/>
          </a:xfrm>
          <a:prstGeom prst="rect">
            <a:avLst/>
          </a:prstGeom>
        </p:spPr>
      </p:pic>
      <p:sp>
        <p:nvSpPr>
          <p:cNvPr id="3" name="Content Placeholder 2"/>
          <p:cNvSpPr>
            <a:spLocks noGrp="1"/>
          </p:cNvSpPr>
          <p:nvPr>
            <p:ph idx="1"/>
          </p:nvPr>
        </p:nvSpPr>
        <p:spPr>
          <a:xfrm>
            <a:off x="6579450" y="2538919"/>
            <a:ext cx="4957554" cy="3496120"/>
          </a:xfrm>
        </p:spPr>
        <p:txBody>
          <a:bodyPr>
            <a:normAutofit/>
          </a:bodyPr>
          <a:lstStyle/>
          <a:p>
            <a:r>
              <a:rPr lang="en-US"/>
              <a:t>Pair up with a partner</a:t>
            </a:r>
          </a:p>
          <a:p>
            <a:pPr lvl="1"/>
            <a:r>
              <a:rPr lang="en-US"/>
              <a:t>One person seated, one person standing behind them.</a:t>
            </a:r>
          </a:p>
          <a:p>
            <a:r>
              <a:rPr lang="en-US"/>
              <a:t>Follow the instructions for each exercise</a:t>
            </a:r>
          </a:p>
          <a:p>
            <a:pPr lvl="1"/>
            <a:r>
              <a:rPr lang="en-US"/>
              <a:t>Being touched from behind lightly</a:t>
            </a:r>
          </a:p>
          <a:p>
            <a:pPr lvl="1"/>
            <a:r>
              <a:rPr lang="en-US"/>
              <a:t>Being greeted from behind</a:t>
            </a:r>
          </a:p>
          <a:p>
            <a:pPr lvl="1"/>
            <a:r>
              <a:rPr lang="en-US"/>
              <a:t>Being approached too quickly</a:t>
            </a:r>
          </a:p>
          <a:p>
            <a:r>
              <a:rPr lang="en-US"/>
              <a:t>Process the experience using discussion questions</a:t>
            </a:r>
          </a:p>
        </p:txBody>
      </p:sp>
      <p:sp>
        <p:nvSpPr>
          <p:cNvPr id="4" name="Slide Number Placeholder 3"/>
          <p:cNvSpPr>
            <a:spLocks noGrp="1"/>
          </p:cNvSpPr>
          <p:nvPr>
            <p:ph type="sldNum" sz="quarter" idx="12"/>
          </p:nvPr>
        </p:nvSpPr>
        <p:spPr>
          <a:xfrm>
            <a:off x="10469880" y="6307672"/>
            <a:ext cx="1463040" cy="274320"/>
          </a:xfrm>
        </p:spPr>
        <p:txBody>
          <a:bodyPr>
            <a:normAutofit/>
          </a:bodyPr>
          <a:lstStyle/>
          <a:p>
            <a:pPr>
              <a:spcAft>
                <a:spcPts val="600"/>
              </a:spcAft>
            </a:pPr>
            <a:fld id="{D6290478-766D-4747-A3EC-F2BFEB7E6249}" type="slidenum">
              <a:rPr lang="en-US" smtClean="0"/>
              <a:pPr>
                <a:spcAft>
                  <a:spcPts val="600"/>
                </a:spcAft>
              </a:pPr>
              <a:t>25</a:t>
            </a:fld>
            <a:endParaRPr lang="en-US"/>
          </a:p>
        </p:txBody>
      </p:sp>
    </p:spTree>
    <p:extLst>
      <p:ext uri="{BB962C8B-B14F-4D97-AF65-F5344CB8AC3E}">
        <p14:creationId xmlns:p14="http://schemas.microsoft.com/office/powerpoint/2010/main" val="89527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59" y="239388"/>
            <a:ext cx="10058400" cy="1371600"/>
          </a:xfrm>
        </p:spPr>
        <p:txBody>
          <a:bodyPr>
            <a:normAutofit fontScale="90000"/>
          </a:bodyPr>
          <a:lstStyle/>
          <a:p>
            <a:r>
              <a:rPr lang="en-US" dirty="0"/>
              <a:t>Key Steps in the Correct Approach</a:t>
            </a:r>
          </a:p>
        </p:txBody>
      </p:sp>
      <p:sp>
        <p:nvSpPr>
          <p:cNvPr id="4" name="Slide Number Placeholder 3"/>
          <p:cNvSpPr>
            <a:spLocks noGrp="1"/>
          </p:cNvSpPr>
          <p:nvPr>
            <p:ph type="sldNum" sz="quarter" idx="12"/>
          </p:nvPr>
        </p:nvSpPr>
        <p:spPr/>
        <p:txBody>
          <a:bodyPr/>
          <a:lstStyle/>
          <a:p>
            <a:fld id="{D6290478-766D-4747-A3EC-F2BFEB7E6249}" type="slidenum">
              <a:rPr lang="en-US" smtClean="0"/>
              <a:t>26</a:t>
            </a:fld>
            <a:endParaRPr lang="en-US" dirty="0"/>
          </a:p>
        </p:txBody>
      </p:sp>
      <p:sp>
        <p:nvSpPr>
          <p:cNvPr id="5" name="TextBox 4"/>
          <p:cNvSpPr txBox="1"/>
          <p:nvPr/>
        </p:nvSpPr>
        <p:spPr>
          <a:xfrm>
            <a:off x="5735459" y="2118361"/>
            <a:ext cx="1362874" cy="276999"/>
          </a:xfrm>
          <a:prstGeom prst="rect">
            <a:avLst/>
          </a:prstGeom>
          <a:noFill/>
        </p:spPr>
        <p:txBody>
          <a:bodyPr wrap="none" rtlCol="0">
            <a:spAutoFit/>
          </a:bodyPr>
          <a:lstStyle/>
          <a:p>
            <a:r>
              <a:rPr lang="en-US" sz="1200" dirty="0"/>
              <a:t>Slow processing</a:t>
            </a:r>
          </a:p>
        </p:txBody>
      </p:sp>
      <p:sp>
        <p:nvSpPr>
          <p:cNvPr id="7" name="TextBox 6"/>
          <p:cNvSpPr txBox="1"/>
          <p:nvPr/>
        </p:nvSpPr>
        <p:spPr>
          <a:xfrm>
            <a:off x="5743587" y="2410600"/>
            <a:ext cx="2018501" cy="276999"/>
          </a:xfrm>
          <a:prstGeom prst="rect">
            <a:avLst/>
          </a:prstGeom>
          <a:noFill/>
        </p:spPr>
        <p:txBody>
          <a:bodyPr wrap="none" rtlCol="0">
            <a:spAutoFit/>
          </a:bodyPr>
          <a:lstStyle/>
          <a:p>
            <a:r>
              <a:rPr lang="en-US" sz="1200" dirty="0"/>
              <a:t>Visual spatial perception</a:t>
            </a:r>
          </a:p>
        </p:txBody>
      </p:sp>
      <p:sp>
        <p:nvSpPr>
          <p:cNvPr id="13" name="TextBox 12"/>
          <p:cNvSpPr txBox="1"/>
          <p:nvPr/>
        </p:nvSpPr>
        <p:spPr>
          <a:xfrm>
            <a:off x="5720040" y="2711195"/>
            <a:ext cx="1362874" cy="276999"/>
          </a:xfrm>
          <a:prstGeom prst="rect">
            <a:avLst/>
          </a:prstGeom>
          <a:noFill/>
        </p:spPr>
        <p:txBody>
          <a:bodyPr wrap="none" rtlCol="0">
            <a:spAutoFit/>
          </a:bodyPr>
          <a:lstStyle/>
          <a:p>
            <a:r>
              <a:rPr lang="en-US" sz="1200" dirty="0"/>
              <a:t>Slow processing</a:t>
            </a:r>
          </a:p>
        </p:txBody>
      </p:sp>
      <p:sp>
        <p:nvSpPr>
          <p:cNvPr id="14" name="TextBox 13"/>
          <p:cNvSpPr txBox="1"/>
          <p:nvPr/>
        </p:nvSpPr>
        <p:spPr>
          <a:xfrm>
            <a:off x="5803571" y="2998482"/>
            <a:ext cx="952505" cy="276999"/>
          </a:xfrm>
          <a:prstGeom prst="rect">
            <a:avLst/>
          </a:prstGeom>
          <a:noFill/>
        </p:spPr>
        <p:txBody>
          <a:bodyPr wrap="none" rtlCol="0">
            <a:spAutoFit/>
          </a:bodyPr>
          <a:lstStyle/>
          <a:p>
            <a:r>
              <a:rPr lang="en-US" sz="1200" dirty="0"/>
              <a:t>Judgment</a:t>
            </a:r>
          </a:p>
        </p:txBody>
      </p:sp>
      <p:sp>
        <p:nvSpPr>
          <p:cNvPr id="15" name="TextBox 14"/>
          <p:cNvSpPr txBox="1"/>
          <p:nvPr/>
        </p:nvSpPr>
        <p:spPr>
          <a:xfrm>
            <a:off x="5656223" y="3361899"/>
            <a:ext cx="2222083" cy="461665"/>
          </a:xfrm>
          <a:prstGeom prst="rect">
            <a:avLst/>
          </a:prstGeom>
          <a:noFill/>
        </p:spPr>
        <p:txBody>
          <a:bodyPr wrap="none" rtlCol="0">
            <a:spAutoFit/>
          </a:bodyPr>
          <a:lstStyle/>
          <a:p>
            <a:r>
              <a:rPr lang="en-US" sz="1200" dirty="0"/>
              <a:t>Visual spatial perception &amp; </a:t>
            </a:r>
            <a:br>
              <a:rPr lang="en-US" sz="1200" dirty="0"/>
            </a:br>
            <a:r>
              <a:rPr lang="en-US" sz="1200" dirty="0"/>
              <a:t>Judgment</a:t>
            </a:r>
          </a:p>
        </p:txBody>
      </p:sp>
      <p:sp>
        <p:nvSpPr>
          <p:cNvPr id="16" name="TextBox 15"/>
          <p:cNvSpPr txBox="1"/>
          <p:nvPr/>
        </p:nvSpPr>
        <p:spPr>
          <a:xfrm>
            <a:off x="5743587" y="3849913"/>
            <a:ext cx="952505" cy="276999"/>
          </a:xfrm>
          <a:prstGeom prst="rect">
            <a:avLst/>
          </a:prstGeom>
          <a:noFill/>
        </p:spPr>
        <p:txBody>
          <a:bodyPr wrap="none" rtlCol="0">
            <a:spAutoFit/>
          </a:bodyPr>
          <a:lstStyle/>
          <a:p>
            <a:r>
              <a:rPr lang="en-US" sz="1200" dirty="0"/>
              <a:t>Judgment</a:t>
            </a:r>
          </a:p>
        </p:txBody>
      </p:sp>
      <p:sp>
        <p:nvSpPr>
          <p:cNvPr id="17" name="TextBox 16"/>
          <p:cNvSpPr txBox="1"/>
          <p:nvPr/>
        </p:nvSpPr>
        <p:spPr>
          <a:xfrm>
            <a:off x="5692334" y="4191001"/>
            <a:ext cx="2191626" cy="276999"/>
          </a:xfrm>
          <a:prstGeom prst="rect">
            <a:avLst/>
          </a:prstGeom>
          <a:noFill/>
        </p:spPr>
        <p:txBody>
          <a:bodyPr wrap="none" rtlCol="0">
            <a:spAutoFit/>
          </a:bodyPr>
          <a:lstStyle/>
          <a:p>
            <a:r>
              <a:rPr lang="en-US" sz="1200" dirty="0"/>
              <a:t>Orientation/Concentration</a:t>
            </a:r>
          </a:p>
        </p:txBody>
      </p:sp>
      <p:sp>
        <p:nvSpPr>
          <p:cNvPr id="18" name="TextBox 17"/>
          <p:cNvSpPr txBox="1"/>
          <p:nvPr/>
        </p:nvSpPr>
        <p:spPr>
          <a:xfrm>
            <a:off x="5645053" y="4468000"/>
            <a:ext cx="2545890" cy="276999"/>
          </a:xfrm>
          <a:prstGeom prst="rect">
            <a:avLst/>
          </a:prstGeom>
          <a:solidFill>
            <a:schemeClr val="bg1"/>
          </a:solidFill>
        </p:spPr>
        <p:txBody>
          <a:bodyPr wrap="none" rtlCol="0">
            <a:spAutoFit/>
          </a:bodyPr>
          <a:lstStyle/>
          <a:p>
            <a:r>
              <a:rPr lang="en-US" sz="1200" dirty="0"/>
              <a:t>Slow processing/ concentration</a:t>
            </a:r>
          </a:p>
        </p:txBody>
      </p:sp>
      <p:sp>
        <p:nvSpPr>
          <p:cNvPr id="19" name="TextBox 18"/>
          <p:cNvSpPr txBox="1"/>
          <p:nvPr/>
        </p:nvSpPr>
        <p:spPr>
          <a:xfrm>
            <a:off x="5692335" y="4800601"/>
            <a:ext cx="962123" cy="276999"/>
          </a:xfrm>
          <a:prstGeom prst="rect">
            <a:avLst/>
          </a:prstGeom>
          <a:noFill/>
        </p:spPr>
        <p:txBody>
          <a:bodyPr wrap="none" rtlCol="0">
            <a:spAutoFit/>
          </a:bodyPr>
          <a:lstStyle/>
          <a:p>
            <a:r>
              <a:rPr lang="en-US" sz="1200" dirty="0"/>
              <a:t>Language</a:t>
            </a:r>
          </a:p>
        </p:txBody>
      </p:sp>
      <p:sp>
        <p:nvSpPr>
          <p:cNvPr id="20" name="TextBox 19"/>
          <p:cNvSpPr txBox="1"/>
          <p:nvPr/>
        </p:nvSpPr>
        <p:spPr>
          <a:xfrm>
            <a:off x="5692334" y="5077600"/>
            <a:ext cx="1362874" cy="276999"/>
          </a:xfrm>
          <a:prstGeom prst="rect">
            <a:avLst/>
          </a:prstGeom>
          <a:noFill/>
        </p:spPr>
        <p:txBody>
          <a:bodyPr wrap="none" rtlCol="0">
            <a:spAutoFit/>
          </a:bodyPr>
          <a:lstStyle/>
          <a:p>
            <a:r>
              <a:rPr lang="en-US" sz="1200" dirty="0"/>
              <a:t>Slow processing</a:t>
            </a:r>
          </a:p>
        </p:txBody>
      </p:sp>
      <p:graphicFrame>
        <p:nvGraphicFramePr>
          <p:cNvPr id="3" name="Table 2"/>
          <p:cNvGraphicFramePr>
            <a:graphicFrameLocks noGrp="1"/>
          </p:cNvGraphicFramePr>
          <p:nvPr>
            <p:extLst>
              <p:ext uri="{D42A27DB-BD31-4B8C-83A1-F6EECF244321}">
                <p14:modId xmlns:p14="http://schemas.microsoft.com/office/powerpoint/2010/main" val="2711414651"/>
              </p:ext>
            </p:extLst>
          </p:nvPr>
        </p:nvGraphicFramePr>
        <p:xfrm>
          <a:off x="808074" y="1364591"/>
          <a:ext cx="10877107" cy="5059680"/>
        </p:xfrm>
        <a:graphic>
          <a:graphicData uri="http://schemas.openxmlformats.org/drawingml/2006/table">
            <a:tbl>
              <a:tblPr firstRow="1" bandRow="1">
                <a:tableStyleId>{5C22544A-7EE6-4342-B048-85BDC9FD1C3A}</a:tableStyleId>
              </a:tblPr>
              <a:tblGrid>
                <a:gridCol w="6174759">
                  <a:extLst>
                    <a:ext uri="{9D8B030D-6E8A-4147-A177-3AD203B41FA5}">
                      <a16:colId xmlns:a16="http://schemas.microsoft.com/office/drawing/2014/main" val="20000"/>
                    </a:ext>
                  </a:extLst>
                </a:gridCol>
                <a:gridCol w="4702348">
                  <a:extLst>
                    <a:ext uri="{9D8B030D-6E8A-4147-A177-3AD203B41FA5}">
                      <a16:colId xmlns:a16="http://schemas.microsoft.com/office/drawing/2014/main" val="20001"/>
                    </a:ext>
                  </a:extLst>
                </a:gridCol>
              </a:tblGrid>
              <a:tr h="370840">
                <a:tc>
                  <a:txBody>
                    <a:bodyPr/>
                    <a:lstStyle/>
                    <a:p>
                      <a:r>
                        <a:rPr lang="en-US" sz="2000" dirty="0"/>
                        <a:t>Key</a:t>
                      </a:r>
                      <a:r>
                        <a:rPr lang="en-US" sz="2000" baseline="0" dirty="0"/>
                        <a:t> Steps </a:t>
                      </a:r>
                      <a:endParaRPr lang="en-US" sz="2000" dirty="0"/>
                    </a:p>
                  </a:txBody>
                  <a:tcPr/>
                </a:tc>
                <a:tc>
                  <a:txBody>
                    <a:bodyPr/>
                    <a:lstStyle/>
                    <a:p>
                      <a:r>
                        <a:rPr lang="en-US" sz="2000" dirty="0"/>
                        <a:t>Rationale</a:t>
                      </a:r>
                      <a:r>
                        <a:rPr lang="en-US" sz="2000" baseline="0" dirty="0"/>
                        <a:t> -- </a:t>
                      </a:r>
                      <a:r>
                        <a:rPr lang="en-US" sz="2000" dirty="0"/>
                        <a:t>Compensates for:</a:t>
                      </a:r>
                    </a:p>
                  </a:txBody>
                  <a:tcPr/>
                </a:tc>
                <a:extLst>
                  <a:ext uri="{0D108BD9-81ED-4DB2-BD59-A6C34878D82A}">
                    <a16:rowId xmlns:a16="http://schemas.microsoft.com/office/drawing/2014/main" val="10000"/>
                  </a:ext>
                </a:extLst>
              </a:tr>
              <a:tr h="370840">
                <a:tc>
                  <a:txBody>
                    <a:bodyPr/>
                    <a:lstStyle/>
                    <a:p>
                      <a:pPr marL="0" indent="0">
                        <a:buFontTx/>
                        <a:buNone/>
                      </a:pPr>
                      <a:r>
                        <a:rPr lang="en-US" sz="2000" b="1" dirty="0"/>
                        <a:t>Approach</a:t>
                      </a:r>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pPr marL="0" indent="0">
                        <a:buFontTx/>
                        <a:buNone/>
                      </a:pPr>
                      <a:r>
                        <a:rPr lang="en-US" sz="2000" dirty="0"/>
                        <a:t> Pauses at the edge</a:t>
                      </a:r>
                      <a:r>
                        <a:rPr lang="en-US" sz="2000" baseline="0" dirty="0"/>
                        <a:t> of personal space</a:t>
                      </a:r>
                      <a:endParaRPr lang="en-US" sz="2000" dirty="0"/>
                    </a:p>
                  </a:txBody>
                  <a:tcPr/>
                </a:tc>
                <a:tc>
                  <a:txBody>
                    <a:bodyPr/>
                    <a:lstStyle/>
                    <a:p>
                      <a:r>
                        <a:rPr lang="en-US" sz="2000" dirty="0"/>
                        <a:t>Slow processing</a:t>
                      </a:r>
                    </a:p>
                  </a:txBody>
                  <a:tcPr/>
                </a:tc>
                <a:extLst>
                  <a:ext uri="{0D108BD9-81ED-4DB2-BD59-A6C34878D82A}">
                    <a16:rowId xmlns:a16="http://schemas.microsoft.com/office/drawing/2014/main" val="10002"/>
                  </a:ext>
                </a:extLst>
              </a:tr>
              <a:tr h="370840">
                <a:tc>
                  <a:txBody>
                    <a:bodyPr/>
                    <a:lstStyle/>
                    <a:p>
                      <a:pPr marL="0" indent="0">
                        <a:buFontTx/>
                        <a:buNone/>
                      </a:pPr>
                      <a:r>
                        <a:rPr lang="en-US" sz="2000" dirty="0"/>
                        <a:t>Approaches  within visual range</a:t>
                      </a:r>
                    </a:p>
                  </a:txBody>
                  <a:tcPr/>
                </a:tc>
                <a:tc>
                  <a:txBody>
                    <a:bodyPr/>
                    <a:lstStyle/>
                    <a:p>
                      <a:r>
                        <a:rPr lang="en-US" sz="2000" dirty="0" err="1"/>
                        <a:t>Visuo</a:t>
                      </a:r>
                      <a:r>
                        <a:rPr lang="en-US" sz="2000" dirty="0"/>
                        <a:t>-spatial</a:t>
                      </a:r>
                      <a:r>
                        <a:rPr lang="en-US" sz="2000" baseline="0" dirty="0"/>
                        <a:t> perception</a:t>
                      </a:r>
                      <a:endParaRPr lang="en-US" sz="2000" dirty="0"/>
                    </a:p>
                  </a:txBody>
                  <a:tcPr/>
                </a:tc>
                <a:extLst>
                  <a:ext uri="{0D108BD9-81ED-4DB2-BD59-A6C34878D82A}">
                    <a16:rowId xmlns:a16="http://schemas.microsoft.com/office/drawing/2014/main" val="10003"/>
                  </a:ext>
                </a:extLst>
              </a:tr>
              <a:tr h="370840">
                <a:tc>
                  <a:txBody>
                    <a:bodyPr/>
                    <a:lstStyle/>
                    <a:p>
                      <a:pPr marL="0" indent="0">
                        <a:buFontTx/>
                        <a:buNone/>
                      </a:pPr>
                      <a:r>
                        <a:rPr lang="en-US" sz="2000" dirty="0"/>
                        <a:t>Moves one step per second</a:t>
                      </a:r>
                    </a:p>
                  </a:txBody>
                  <a:tcPr/>
                </a:tc>
                <a:tc>
                  <a:txBody>
                    <a:bodyPr/>
                    <a:lstStyle/>
                    <a:p>
                      <a:r>
                        <a:rPr lang="en-US" sz="2000" dirty="0"/>
                        <a:t>Slow processing</a:t>
                      </a:r>
                    </a:p>
                  </a:txBody>
                  <a:tcPr/>
                </a:tc>
                <a:extLst>
                  <a:ext uri="{0D108BD9-81ED-4DB2-BD59-A6C34878D82A}">
                    <a16:rowId xmlns:a16="http://schemas.microsoft.com/office/drawing/2014/main" val="10004"/>
                  </a:ext>
                </a:extLst>
              </a:tr>
              <a:tr h="370840">
                <a:tc>
                  <a:txBody>
                    <a:bodyPr/>
                    <a:lstStyle/>
                    <a:p>
                      <a:pPr marL="0" indent="0">
                        <a:buFontTx/>
                        <a:buNone/>
                      </a:pPr>
                      <a:r>
                        <a:rPr lang="en-US" sz="2000" b="1" dirty="0"/>
                        <a:t>Position</a:t>
                      </a:r>
                    </a:p>
                  </a:txBody>
                  <a:tcPr/>
                </a:tc>
                <a:tc>
                  <a:txBody>
                    <a:bodyPr/>
                    <a:lstStyle/>
                    <a:p>
                      <a:endParaRPr lang="en-US" sz="2000" dirty="0"/>
                    </a:p>
                  </a:txBody>
                  <a:tcPr/>
                </a:tc>
                <a:extLst>
                  <a:ext uri="{0D108BD9-81ED-4DB2-BD59-A6C34878D82A}">
                    <a16:rowId xmlns:a16="http://schemas.microsoft.com/office/drawing/2014/main" val="10005"/>
                  </a:ext>
                </a:extLst>
              </a:tr>
              <a:tr h="370840">
                <a:tc>
                  <a:txBody>
                    <a:bodyPr/>
                    <a:lstStyle/>
                    <a:p>
                      <a:pPr marL="0" indent="0">
                        <a:buFontTx/>
                        <a:buNone/>
                      </a:pPr>
                      <a:r>
                        <a:rPr lang="en-US" sz="2000" dirty="0"/>
                        <a:t>Uses supportive stance</a:t>
                      </a:r>
                      <a:r>
                        <a:rPr lang="en-US" sz="2000" baseline="0" dirty="0"/>
                        <a:t> during interaction: to the side and at eye level </a:t>
                      </a:r>
                      <a:endParaRPr lang="en-US" sz="2000" dirty="0"/>
                    </a:p>
                  </a:txBody>
                  <a:tcPr/>
                </a:tc>
                <a:tc>
                  <a:txBody>
                    <a:bodyPr/>
                    <a:lstStyle/>
                    <a:p>
                      <a:r>
                        <a:rPr lang="en-US" sz="2000" dirty="0" err="1"/>
                        <a:t>Visuo</a:t>
                      </a:r>
                      <a:r>
                        <a:rPr lang="en-US" sz="2000" dirty="0"/>
                        <a:t>-spatial</a:t>
                      </a:r>
                      <a:r>
                        <a:rPr lang="en-US" sz="2000" baseline="0" dirty="0"/>
                        <a:t> perception and  Judgment</a:t>
                      </a:r>
                      <a:endParaRPr lang="en-US" sz="2000" dirty="0"/>
                    </a:p>
                  </a:txBody>
                  <a:tcPr/>
                </a:tc>
                <a:extLst>
                  <a:ext uri="{0D108BD9-81ED-4DB2-BD59-A6C34878D82A}">
                    <a16:rowId xmlns:a16="http://schemas.microsoft.com/office/drawing/2014/main" val="10006"/>
                  </a:ext>
                </a:extLst>
              </a:tr>
              <a:tr h="370840">
                <a:tc>
                  <a:txBody>
                    <a:bodyPr/>
                    <a:lstStyle/>
                    <a:p>
                      <a:pPr marL="0" indent="0">
                        <a:buFontTx/>
                        <a:buNone/>
                      </a:pPr>
                      <a:r>
                        <a:rPr lang="en-US" sz="2000" b="1" dirty="0"/>
                        <a:t>Engage</a:t>
                      </a:r>
                    </a:p>
                  </a:txBody>
                  <a:tcPr/>
                </a:tc>
                <a:tc>
                  <a:txBody>
                    <a:bodyPr/>
                    <a:lstStyle/>
                    <a:p>
                      <a:endParaRPr lang="en-US" sz="2000" dirty="0"/>
                    </a:p>
                  </a:txBody>
                  <a:tcPr/>
                </a:tc>
                <a:extLst>
                  <a:ext uri="{0D108BD9-81ED-4DB2-BD59-A6C34878D82A}">
                    <a16:rowId xmlns:a16="http://schemas.microsoft.com/office/drawing/2014/main" val="10007"/>
                  </a:ext>
                </a:extLst>
              </a:tr>
              <a:tr h="370840">
                <a:tc>
                  <a:txBody>
                    <a:bodyPr/>
                    <a:lstStyle/>
                    <a:p>
                      <a:pPr marL="0" indent="0">
                        <a:buFontTx/>
                        <a:buNone/>
                      </a:pPr>
                      <a:r>
                        <a:rPr lang="en-US" sz="2000" dirty="0"/>
                        <a:t>Uses preferred name for attention</a:t>
                      </a:r>
                    </a:p>
                  </a:txBody>
                  <a:tcPr/>
                </a:tc>
                <a:tc>
                  <a:txBody>
                    <a:bodyPr/>
                    <a:lstStyle/>
                    <a:p>
                      <a:r>
                        <a:rPr lang="en-US" sz="2000" dirty="0"/>
                        <a:t>Orientation-Concentration</a:t>
                      </a:r>
                    </a:p>
                  </a:txBody>
                  <a:tcPr/>
                </a:tc>
                <a:extLst>
                  <a:ext uri="{0D108BD9-81ED-4DB2-BD59-A6C34878D82A}">
                    <a16:rowId xmlns:a16="http://schemas.microsoft.com/office/drawing/2014/main" val="10008"/>
                  </a:ext>
                </a:extLst>
              </a:tr>
              <a:tr h="370840">
                <a:tc>
                  <a:txBody>
                    <a:bodyPr/>
                    <a:lstStyle/>
                    <a:p>
                      <a:pPr marL="0" indent="0">
                        <a:buFontTx/>
                        <a:buNone/>
                      </a:pPr>
                      <a:r>
                        <a:rPr lang="en-US" sz="2000" dirty="0"/>
                        <a:t> Offers physical contact to establish interaction</a:t>
                      </a:r>
                    </a:p>
                  </a:txBody>
                  <a:tcPr/>
                </a:tc>
                <a:tc>
                  <a:txBody>
                    <a:bodyPr/>
                    <a:lstStyle/>
                    <a:p>
                      <a:r>
                        <a:rPr lang="en-US" sz="2000" dirty="0"/>
                        <a:t>Slow processing/concentration</a:t>
                      </a:r>
                    </a:p>
                  </a:txBody>
                  <a:tcPr/>
                </a:tc>
                <a:extLst>
                  <a:ext uri="{0D108BD9-81ED-4DB2-BD59-A6C34878D82A}">
                    <a16:rowId xmlns:a16="http://schemas.microsoft.com/office/drawing/2014/main" val="10009"/>
                  </a:ext>
                </a:extLst>
              </a:tr>
              <a:tr h="370840">
                <a:tc>
                  <a:txBody>
                    <a:bodyPr/>
                    <a:lstStyle/>
                    <a:p>
                      <a:pPr marL="0" indent="0">
                        <a:buFontTx/>
                        <a:buNone/>
                      </a:pPr>
                      <a:r>
                        <a:rPr lang="en-US" sz="2000" dirty="0"/>
                        <a:t>Awaits resident response</a:t>
                      </a:r>
                    </a:p>
                  </a:txBody>
                  <a:tcPr/>
                </a:tc>
                <a:tc>
                  <a:txBody>
                    <a:bodyPr/>
                    <a:lstStyle/>
                    <a:p>
                      <a:r>
                        <a:rPr lang="en-US" sz="2000" dirty="0"/>
                        <a:t>Language</a:t>
                      </a:r>
                    </a:p>
                  </a:txBody>
                  <a:tcPr/>
                </a:tc>
                <a:extLst>
                  <a:ext uri="{0D108BD9-81ED-4DB2-BD59-A6C34878D82A}">
                    <a16:rowId xmlns:a16="http://schemas.microsoft.com/office/drawing/2014/main" val="10010"/>
                  </a:ext>
                </a:extLst>
              </a:tr>
              <a:tr h="370840">
                <a:tc>
                  <a:txBody>
                    <a:bodyPr/>
                    <a:lstStyle/>
                    <a:p>
                      <a:pPr marL="0" indent="0">
                        <a:buFontTx/>
                        <a:buNone/>
                      </a:pPr>
                      <a:r>
                        <a:rPr lang="en-US" sz="2000" dirty="0"/>
                        <a:t> Acknowledges </a:t>
                      </a:r>
                      <a:r>
                        <a:rPr lang="en-US" sz="2000" baseline="0" dirty="0"/>
                        <a:t> resident response</a:t>
                      </a:r>
                      <a:endParaRPr lang="en-US" sz="2000" dirty="0"/>
                    </a:p>
                  </a:txBody>
                  <a:tcPr/>
                </a:tc>
                <a:tc>
                  <a:txBody>
                    <a:bodyPr/>
                    <a:lstStyle/>
                    <a:p>
                      <a:r>
                        <a:rPr lang="en-US" sz="2000" dirty="0"/>
                        <a:t>Slow processing</a:t>
                      </a:r>
                    </a:p>
                  </a:txBody>
                  <a:tcPr/>
                </a:tc>
                <a:extLst>
                  <a:ext uri="{0D108BD9-81ED-4DB2-BD59-A6C34878D82A}">
                    <a16:rowId xmlns:a16="http://schemas.microsoft.com/office/drawing/2014/main" val="10011"/>
                  </a:ext>
                </a:extLst>
              </a:tr>
            </a:tbl>
          </a:graphicData>
        </a:graphic>
      </p:graphicFrame>
      <p:sp>
        <p:nvSpPr>
          <p:cNvPr id="6" name="Rectangle 5"/>
          <p:cNvSpPr/>
          <p:nvPr/>
        </p:nvSpPr>
        <p:spPr>
          <a:xfrm>
            <a:off x="859427" y="2161055"/>
            <a:ext cx="4785626" cy="404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55208" y="2148655"/>
            <a:ext cx="3583438"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4639" y="2565873"/>
            <a:ext cx="4780413" cy="36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55207" y="2539761"/>
            <a:ext cx="3583438"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90452" y="2982053"/>
            <a:ext cx="4754600" cy="349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60654" y="2962270"/>
            <a:ext cx="3583438" cy="39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59427" y="3757652"/>
            <a:ext cx="6096818" cy="69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82914" y="3768491"/>
            <a:ext cx="3583438" cy="64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5019" y="4839787"/>
            <a:ext cx="5982450" cy="733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074833" y="4825894"/>
            <a:ext cx="3906959" cy="426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25017" y="5605182"/>
            <a:ext cx="4619576" cy="54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82914" y="5206699"/>
            <a:ext cx="3906959" cy="555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25017" y="5940122"/>
            <a:ext cx="4619576" cy="42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82914" y="5577861"/>
            <a:ext cx="3879252" cy="43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74833" y="5947544"/>
            <a:ext cx="3887332" cy="478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68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1"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2"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3"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22">
            <a:extLst>
              <a:ext uri="{FF2B5EF4-FFF2-40B4-BE49-F238E27FC236}">
                <a16:creationId xmlns:a16="http://schemas.microsoft.com/office/drawing/2014/main" id="{3A4549E9-85DD-4661-A923-CF6B9D180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45" name="Rectangle 24">
            <a:extLst>
              <a:ext uri="{FF2B5EF4-FFF2-40B4-BE49-F238E27FC236}">
                <a16:creationId xmlns:a16="http://schemas.microsoft.com/office/drawing/2014/main" id="{5181F7DC-0A43-4987-B857-D2A19AC9F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6">
            <a:extLst>
              <a:ext uri="{FF2B5EF4-FFF2-40B4-BE49-F238E27FC236}">
                <a16:creationId xmlns:a16="http://schemas.microsoft.com/office/drawing/2014/main" id="{24B17C33-E740-4B58-ADBE-D6598E6D6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47" name="Rectangle 28">
            <a:extLst>
              <a:ext uri="{FF2B5EF4-FFF2-40B4-BE49-F238E27FC236}">
                <a16:creationId xmlns:a16="http://schemas.microsoft.com/office/drawing/2014/main" id="{080E36AF-88FA-4DA2-9F9B-F1DE8D55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700" cap="all" spc="-100"/>
              <a:t>Approach Skills Checklist</a:t>
            </a:r>
          </a:p>
        </p:txBody>
      </p:sp>
      <p:sp>
        <p:nvSpPr>
          <p:cNvPr id="48" name="Rectangle 30">
            <a:extLst>
              <a:ext uri="{FF2B5EF4-FFF2-40B4-BE49-F238E27FC236}">
                <a16:creationId xmlns:a16="http://schemas.microsoft.com/office/drawing/2014/main" id="{9E2CCF2E-F7FE-4DA8-BA9A-EA7952BC5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32">
            <a:extLst>
              <a:ext uri="{FF2B5EF4-FFF2-40B4-BE49-F238E27FC236}">
                <a16:creationId xmlns:a16="http://schemas.microsoft.com/office/drawing/2014/main" id="{78C5C3BF-BADE-4F84-878B-290951372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4">
            <a:extLst>
              <a:ext uri="{FF2B5EF4-FFF2-40B4-BE49-F238E27FC236}">
                <a16:creationId xmlns:a16="http://schemas.microsoft.com/office/drawing/2014/main" id="{154306AE-3D57-4C23-A48D-DCA3A2486F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36">
            <a:extLst>
              <a:ext uri="{FF2B5EF4-FFF2-40B4-BE49-F238E27FC236}">
                <a16:creationId xmlns:a16="http://schemas.microsoft.com/office/drawing/2014/main" id="{26F5604B-C637-4E46-8ECD-BFD654710E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5454739" y="6392314"/>
            <a:ext cx="640080" cy="228600"/>
          </a:xfrm>
        </p:spPr>
        <p:txBody>
          <a:bodyPr vert="horz" lIns="91440" tIns="45720" rIns="91440" bIns="45720" rtlCol="0" anchor="b">
            <a:normAutofit/>
          </a:bodyPr>
          <a:lstStyle/>
          <a:p>
            <a:pPr defTabSz="914400">
              <a:lnSpc>
                <a:spcPct val="90000"/>
              </a:lnSpc>
              <a:spcAft>
                <a:spcPts val="600"/>
              </a:spcAft>
            </a:pPr>
            <a:fld id="{D6290478-766D-4747-A3EC-F2BFEB7E6249}" type="slidenum">
              <a:rPr lang="en-US" smtClean="0"/>
              <a:pPr defTabSz="914400">
                <a:lnSpc>
                  <a:spcPct val="90000"/>
                </a:lnSpc>
                <a:spcAft>
                  <a:spcPts val="600"/>
                </a:spcAft>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9263836"/>
              </p:ext>
            </p:extLst>
          </p:nvPr>
        </p:nvGraphicFramePr>
        <p:xfrm>
          <a:off x="643192" y="904946"/>
          <a:ext cx="5451628" cy="5044992"/>
        </p:xfrm>
        <a:graphic>
          <a:graphicData uri="http://schemas.openxmlformats.org/drawingml/2006/table">
            <a:tbl>
              <a:tblPr firstRow="1" bandRow="1">
                <a:tableStyleId>{93296810-A885-4BE3-A3E7-6D5BEEA58F35}</a:tableStyleId>
              </a:tblPr>
              <a:tblGrid>
                <a:gridCol w="3764701">
                  <a:extLst>
                    <a:ext uri="{9D8B030D-6E8A-4147-A177-3AD203B41FA5}">
                      <a16:colId xmlns:a16="http://schemas.microsoft.com/office/drawing/2014/main" val="20000"/>
                    </a:ext>
                  </a:extLst>
                </a:gridCol>
                <a:gridCol w="554884">
                  <a:extLst>
                    <a:ext uri="{9D8B030D-6E8A-4147-A177-3AD203B41FA5}">
                      <a16:colId xmlns:a16="http://schemas.microsoft.com/office/drawing/2014/main" val="20001"/>
                    </a:ext>
                  </a:extLst>
                </a:gridCol>
                <a:gridCol w="1132043">
                  <a:extLst>
                    <a:ext uri="{9D8B030D-6E8A-4147-A177-3AD203B41FA5}">
                      <a16:colId xmlns:a16="http://schemas.microsoft.com/office/drawing/2014/main" val="20002"/>
                    </a:ext>
                  </a:extLst>
                </a:gridCol>
              </a:tblGrid>
              <a:tr h="320780">
                <a:tc>
                  <a:txBody>
                    <a:bodyPr/>
                    <a:lstStyle/>
                    <a:p>
                      <a:r>
                        <a:rPr lang="en-US" sz="1400"/>
                        <a:t>Key</a:t>
                      </a:r>
                      <a:r>
                        <a:rPr lang="en-US" sz="1400" baseline="0"/>
                        <a:t> Steps of Approach</a:t>
                      </a:r>
                      <a:endParaRPr lang="en-US" sz="1400"/>
                    </a:p>
                  </a:txBody>
                  <a:tcPr marL="72904" marR="72904" marT="36452" marB="36452"/>
                </a:tc>
                <a:tc>
                  <a:txBody>
                    <a:bodyPr/>
                    <a:lstStyle/>
                    <a:p>
                      <a:r>
                        <a:rPr lang="en-US" sz="1400"/>
                        <a:t>Y/N</a:t>
                      </a:r>
                    </a:p>
                  </a:txBody>
                  <a:tcPr marL="72904" marR="72904" marT="36452" marB="36452"/>
                </a:tc>
                <a:tc>
                  <a:txBody>
                    <a:bodyPr/>
                    <a:lstStyle/>
                    <a:p>
                      <a:r>
                        <a:rPr lang="en-US" sz="1400"/>
                        <a:t>Comments</a:t>
                      </a:r>
                    </a:p>
                  </a:txBody>
                  <a:tcPr marL="72904" marR="72904" marT="36452" marB="36452"/>
                </a:tc>
                <a:extLst>
                  <a:ext uri="{0D108BD9-81ED-4DB2-BD59-A6C34878D82A}">
                    <a16:rowId xmlns:a16="http://schemas.microsoft.com/office/drawing/2014/main" val="10000"/>
                  </a:ext>
                </a:extLst>
              </a:tr>
              <a:tr h="320780">
                <a:tc>
                  <a:txBody>
                    <a:bodyPr/>
                    <a:lstStyle/>
                    <a:p>
                      <a:r>
                        <a:rPr lang="en-US" sz="1400" b="1"/>
                        <a:t>Approach</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1"/>
                  </a:ext>
                </a:extLst>
              </a:tr>
              <a:tr h="320780">
                <a:tc>
                  <a:txBody>
                    <a:bodyPr/>
                    <a:lstStyle/>
                    <a:p>
                      <a:r>
                        <a:rPr lang="en-US" sz="1400"/>
                        <a:t>Pauses at the edge</a:t>
                      </a:r>
                      <a:r>
                        <a:rPr lang="en-US" sz="1400" baseline="0"/>
                        <a:t> of personal space</a:t>
                      </a:r>
                      <a:endParaRPr lang="en-US" sz="1400"/>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2"/>
                  </a:ext>
                </a:extLst>
              </a:tr>
              <a:tr h="320780">
                <a:tc>
                  <a:txBody>
                    <a:bodyPr/>
                    <a:lstStyle/>
                    <a:p>
                      <a:r>
                        <a:rPr lang="en-US" sz="1400"/>
                        <a:t>Approaches  within visual range</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3"/>
                  </a:ext>
                </a:extLst>
              </a:tr>
              <a:tr h="320780">
                <a:tc>
                  <a:txBody>
                    <a:bodyPr/>
                    <a:lstStyle/>
                    <a:p>
                      <a:r>
                        <a:rPr lang="en-US" sz="1400"/>
                        <a:t>Moves one step per second</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4"/>
                  </a:ext>
                </a:extLst>
              </a:tr>
              <a:tr h="320780">
                <a:tc>
                  <a:txBody>
                    <a:bodyPr/>
                    <a:lstStyle/>
                    <a:p>
                      <a:r>
                        <a:rPr lang="en-US" sz="1400" b="1"/>
                        <a:t>Position</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5"/>
                  </a:ext>
                </a:extLst>
              </a:tr>
              <a:tr h="758206">
                <a:tc>
                  <a:txBody>
                    <a:bodyPr/>
                    <a:lstStyle/>
                    <a:p>
                      <a:r>
                        <a:rPr lang="en-US" sz="1400"/>
                        <a:t>Uses supportive stance</a:t>
                      </a:r>
                      <a:r>
                        <a:rPr lang="en-US" sz="1400" baseline="0"/>
                        <a:t> during interaction:</a:t>
                      </a:r>
                      <a:br>
                        <a:rPr lang="en-US" sz="1400" baseline="0"/>
                      </a:br>
                      <a:r>
                        <a:rPr lang="en-US" sz="1400" baseline="0"/>
                        <a:t>Stands on the person’s side and lowers self to eye level </a:t>
                      </a:r>
                      <a:endParaRPr lang="en-US" sz="1400"/>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6"/>
                  </a:ext>
                </a:extLst>
              </a:tr>
              <a:tr h="320780">
                <a:tc>
                  <a:txBody>
                    <a:bodyPr/>
                    <a:lstStyle/>
                    <a:p>
                      <a:r>
                        <a:rPr lang="en-US" sz="1400" b="1"/>
                        <a:t>Engage</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7"/>
                  </a:ext>
                </a:extLst>
              </a:tr>
              <a:tr h="320780">
                <a:tc>
                  <a:txBody>
                    <a:bodyPr/>
                    <a:lstStyle/>
                    <a:p>
                      <a:r>
                        <a:rPr lang="en-US" sz="1400"/>
                        <a:t>Uses preferred name for attention</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8"/>
                  </a:ext>
                </a:extLst>
              </a:tr>
              <a:tr h="539493">
                <a:tc>
                  <a:txBody>
                    <a:bodyPr/>
                    <a:lstStyle/>
                    <a:p>
                      <a:r>
                        <a:rPr lang="en-US" sz="1400"/>
                        <a:t>Offers physical contact to establish interaction</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09"/>
                  </a:ext>
                </a:extLst>
              </a:tr>
              <a:tr h="320780">
                <a:tc>
                  <a:txBody>
                    <a:bodyPr/>
                    <a:lstStyle/>
                    <a:p>
                      <a:r>
                        <a:rPr lang="en-US" sz="1400"/>
                        <a:t>Awaits resident response</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10"/>
                  </a:ext>
                </a:extLst>
              </a:tr>
              <a:tr h="320780">
                <a:tc>
                  <a:txBody>
                    <a:bodyPr/>
                    <a:lstStyle/>
                    <a:p>
                      <a:r>
                        <a:rPr lang="en-US" sz="1400"/>
                        <a:t>Acknowledges </a:t>
                      </a:r>
                      <a:r>
                        <a:rPr lang="en-US" sz="1400" baseline="0"/>
                        <a:t> resident response</a:t>
                      </a:r>
                      <a:endParaRPr lang="en-US" sz="1400"/>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11"/>
                  </a:ext>
                </a:extLst>
              </a:tr>
              <a:tr h="539493">
                <a:tc>
                  <a:txBody>
                    <a:bodyPr/>
                    <a:lstStyle/>
                    <a:p>
                      <a:r>
                        <a:rPr lang="en-US" sz="1400" b="1"/>
                        <a:t>Recommendations for continued practice:</a:t>
                      </a:r>
                    </a:p>
                  </a:txBody>
                  <a:tcPr marL="72904" marR="72904" marT="36452" marB="36452"/>
                </a:tc>
                <a:tc>
                  <a:txBody>
                    <a:bodyPr/>
                    <a:lstStyle/>
                    <a:p>
                      <a:endParaRPr lang="en-US" sz="1400"/>
                    </a:p>
                  </a:txBody>
                  <a:tcPr marL="72904" marR="72904" marT="36452" marB="36452"/>
                </a:tc>
                <a:tc>
                  <a:txBody>
                    <a:bodyPr/>
                    <a:lstStyle/>
                    <a:p>
                      <a:endParaRPr lang="en-US" sz="1400"/>
                    </a:p>
                  </a:txBody>
                  <a:tcPr marL="72904" marR="72904" marT="36452" marB="36452"/>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326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573409" y="559477"/>
            <a:ext cx="3765200" cy="5709931"/>
          </a:xfrm>
        </p:spPr>
        <p:txBody>
          <a:bodyPr>
            <a:normAutofit/>
          </a:bodyPr>
          <a:lstStyle/>
          <a:p>
            <a:pPr algn="ctr"/>
            <a:r>
              <a:rPr lang="en-US" sz="4400"/>
              <a:t>Session 3: Giving Feedback on Performance Using Deliberate Practice</a:t>
            </a:r>
          </a:p>
        </p:txBody>
      </p:sp>
      <p:sp>
        <p:nvSpPr>
          <p:cNvPr id="3" name="Content Placeholder 2"/>
          <p:cNvSpPr>
            <a:spLocks noGrp="1"/>
          </p:cNvSpPr>
          <p:nvPr>
            <p:ph idx="1"/>
          </p:nvPr>
        </p:nvSpPr>
        <p:spPr>
          <a:xfrm>
            <a:off x="5478124" y="559477"/>
            <a:ext cx="5647076" cy="5475563"/>
          </a:xfrm>
        </p:spPr>
        <p:txBody>
          <a:bodyPr anchor="ctr">
            <a:normAutofit/>
          </a:bodyPr>
          <a:lstStyle/>
          <a:p>
            <a:pPr marL="0" indent="0">
              <a:buNone/>
            </a:pPr>
            <a:r>
              <a:rPr lang="en-US" sz="2400" dirty="0"/>
              <a:t>By the end of this session the learner will be able to:</a:t>
            </a:r>
          </a:p>
          <a:p>
            <a:pPr marL="514350" indent="-514350">
              <a:buAutoNum type="arabicPeriod"/>
            </a:pPr>
            <a:r>
              <a:rPr lang="en-US" sz="2400" dirty="0"/>
              <a:t>Demonstrate the Positive Physical Approach according to the skills checklist</a:t>
            </a:r>
          </a:p>
          <a:p>
            <a:pPr marL="514350" indent="-514350">
              <a:buAutoNum type="arabicPeriod"/>
            </a:pPr>
            <a:r>
              <a:rPr lang="en-US" sz="2400" dirty="0"/>
              <a:t>Give feedback to partner using Deliberate Practice Method</a:t>
            </a:r>
          </a:p>
          <a:p>
            <a:pPr marL="0" indent="0">
              <a:buNone/>
            </a:pPr>
            <a:endParaRPr lang="en-US" dirty="0"/>
          </a:p>
          <a:p>
            <a:pPr marL="514350" indent="-514350">
              <a:buAutoNum type="arabicPeriod"/>
            </a:pPr>
            <a:endParaRPr lang="en-US" dirty="0"/>
          </a:p>
        </p:txBody>
      </p:sp>
      <p:sp>
        <p:nvSpPr>
          <p:cNvPr id="4" name="Slide Number Placeholder 3"/>
          <p:cNvSpPr>
            <a:spLocks noGrp="1"/>
          </p:cNvSpPr>
          <p:nvPr>
            <p:ph type="sldNum" sz="quarter" idx="12"/>
          </p:nvPr>
        </p:nvSpPr>
        <p:spPr>
          <a:xfrm>
            <a:off x="10972825" y="6307672"/>
            <a:ext cx="822960" cy="274320"/>
          </a:xfrm>
        </p:spPr>
        <p:txBody>
          <a:bodyPr>
            <a:normAutofit/>
          </a:bodyPr>
          <a:lstStyle/>
          <a:p>
            <a:pPr>
              <a:spcAft>
                <a:spcPts val="600"/>
              </a:spcAft>
            </a:pPr>
            <a:fld id="{D6290478-766D-4747-A3EC-F2BFEB7E6249}" type="slidenum">
              <a:rPr lang="en-US" smtClean="0"/>
              <a:pPr>
                <a:spcAft>
                  <a:spcPts val="600"/>
                </a:spcAft>
              </a:pPr>
              <a:t>28</a:t>
            </a:fld>
            <a:endParaRPr lang="en-US"/>
          </a:p>
        </p:txBody>
      </p:sp>
    </p:spTree>
    <p:extLst>
      <p:ext uri="{BB962C8B-B14F-4D97-AF65-F5344CB8AC3E}">
        <p14:creationId xmlns:p14="http://schemas.microsoft.com/office/powerpoint/2010/main" val="125500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Checklist on Giving Feedback</a:t>
            </a:r>
          </a:p>
        </p:txBody>
      </p:sp>
      <p:graphicFrame>
        <p:nvGraphicFramePr>
          <p:cNvPr id="5" name="Content Placeholder 4"/>
          <p:cNvGraphicFramePr>
            <a:graphicFrameLocks noGrp="1"/>
          </p:cNvGraphicFramePr>
          <p:nvPr>
            <p:ph idx="1"/>
          </p:nvPr>
        </p:nvGraphicFramePr>
        <p:xfrm>
          <a:off x="1981200" y="1600200"/>
          <a:ext cx="8229600" cy="4211320"/>
        </p:xfrm>
        <a:graphic>
          <a:graphicData uri="http://schemas.openxmlformats.org/drawingml/2006/table">
            <a:tbl>
              <a:tblPr firstRow="1" bandRow="1">
                <a:tableStyleId>{93296810-A885-4BE3-A3E7-6D5BEEA58F35}</a:tableStyleId>
              </a:tblPr>
              <a:tblGrid>
                <a:gridCol w="472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Step</a:t>
                      </a:r>
                    </a:p>
                  </a:txBody>
                  <a:tcPr/>
                </a:tc>
                <a:tc>
                  <a:txBody>
                    <a:bodyPr/>
                    <a:lstStyle/>
                    <a:p>
                      <a:r>
                        <a:rPr lang="en-US" dirty="0"/>
                        <a:t>Y/N</a:t>
                      </a:r>
                    </a:p>
                  </a:txBody>
                  <a:tcPr/>
                </a:tc>
                <a:tc>
                  <a:txBody>
                    <a:bodyPr/>
                    <a:lstStyle/>
                    <a:p>
                      <a:r>
                        <a:rPr lang="en-US" dirty="0"/>
                        <a:t>Comments/Suggestions</a:t>
                      </a:r>
                      <a:r>
                        <a:rPr lang="en-US" baseline="0" dirty="0"/>
                        <a:t> for Improvement</a:t>
                      </a:r>
                      <a:endParaRPr lang="en-US" dirty="0"/>
                    </a:p>
                  </a:txBody>
                  <a:tcPr/>
                </a:tc>
                <a:extLst>
                  <a:ext uri="{0D108BD9-81ED-4DB2-BD59-A6C34878D82A}">
                    <a16:rowId xmlns:a16="http://schemas.microsoft.com/office/drawing/2014/main" val="10000"/>
                  </a:ext>
                </a:extLst>
              </a:tr>
              <a:tr h="370840">
                <a:tc>
                  <a:txBody>
                    <a:bodyPr/>
                    <a:lstStyle/>
                    <a:p>
                      <a:r>
                        <a:rPr lang="en-US" dirty="0"/>
                        <a:t>Observes performance</a:t>
                      </a:r>
                      <a:r>
                        <a:rPr lang="en-US" baseline="0" dirty="0"/>
                        <a:t> using checklist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Identifies steps done correctly, and steps not done correctly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Gives specific</a:t>
                      </a:r>
                      <a:r>
                        <a:rPr lang="en-US" baseline="0" dirty="0"/>
                        <a:t> advice on how to correct steps not done correctly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Allows time to practice using corrective feedback</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Allows for practice with feedback until all steps are performed correctly</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Recommendations for Practice</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D6290478-766D-4747-A3EC-F2BFEB7E6249}" type="slidenum">
              <a:rPr lang="en-US" smtClean="0"/>
              <a:t>29</a:t>
            </a:fld>
            <a:endParaRPr lang="en-US"/>
          </a:p>
        </p:txBody>
      </p:sp>
    </p:spTree>
    <p:extLst>
      <p:ext uri="{BB962C8B-B14F-4D97-AF65-F5344CB8AC3E}">
        <p14:creationId xmlns:p14="http://schemas.microsoft.com/office/powerpoint/2010/main" val="311228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r>
              <a:rPr lang="en-US" dirty="0"/>
              <a:t>Core Clinical Knowledge</a:t>
            </a:r>
          </a:p>
        </p:txBody>
      </p:sp>
      <p:sp>
        <p:nvSpPr>
          <p:cNvPr id="14" name="Rectangle 13">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9" name="Picture 4" descr="brain compa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204017" y="1764095"/>
            <a:ext cx="4414438" cy="3342619"/>
          </a:xfrm>
          <a:prstGeom prst="rect">
            <a:avLst/>
          </a:prstGeom>
          <a:noFill/>
        </p:spPr>
      </p:pic>
      <p:sp>
        <p:nvSpPr>
          <p:cNvPr id="3" name="Content Placeholder 2"/>
          <p:cNvSpPr>
            <a:spLocks noGrp="1"/>
          </p:cNvSpPr>
          <p:nvPr>
            <p:ph idx="1"/>
          </p:nvPr>
        </p:nvSpPr>
        <p:spPr>
          <a:xfrm>
            <a:off x="6579450" y="2538919"/>
            <a:ext cx="4957554" cy="3496120"/>
          </a:xfrm>
        </p:spPr>
        <p:txBody>
          <a:bodyPr>
            <a:normAutofit lnSpcReduction="10000"/>
          </a:bodyPr>
          <a:lstStyle/>
          <a:p>
            <a:pPr>
              <a:lnSpc>
                <a:spcPct val="90000"/>
              </a:lnSpc>
            </a:pPr>
            <a:r>
              <a:rPr lang="en-US" sz="1300"/>
              <a:t>Dementia-related behaviors and behavioral symptoms</a:t>
            </a:r>
            <a:br>
              <a:rPr lang="en-US" sz="1300"/>
            </a:br>
            <a:r>
              <a:rPr lang="en-US" sz="1300"/>
              <a:t> come from brain failure</a:t>
            </a:r>
          </a:p>
          <a:p>
            <a:pPr lvl="1">
              <a:lnSpc>
                <a:spcPct val="90000"/>
              </a:lnSpc>
            </a:pPr>
            <a:r>
              <a:rPr lang="en-US" sz="1300"/>
              <a:t>Different diseases cause dementia</a:t>
            </a:r>
          </a:p>
          <a:p>
            <a:pPr>
              <a:lnSpc>
                <a:spcPct val="90000"/>
              </a:lnSpc>
            </a:pPr>
            <a:r>
              <a:rPr lang="en-US" sz="1300"/>
              <a:t>Brain failure is:</a:t>
            </a:r>
          </a:p>
          <a:p>
            <a:pPr lvl="1">
              <a:lnSpc>
                <a:spcPct val="90000"/>
              </a:lnSpc>
            </a:pPr>
            <a:r>
              <a:rPr lang="en-US" sz="1300"/>
              <a:t>	Structural</a:t>
            </a:r>
          </a:p>
          <a:p>
            <a:pPr lvl="1">
              <a:lnSpc>
                <a:spcPct val="90000"/>
              </a:lnSpc>
            </a:pPr>
            <a:r>
              <a:rPr lang="en-US" sz="1300"/>
              <a:t>	Chemical</a:t>
            </a:r>
          </a:p>
          <a:p>
            <a:pPr lvl="1">
              <a:lnSpc>
                <a:spcPct val="90000"/>
              </a:lnSpc>
            </a:pPr>
            <a:r>
              <a:rPr lang="en-US" sz="1300"/>
              <a:t>	Progressive </a:t>
            </a:r>
          </a:p>
          <a:p>
            <a:pPr>
              <a:lnSpc>
                <a:spcPct val="90000"/>
              </a:lnSpc>
            </a:pPr>
            <a:r>
              <a:rPr lang="en-US" sz="1300"/>
              <a:t>Managing behavioral symptoms  requires that </a:t>
            </a:r>
            <a:r>
              <a:rPr lang="en-US" sz="1300" b="1" u="sng"/>
              <a:t>we</a:t>
            </a:r>
            <a:r>
              <a:rPr lang="en-US" sz="1300"/>
              <a:t> change….</a:t>
            </a:r>
          </a:p>
          <a:p>
            <a:pPr lvl="1">
              <a:lnSpc>
                <a:spcPct val="90000"/>
              </a:lnSpc>
            </a:pPr>
            <a:r>
              <a:rPr lang="en-US" sz="1300"/>
              <a:t>Because we can’t change the person with dementia</a:t>
            </a:r>
          </a:p>
          <a:p>
            <a:pPr>
              <a:lnSpc>
                <a:spcPct val="90000"/>
              </a:lnSpc>
            </a:pPr>
            <a:r>
              <a:rPr lang="en-US" sz="1300"/>
              <a:t>Our job:</a:t>
            </a:r>
          </a:p>
          <a:p>
            <a:pPr lvl="1">
              <a:lnSpc>
                <a:spcPct val="90000"/>
              </a:lnSpc>
            </a:pPr>
            <a:r>
              <a:rPr lang="en-US" sz="1300"/>
              <a:t>Recognize underlying cause of behaviors using a systematic process</a:t>
            </a:r>
          </a:p>
          <a:p>
            <a:pPr lvl="1">
              <a:lnSpc>
                <a:spcPct val="90000"/>
              </a:lnSpc>
            </a:pPr>
            <a:r>
              <a:rPr lang="en-US" sz="1300"/>
              <a:t>Adapt our behavior to support function</a:t>
            </a:r>
          </a:p>
          <a:p>
            <a:pPr lvl="1">
              <a:lnSpc>
                <a:spcPct val="90000"/>
              </a:lnSpc>
            </a:pPr>
            <a:r>
              <a:rPr lang="en-US" sz="1300"/>
              <a:t>Change the environment</a:t>
            </a:r>
          </a:p>
        </p:txBody>
      </p:sp>
      <p:sp>
        <p:nvSpPr>
          <p:cNvPr id="8" name="Slide Number Placeholder 7"/>
          <p:cNvSpPr>
            <a:spLocks noGrp="1"/>
          </p:cNvSpPr>
          <p:nvPr>
            <p:ph type="sldNum" sz="quarter" idx="12"/>
          </p:nvPr>
        </p:nvSpPr>
        <p:spPr>
          <a:xfrm>
            <a:off x="10469880" y="6307672"/>
            <a:ext cx="1463040" cy="274320"/>
          </a:xfrm>
        </p:spPr>
        <p:txBody>
          <a:bodyPr>
            <a:normAutofit/>
          </a:bodyPr>
          <a:lstStyle/>
          <a:p>
            <a:pPr>
              <a:spcAft>
                <a:spcPts val="600"/>
              </a:spcAft>
            </a:pPr>
            <a:fld id="{D6290478-766D-4747-A3EC-F2BFEB7E6249}" type="slidenum">
              <a:rPr lang="en-US" smtClean="0"/>
              <a:pPr>
                <a:spcAft>
                  <a:spcPts val="600"/>
                </a:spcAft>
              </a:pPr>
              <a:t>3</a:t>
            </a:fld>
            <a:endParaRPr lang="en-US"/>
          </a:p>
        </p:txBody>
      </p:sp>
    </p:spTree>
    <p:extLst>
      <p:ext uri="{BB962C8B-B14F-4D97-AF65-F5344CB8AC3E}">
        <p14:creationId xmlns:p14="http://schemas.microsoft.com/office/powerpoint/2010/main" val="33884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Approach Skills Checklist</a:t>
            </a:r>
          </a:p>
        </p:txBody>
      </p:sp>
      <p:graphicFrame>
        <p:nvGraphicFramePr>
          <p:cNvPr id="9" name="Table 8"/>
          <p:cNvGraphicFramePr>
            <a:graphicFrameLocks noGrp="1"/>
          </p:cNvGraphicFramePr>
          <p:nvPr>
            <p:extLst>
              <p:ext uri="{D42A27DB-BD31-4B8C-83A1-F6EECF244321}">
                <p14:modId xmlns:p14="http://schemas.microsoft.com/office/powerpoint/2010/main" val="32328610"/>
              </p:ext>
            </p:extLst>
          </p:nvPr>
        </p:nvGraphicFramePr>
        <p:xfrm>
          <a:off x="443564" y="1039822"/>
          <a:ext cx="9037320" cy="5549286"/>
        </p:xfrm>
        <a:graphic>
          <a:graphicData uri="http://schemas.openxmlformats.org/drawingml/2006/table">
            <a:tbl>
              <a:tblPr firstRow="1" bandRow="1">
                <a:tableStyleId>{5C22544A-7EE6-4342-B048-85BDC9FD1C3A}</a:tableStyleId>
              </a:tblPr>
              <a:tblGrid>
                <a:gridCol w="5175528">
                  <a:extLst>
                    <a:ext uri="{9D8B030D-6E8A-4147-A177-3AD203B41FA5}">
                      <a16:colId xmlns:a16="http://schemas.microsoft.com/office/drawing/2014/main" val="20000"/>
                    </a:ext>
                  </a:extLst>
                </a:gridCol>
                <a:gridCol w="1287264">
                  <a:extLst>
                    <a:ext uri="{9D8B030D-6E8A-4147-A177-3AD203B41FA5}">
                      <a16:colId xmlns:a16="http://schemas.microsoft.com/office/drawing/2014/main" val="20001"/>
                    </a:ext>
                  </a:extLst>
                </a:gridCol>
                <a:gridCol w="2574528">
                  <a:extLst>
                    <a:ext uri="{9D8B030D-6E8A-4147-A177-3AD203B41FA5}">
                      <a16:colId xmlns:a16="http://schemas.microsoft.com/office/drawing/2014/main" val="20002"/>
                    </a:ext>
                  </a:extLst>
                </a:gridCol>
              </a:tblGrid>
              <a:tr h="354296">
                <a:tc>
                  <a:txBody>
                    <a:bodyPr/>
                    <a:lstStyle/>
                    <a:p>
                      <a:r>
                        <a:rPr lang="en-US" dirty="0"/>
                        <a:t>Key</a:t>
                      </a:r>
                      <a:r>
                        <a:rPr lang="en-US" baseline="0" dirty="0"/>
                        <a:t> Steps of Approach</a:t>
                      </a:r>
                      <a:endParaRPr lang="en-US" dirty="0"/>
                    </a:p>
                  </a:txBody>
                  <a:tcPr/>
                </a:tc>
                <a:tc>
                  <a:txBody>
                    <a:bodyPr/>
                    <a:lstStyle/>
                    <a:p>
                      <a:r>
                        <a:rPr lang="en-US" dirty="0"/>
                        <a:t>Y/N</a:t>
                      </a:r>
                    </a:p>
                  </a:txBody>
                  <a:tcPr/>
                </a:tc>
                <a:tc>
                  <a:txBody>
                    <a:bodyPr/>
                    <a:lstStyle/>
                    <a:p>
                      <a:r>
                        <a:rPr lang="en-US" dirty="0"/>
                        <a:t>Comments</a:t>
                      </a:r>
                    </a:p>
                  </a:txBody>
                  <a:tcPr/>
                </a:tc>
                <a:extLst>
                  <a:ext uri="{0D108BD9-81ED-4DB2-BD59-A6C34878D82A}">
                    <a16:rowId xmlns:a16="http://schemas.microsoft.com/office/drawing/2014/main" val="10000"/>
                  </a:ext>
                </a:extLst>
              </a:tr>
              <a:tr h="354296">
                <a:tc>
                  <a:txBody>
                    <a:bodyPr/>
                    <a:lstStyle/>
                    <a:p>
                      <a:r>
                        <a:rPr lang="en-US" b="1" dirty="0"/>
                        <a:t>Approach</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54296">
                <a:tc>
                  <a:txBody>
                    <a:bodyPr/>
                    <a:lstStyle/>
                    <a:p>
                      <a:r>
                        <a:rPr lang="en-US" dirty="0"/>
                        <a:t>Pauses at the edge</a:t>
                      </a:r>
                      <a:r>
                        <a:rPr lang="en-US" baseline="0" dirty="0"/>
                        <a:t> of personal space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54296">
                <a:tc>
                  <a:txBody>
                    <a:bodyPr/>
                    <a:lstStyle/>
                    <a:p>
                      <a:r>
                        <a:rPr lang="en-US" dirty="0"/>
                        <a:t>Approaches  within visual range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54296">
                <a:tc>
                  <a:txBody>
                    <a:bodyPr/>
                    <a:lstStyle/>
                    <a:p>
                      <a:r>
                        <a:rPr lang="en-US" dirty="0"/>
                        <a:t>Moves one step per second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52843">
                <a:tc>
                  <a:txBody>
                    <a:bodyPr/>
                    <a:lstStyle/>
                    <a:p>
                      <a:r>
                        <a:rPr lang="en-US" b="1" dirty="0"/>
                        <a:t>Position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1526">
                <a:tc>
                  <a:txBody>
                    <a:bodyPr/>
                    <a:lstStyle/>
                    <a:p>
                      <a:r>
                        <a:rPr lang="en-US" dirty="0"/>
                        <a:t>Uses supportive stance</a:t>
                      </a:r>
                      <a:r>
                        <a:rPr lang="en-US" baseline="0" dirty="0"/>
                        <a:t> during interaction: to the side and at eye level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54296">
                <a:tc>
                  <a:txBody>
                    <a:bodyPr/>
                    <a:lstStyle/>
                    <a:p>
                      <a:r>
                        <a:rPr lang="en-US" b="1" dirty="0"/>
                        <a:t>Engage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54296">
                <a:tc>
                  <a:txBody>
                    <a:bodyPr/>
                    <a:lstStyle/>
                    <a:p>
                      <a:r>
                        <a:rPr lang="en-US" dirty="0"/>
                        <a:t>Uses preferred name for attention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93048">
                <a:tc>
                  <a:txBody>
                    <a:bodyPr/>
                    <a:lstStyle/>
                    <a:p>
                      <a:r>
                        <a:rPr lang="en-US" dirty="0"/>
                        <a:t>Offers physical contact to establish interaction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54296">
                <a:tc>
                  <a:txBody>
                    <a:bodyPr/>
                    <a:lstStyle/>
                    <a:p>
                      <a:r>
                        <a:rPr lang="en-US" dirty="0"/>
                        <a:t>Awaits resident response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r h="354296">
                <a:tc>
                  <a:txBody>
                    <a:bodyPr/>
                    <a:lstStyle/>
                    <a:p>
                      <a:r>
                        <a:rPr lang="en-US" dirty="0"/>
                        <a:t>Acknowledges </a:t>
                      </a:r>
                      <a:r>
                        <a:rPr lang="en-US" baseline="0" dirty="0"/>
                        <a:t> resident response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r h="611526">
                <a:tc>
                  <a:txBody>
                    <a:bodyPr/>
                    <a:lstStyle/>
                    <a:p>
                      <a:r>
                        <a:rPr lang="en-US" dirty="0"/>
                        <a:t>Recommendations for continued practice: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D6290478-766D-4747-A3EC-F2BFEB7E6249}" type="slidenum">
              <a:rPr lang="en-US" smtClean="0"/>
              <a:t>30</a:t>
            </a:fld>
            <a:endParaRPr lang="en-US"/>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30306"/>
          <a:stretch/>
        </p:blipFill>
        <p:spPr bwMode="auto">
          <a:xfrm>
            <a:off x="9593179" y="1305700"/>
            <a:ext cx="2133600" cy="139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46920" y="2891135"/>
            <a:ext cx="2286000" cy="923330"/>
          </a:xfrm>
          <a:prstGeom prst="rect">
            <a:avLst/>
          </a:prstGeom>
          <a:noFill/>
        </p:spPr>
        <p:txBody>
          <a:bodyPr wrap="square" rtlCol="0">
            <a:spAutoFit/>
          </a:bodyPr>
          <a:lstStyle/>
          <a:p>
            <a:r>
              <a:rPr lang="en-US" dirty="0"/>
              <a:t>Try out using  VA DVD clip – begin at 5:56 seconds.</a:t>
            </a:r>
          </a:p>
        </p:txBody>
      </p:sp>
      <p:sp>
        <p:nvSpPr>
          <p:cNvPr id="10" name="Rectangle 9"/>
          <p:cNvSpPr/>
          <p:nvPr/>
        </p:nvSpPr>
        <p:spPr>
          <a:xfrm>
            <a:off x="7802479" y="5330721"/>
            <a:ext cx="3924300" cy="1446550"/>
          </a:xfrm>
          <a:prstGeom prst="rect">
            <a:avLst/>
          </a:prstGeom>
        </p:spPr>
        <p:txBody>
          <a:bodyPr wrap="square">
            <a:spAutoFit/>
          </a:bodyPr>
          <a:lstStyle/>
          <a:p>
            <a:r>
              <a:rPr lang="en-US" sz="1400" dirty="0">
                <a:hlinkClick r:id="rId4" invalidUrl="http:///"/>
              </a:rPr>
              <a:t>http</a:t>
            </a:r>
            <a:r>
              <a:rPr lang="en-US" sz="1400" dirty="0">
                <a:hlinkClick r:id="rId5" invalidUrl="http:///"/>
              </a:rPr>
              <a:t>://</a:t>
            </a:r>
            <a:r>
              <a:rPr lang="en-US" sz="1400" dirty="0"/>
              <a:t>Minute 5:56</a:t>
            </a:r>
          </a:p>
          <a:p>
            <a:r>
              <a:rPr lang="en-US" sz="1400" dirty="0">
                <a:hlinkClick r:id="rId6"/>
              </a:rPr>
              <a:t>link.brightcove.com/services/player/bcpid4521574267001?bckey=AQ%7E%7E,AAACmABW4_k%7E,u3UC4vmaozkRbnTOHzovpplgn0QYiIND&amp;bctid=4665839300001</a:t>
            </a:r>
            <a:endParaRPr lang="en-US" sz="1400" dirty="0"/>
          </a:p>
          <a:p>
            <a:endParaRPr lang="en-US" dirty="0"/>
          </a:p>
        </p:txBody>
      </p:sp>
    </p:spTree>
    <p:extLst>
      <p:ext uri="{BB962C8B-B14F-4D97-AF65-F5344CB8AC3E}">
        <p14:creationId xmlns:p14="http://schemas.microsoft.com/office/powerpoint/2010/main" val="126791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r>
              <a:rPr lang="en-US" sz="3200" dirty="0"/>
              <a:t>Approach Skills Checklist: Example from Video</a:t>
            </a:r>
          </a:p>
        </p:txBody>
      </p:sp>
      <p:sp>
        <p:nvSpPr>
          <p:cNvPr id="4" name="Slide Number Placeholder 3"/>
          <p:cNvSpPr>
            <a:spLocks noGrp="1"/>
          </p:cNvSpPr>
          <p:nvPr>
            <p:ph type="sldNum" sz="quarter" idx="12"/>
          </p:nvPr>
        </p:nvSpPr>
        <p:spPr/>
        <p:txBody>
          <a:bodyPr/>
          <a:lstStyle/>
          <a:p>
            <a:fld id="{D6290478-766D-4747-A3EC-F2BFEB7E6249}" type="slidenum">
              <a:rPr lang="en-US" smtClean="0"/>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55797975"/>
              </p:ext>
            </p:extLst>
          </p:nvPr>
        </p:nvGraphicFramePr>
        <p:xfrm>
          <a:off x="712382" y="990600"/>
          <a:ext cx="10845209" cy="5334000"/>
        </p:xfrm>
        <a:graphic>
          <a:graphicData uri="http://schemas.openxmlformats.org/drawingml/2006/table">
            <a:tbl>
              <a:tblPr firstRow="1" bandRow="1">
                <a:tableStyleId>{5C22544A-7EE6-4342-B048-85BDC9FD1C3A}</a:tableStyleId>
              </a:tblPr>
              <a:tblGrid>
                <a:gridCol w="5871620">
                  <a:extLst>
                    <a:ext uri="{9D8B030D-6E8A-4147-A177-3AD203B41FA5}">
                      <a16:colId xmlns:a16="http://schemas.microsoft.com/office/drawing/2014/main" val="20000"/>
                    </a:ext>
                  </a:extLst>
                </a:gridCol>
                <a:gridCol w="698047">
                  <a:extLst>
                    <a:ext uri="{9D8B030D-6E8A-4147-A177-3AD203B41FA5}">
                      <a16:colId xmlns:a16="http://schemas.microsoft.com/office/drawing/2014/main" val="20001"/>
                    </a:ext>
                  </a:extLst>
                </a:gridCol>
                <a:gridCol w="4275542">
                  <a:extLst>
                    <a:ext uri="{9D8B030D-6E8A-4147-A177-3AD203B41FA5}">
                      <a16:colId xmlns:a16="http://schemas.microsoft.com/office/drawing/2014/main" val="20002"/>
                    </a:ext>
                  </a:extLst>
                </a:gridCol>
              </a:tblGrid>
              <a:tr h="370840">
                <a:tc>
                  <a:txBody>
                    <a:bodyPr/>
                    <a:lstStyle/>
                    <a:p>
                      <a:r>
                        <a:rPr lang="en-US" dirty="0"/>
                        <a:t>Key</a:t>
                      </a:r>
                      <a:r>
                        <a:rPr lang="en-US" baseline="0" dirty="0"/>
                        <a:t> Steps of Approach</a:t>
                      </a:r>
                      <a:endParaRPr lang="en-US" dirty="0"/>
                    </a:p>
                  </a:txBody>
                  <a:tcPr/>
                </a:tc>
                <a:tc>
                  <a:txBody>
                    <a:bodyPr/>
                    <a:lstStyle/>
                    <a:p>
                      <a:r>
                        <a:rPr lang="en-US" dirty="0"/>
                        <a:t>Y/N</a:t>
                      </a:r>
                    </a:p>
                  </a:txBody>
                  <a:tcPr/>
                </a:tc>
                <a:tc>
                  <a:txBody>
                    <a:bodyPr/>
                    <a:lstStyle/>
                    <a:p>
                      <a:r>
                        <a:rPr lang="en-US" dirty="0"/>
                        <a:t>Comments</a:t>
                      </a:r>
                    </a:p>
                  </a:txBody>
                  <a:tcPr/>
                </a:tc>
                <a:extLst>
                  <a:ext uri="{0D108BD9-81ED-4DB2-BD59-A6C34878D82A}">
                    <a16:rowId xmlns:a16="http://schemas.microsoft.com/office/drawing/2014/main" val="10000"/>
                  </a:ext>
                </a:extLst>
              </a:tr>
              <a:tr h="370840">
                <a:tc>
                  <a:txBody>
                    <a:bodyPr/>
                    <a:lstStyle/>
                    <a:p>
                      <a:r>
                        <a:rPr lang="en-US" dirty="0"/>
                        <a:t>Pauses at the edge</a:t>
                      </a:r>
                      <a:r>
                        <a:rPr lang="en-US" baseline="0" dirty="0"/>
                        <a:t> of personal space</a:t>
                      </a:r>
                      <a:endParaRPr lang="en-US" dirty="0"/>
                    </a:p>
                  </a:txBody>
                  <a:tcPr/>
                </a:tc>
                <a:tc>
                  <a:txBody>
                    <a:bodyPr/>
                    <a:lstStyle/>
                    <a:p>
                      <a:r>
                        <a:rPr lang="en-US" dirty="0"/>
                        <a:t>Y</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Approaches  within visual range</a:t>
                      </a:r>
                    </a:p>
                  </a:txBody>
                  <a:tcPr/>
                </a:tc>
                <a:tc>
                  <a:txBody>
                    <a:bodyPr/>
                    <a:lstStyle/>
                    <a:p>
                      <a:r>
                        <a:rPr lang="en-US" dirty="0"/>
                        <a:t>Y</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Moves one step per second</a:t>
                      </a:r>
                    </a:p>
                  </a:txBody>
                  <a:tcPr/>
                </a:tc>
                <a:tc>
                  <a:txBody>
                    <a:bodyPr/>
                    <a:lstStyle/>
                    <a:p>
                      <a:r>
                        <a:rPr lang="en-US" dirty="0"/>
                        <a:t>Y</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Uses supportive stance</a:t>
                      </a:r>
                      <a:r>
                        <a:rPr lang="en-US" baseline="0" dirty="0"/>
                        <a:t> during interaction: to the side and at eye level </a:t>
                      </a:r>
                      <a:endParaRPr lang="en-US" dirty="0"/>
                    </a:p>
                  </a:txBody>
                  <a:tcPr/>
                </a:tc>
                <a:tc>
                  <a:txBody>
                    <a:bodyPr/>
                    <a:lstStyle/>
                    <a:p>
                      <a:r>
                        <a:rPr lang="en-US" dirty="0"/>
                        <a:t>Y</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Uses preferred name for attention</a:t>
                      </a:r>
                    </a:p>
                  </a:txBody>
                  <a:tcPr/>
                </a:tc>
                <a:tc>
                  <a:txBody>
                    <a:bodyPr/>
                    <a:lstStyle/>
                    <a:p>
                      <a:r>
                        <a:rPr lang="en-US" dirty="0"/>
                        <a:t>N</a:t>
                      </a:r>
                    </a:p>
                  </a:txBody>
                  <a:tcPr/>
                </a:tc>
                <a:tc>
                  <a:txBody>
                    <a:bodyPr/>
                    <a:lstStyle/>
                    <a:p>
                      <a:r>
                        <a:rPr lang="en-US" dirty="0"/>
                        <a:t>Not at first</a:t>
                      </a:r>
                      <a:r>
                        <a:rPr lang="en-US" baseline="0" dirty="0"/>
                        <a:t> – did good job of recovering</a:t>
                      </a:r>
                      <a:endParaRPr lang="en-US" dirty="0"/>
                    </a:p>
                  </a:txBody>
                  <a:tcPr/>
                </a:tc>
                <a:extLst>
                  <a:ext uri="{0D108BD9-81ED-4DB2-BD59-A6C34878D82A}">
                    <a16:rowId xmlns:a16="http://schemas.microsoft.com/office/drawing/2014/main" val="10005"/>
                  </a:ext>
                </a:extLst>
              </a:tr>
              <a:tr h="370840">
                <a:tc>
                  <a:txBody>
                    <a:bodyPr/>
                    <a:lstStyle/>
                    <a:p>
                      <a:r>
                        <a:rPr lang="en-US" dirty="0"/>
                        <a:t>Offers physical contact to establish interaction</a:t>
                      </a:r>
                    </a:p>
                  </a:txBody>
                  <a:tcPr/>
                </a:tc>
                <a:tc>
                  <a:txBody>
                    <a:bodyPr/>
                    <a:lstStyle/>
                    <a:p>
                      <a:r>
                        <a:rPr lang="en-US" dirty="0"/>
                        <a:t>Y</a:t>
                      </a: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Awaits resident response</a:t>
                      </a:r>
                    </a:p>
                  </a:txBody>
                  <a:tcPr/>
                </a:tc>
                <a:tc>
                  <a:txBody>
                    <a:bodyPr/>
                    <a:lstStyle/>
                    <a:p>
                      <a:r>
                        <a:rPr lang="en-US" dirty="0"/>
                        <a: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Took patient’s hand, rather than waiting for patient to accept touch</a:t>
                      </a:r>
                    </a:p>
                  </a:txBody>
                  <a:tcPr/>
                </a:tc>
                <a:extLst>
                  <a:ext uri="{0D108BD9-81ED-4DB2-BD59-A6C34878D82A}">
                    <a16:rowId xmlns:a16="http://schemas.microsoft.com/office/drawing/2014/main" val="10007"/>
                  </a:ext>
                </a:extLst>
              </a:tr>
              <a:tr h="370840">
                <a:tc>
                  <a:txBody>
                    <a:bodyPr/>
                    <a:lstStyle/>
                    <a:p>
                      <a:r>
                        <a:rPr lang="en-US" dirty="0"/>
                        <a:t>Acknowledges </a:t>
                      </a:r>
                      <a:r>
                        <a:rPr lang="en-US" baseline="0" dirty="0"/>
                        <a:t> resident response</a:t>
                      </a:r>
                      <a:endParaRPr lang="en-US" dirty="0"/>
                    </a:p>
                  </a:txBody>
                  <a:tcPr/>
                </a:tc>
                <a:tc>
                  <a:txBody>
                    <a:bodyPr/>
                    <a:lstStyle/>
                    <a:p>
                      <a:r>
                        <a:rPr lang="en-US" dirty="0"/>
                        <a:t>Y</a:t>
                      </a:r>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Recommendations for continued practice:</a:t>
                      </a:r>
                    </a:p>
                  </a:txBody>
                  <a:tcPr/>
                </a:tc>
                <a:tc>
                  <a:txBody>
                    <a:bodyPr/>
                    <a:lstStyle/>
                    <a:p>
                      <a:endParaRPr lang="en-US" dirty="0"/>
                    </a:p>
                  </a:txBody>
                  <a:tcPr/>
                </a:tc>
                <a:tc>
                  <a:txBody>
                    <a:bodyPr/>
                    <a:lstStyle/>
                    <a:p>
                      <a:r>
                        <a:rPr lang="en-US" dirty="0"/>
                        <a:t>Work on waiting  for patient to respond</a:t>
                      </a:r>
                    </a:p>
                    <a:p>
                      <a:r>
                        <a:rPr lang="en-US" dirty="0"/>
                        <a:t>Develop system to remember preferred name</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2514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Approach Skills Checklist</a:t>
            </a:r>
          </a:p>
        </p:txBody>
      </p:sp>
      <p:sp>
        <p:nvSpPr>
          <p:cNvPr id="4" name="Slide Number Placeholder 3"/>
          <p:cNvSpPr>
            <a:spLocks noGrp="1"/>
          </p:cNvSpPr>
          <p:nvPr>
            <p:ph type="sldNum" sz="quarter" idx="12"/>
          </p:nvPr>
        </p:nvSpPr>
        <p:spPr/>
        <p:txBody>
          <a:bodyPr/>
          <a:lstStyle/>
          <a:p>
            <a:fld id="{D6290478-766D-4747-A3EC-F2BFEB7E6249}" type="slidenum">
              <a:rPr lang="en-US" smtClean="0"/>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79218823"/>
              </p:ext>
            </p:extLst>
          </p:nvPr>
        </p:nvGraphicFramePr>
        <p:xfrm>
          <a:off x="1063256" y="988828"/>
          <a:ext cx="10302949" cy="5593168"/>
        </p:xfrm>
        <a:graphic>
          <a:graphicData uri="http://schemas.openxmlformats.org/drawingml/2006/table">
            <a:tbl>
              <a:tblPr firstRow="1" bandRow="1">
                <a:tableStyleId>{93296810-A885-4BE3-A3E7-6D5BEEA58F35}</a:tableStyleId>
              </a:tblPr>
              <a:tblGrid>
                <a:gridCol w="5804788">
                  <a:extLst>
                    <a:ext uri="{9D8B030D-6E8A-4147-A177-3AD203B41FA5}">
                      <a16:colId xmlns:a16="http://schemas.microsoft.com/office/drawing/2014/main" val="20000"/>
                    </a:ext>
                  </a:extLst>
                </a:gridCol>
                <a:gridCol w="1139652">
                  <a:extLst>
                    <a:ext uri="{9D8B030D-6E8A-4147-A177-3AD203B41FA5}">
                      <a16:colId xmlns:a16="http://schemas.microsoft.com/office/drawing/2014/main" val="20001"/>
                    </a:ext>
                  </a:extLst>
                </a:gridCol>
                <a:gridCol w="3358509">
                  <a:extLst>
                    <a:ext uri="{9D8B030D-6E8A-4147-A177-3AD203B41FA5}">
                      <a16:colId xmlns:a16="http://schemas.microsoft.com/office/drawing/2014/main" val="20002"/>
                    </a:ext>
                  </a:extLst>
                </a:gridCol>
              </a:tblGrid>
              <a:tr h="497809">
                <a:tc>
                  <a:txBody>
                    <a:bodyPr/>
                    <a:lstStyle/>
                    <a:p>
                      <a:r>
                        <a:rPr lang="en-US" dirty="0"/>
                        <a:t>Key</a:t>
                      </a:r>
                      <a:r>
                        <a:rPr lang="en-US" baseline="0" dirty="0"/>
                        <a:t> Steps of Approach</a:t>
                      </a:r>
                      <a:endParaRPr lang="en-US" dirty="0"/>
                    </a:p>
                  </a:txBody>
                  <a:tcPr/>
                </a:tc>
                <a:tc>
                  <a:txBody>
                    <a:bodyPr/>
                    <a:lstStyle/>
                    <a:p>
                      <a:r>
                        <a:rPr lang="en-US" dirty="0"/>
                        <a:t>Y/N</a:t>
                      </a:r>
                    </a:p>
                  </a:txBody>
                  <a:tcPr/>
                </a:tc>
                <a:tc>
                  <a:txBody>
                    <a:bodyPr/>
                    <a:lstStyle/>
                    <a:p>
                      <a:r>
                        <a:rPr lang="en-US" dirty="0"/>
                        <a:t>Comments</a:t>
                      </a:r>
                    </a:p>
                  </a:txBody>
                  <a:tcPr/>
                </a:tc>
                <a:extLst>
                  <a:ext uri="{0D108BD9-81ED-4DB2-BD59-A6C34878D82A}">
                    <a16:rowId xmlns:a16="http://schemas.microsoft.com/office/drawing/2014/main" val="10000"/>
                  </a:ext>
                </a:extLst>
              </a:tr>
              <a:tr h="375838">
                <a:tc>
                  <a:txBody>
                    <a:bodyPr/>
                    <a:lstStyle/>
                    <a:p>
                      <a:r>
                        <a:rPr lang="en-US" b="1" dirty="0"/>
                        <a:t>Approach</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5838">
                <a:tc>
                  <a:txBody>
                    <a:bodyPr/>
                    <a:lstStyle/>
                    <a:p>
                      <a:r>
                        <a:rPr lang="en-US" dirty="0"/>
                        <a:t>Pauses at the edge</a:t>
                      </a:r>
                      <a:r>
                        <a:rPr lang="en-US" baseline="0" dirty="0"/>
                        <a:t> of personal space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75838">
                <a:tc>
                  <a:txBody>
                    <a:bodyPr/>
                    <a:lstStyle/>
                    <a:p>
                      <a:r>
                        <a:rPr lang="en-US" dirty="0"/>
                        <a:t>Approaches  within visual range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5838">
                <a:tc>
                  <a:txBody>
                    <a:bodyPr/>
                    <a:lstStyle/>
                    <a:p>
                      <a:r>
                        <a:rPr lang="en-US" dirty="0"/>
                        <a:t>Moves one step per second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4296">
                <a:tc>
                  <a:txBody>
                    <a:bodyPr/>
                    <a:lstStyle/>
                    <a:p>
                      <a:r>
                        <a:rPr lang="en-US" b="1" dirty="0"/>
                        <a:t>Position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648707">
                <a:tc>
                  <a:txBody>
                    <a:bodyPr/>
                    <a:lstStyle/>
                    <a:p>
                      <a:r>
                        <a:rPr lang="en-US" dirty="0"/>
                        <a:t>Uses supportive stance</a:t>
                      </a:r>
                      <a:r>
                        <a:rPr lang="en-US" baseline="0" dirty="0"/>
                        <a:t> during interaction: to the side and at eye level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5838">
                <a:tc>
                  <a:txBody>
                    <a:bodyPr/>
                    <a:lstStyle/>
                    <a:p>
                      <a:r>
                        <a:rPr lang="en-US" b="1" dirty="0"/>
                        <a:t>Engage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5838">
                <a:tc>
                  <a:txBody>
                    <a:bodyPr/>
                    <a:lstStyle/>
                    <a:p>
                      <a:r>
                        <a:rPr lang="en-US" dirty="0"/>
                        <a:t>Uses preferred name for attention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416945">
                <a:tc>
                  <a:txBody>
                    <a:bodyPr/>
                    <a:lstStyle/>
                    <a:p>
                      <a:r>
                        <a:rPr lang="en-US" dirty="0"/>
                        <a:t>Offers physical contact to establish interaction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5838">
                <a:tc>
                  <a:txBody>
                    <a:bodyPr/>
                    <a:lstStyle/>
                    <a:p>
                      <a:r>
                        <a:rPr lang="en-US" dirty="0"/>
                        <a:t>Awaits resident response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r h="375838">
                <a:tc>
                  <a:txBody>
                    <a:bodyPr/>
                    <a:lstStyle/>
                    <a:p>
                      <a:r>
                        <a:rPr lang="en-US" dirty="0"/>
                        <a:t>Acknowledges </a:t>
                      </a:r>
                      <a:r>
                        <a:rPr lang="en-US" baseline="0" dirty="0"/>
                        <a:t> resident response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r h="648707">
                <a:tc>
                  <a:txBody>
                    <a:bodyPr/>
                    <a:lstStyle/>
                    <a:p>
                      <a:r>
                        <a:rPr lang="en-US" dirty="0"/>
                        <a:t>Recommendations for continued practice: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6087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errors in performance of Positive Physical Approach</a:t>
            </a:r>
          </a:p>
        </p:txBody>
      </p:sp>
      <p:sp>
        <p:nvSpPr>
          <p:cNvPr id="3" name="Content Placeholder 2"/>
          <p:cNvSpPr>
            <a:spLocks noGrp="1"/>
          </p:cNvSpPr>
          <p:nvPr>
            <p:ph idx="1"/>
          </p:nvPr>
        </p:nvSpPr>
        <p:spPr>
          <a:xfrm>
            <a:off x="446567" y="2232818"/>
            <a:ext cx="6092457" cy="4525963"/>
          </a:xfrm>
        </p:spPr>
        <p:txBody>
          <a:bodyPr>
            <a:normAutofit/>
          </a:bodyPr>
          <a:lstStyle/>
          <a:p>
            <a:pPr lvl="1"/>
            <a:r>
              <a:rPr lang="en-US" sz="2800" dirty="0"/>
              <a:t>Failure to give visual cue</a:t>
            </a:r>
          </a:p>
          <a:p>
            <a:pPr lvl="1"/>
            <a:r>
              <a:rPr lang="en-US" sz="2800" dirty="0"/>
              <a:t>Moving too fast or too slow</a:t>
            </a:r>
          </a:p>
          <a:p>
            <a:pPr lvl="1"/>
            <a:r>
              <a:rPr lang="en-US" sz="2800" dirty="0"/>
              <a:t>Failing to get to side (confrontational stance)</a:t>
            </a:r>
          </a:p>
          <a:p>
            <a:pPr lvl="1"/>
            <a:r>
              <a:rPr lang="en-US" sz="2800" dirty="0"/>
              <a:t>Not respecting personal space</a:t>
            </a:r>
          </a:p>
          <a:p>
            <a:pPr lvl="1"/>
            <a:r>
              <a:rPr lang="en-US" sz="2800" dirty="0"/>
              <a:t>Not making contact</a:t>
            </a:r>
          </a:p>
          <a:p>
            <a:pPr lvl="1"/>
            <a:r>
              <a:rPr lang="en-US" sz="2800" dirty="0"/>
              <a:t>Not allowing enough time for response</a:t>
            </a:r>
          </a:p>
        </p:txBody>
      </p:sp>
      <p:sp>
        <p:nvSpPr>
          <p:cNvPr id="4" name="Slide Number Placeholder 3"/>
          <p:cNvSpPr>
            <a:spLocks noGrp="1"/>
          </p:cNvSpPr>
          <p:nvPr>
            <p:ph type="sldNum" sz="quarter" idx="12"/>
          </p:nvPr>
        </p:nvSpPr>
        <p:spPr/>
        <p:txBody>
          <a:bodyPr/>
          <a:lstStyle/>
          <a:p>
            <a:fld id="{D6290478-766D-4747-A3EC-F2BFEB7E6249}" type="slidenum">
              <a:rPr lang="en-US" smtClean="0"/>
              <a:t>33</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840" y="1828800"/>
            <a:ext cx="2971800" cy="231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495800"/>
            <a:ext cx="2895600" cy="188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69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at DVAHCS?</a:t>
            </a:r>
          </a:p>
        </p:txBody>
      </p:sp>
      <p:sp>
        <p:nvSpPr>
          <p:cNvPr id="3" name="Content Placeholder 2"/>
          <p:cNvSpPr>
            <a:spLocks noGrp="1"/>
          </p:cNvSpPr>
          <p:nvPr>
            <p:ph idx="1"/>
          </p:nvPr>
        </p:nvSpPr>
        <p:spPr/>
        <p:txBody>
          <a:bodyPr>
            <a:normAutofit fontScale="92500" lnSpcReduction="20000"/>
          </a:bodyPr>
          <a:lstStyle/>
          <a:p>
            <a:pPr>
              <a:spcAft>
                <a:spcPts val="1800"/>
              </a:spcAft>
            </a:pPr>
            <a:r>
              <a:rPr lang="en-US" sz="2800" dirty="0"/>
              <a:t>Virtual Reality Empathy Training for Dementia</a:t>
            </a:r>
            <a:br>
              <a:rPr lang="en-US" sz="2800" dirty="0"/>
            </a:br>
            <a:r>
              <a:rPr lang="en-US" sz="2800" dirty="0"/>
              <a:t>(Contact </a:t>
            </a:r>
            <a:r>
              <a:rPr lang="en-US" sz="2800" dirty="0">
                <a:hlinkClick r:id="rId2"/>
              </a:rPr>
              <a:t>Eleanor.mcconnell2@va.gov</a:t>
            </a:r>
            <a:r>
              <a:rPr lang="en-US" sz="2800" dirty="0"/>
              <a:t> if interested).</a:t>
            </a:r>
          </a:p>
          <a:p>
            <a:pPr>
              <a:spcAft>
                <a:spcPts val="1800"/>
              </a:spcAft>
            </a:pPr>
            <a:r>
              <a:rPr lang="en-US" sz="2800" dirty="0"/>
              <a:t>Prevention and Management of Agitated and Aggressive Behaviors</a:t>
            </a:r>
          </a:p>
          <a:p>
            <a:pPr>
              <a:spcAft>
                <a:spcPts val="1800"/>
              </a:spcAft>
            </a:pPr>
            <a:r>
              <a:rPr lang="en-US" sz="2800" dirty="0"/>
              <a:t>DVAHCS Dementia Committee</a:t>
            </a:r>
          </a:p>
          <a:p>
            <a:pPr>
              <a:spcAft>
                <a:spcPts val="1800"/>
              </a:spcAft>
            </a:pPr>
            <a:r>
              <a:rPr lang="en-US" sz="2800" dirty="0"/>
              <a:t>Geriatric Surgery Verification Program</a:t>
            </a:r>
          </a:p>
          <a:p>
            <a:pPr>
              <a:spcAft>
                <a:spcPts val="1800"/>
              </a:spcAft>
            </a:pPr>
            <a:r>
              <a:rPr lang="en-US" sz="2800" dirty="0"/>
              <a:t>Geriatric Friendly Emergency Department</a:t>
            </a:r>
          </a:p>
        </p:txBody>
      </p:sp>
    </p:spTree>
    <p:extLst>
      <p:ext uri="{BB962C8B-B14F-4D97-AF65-F5344CB8AC3E}">
        <p14:creationId xmlns:p14="http://schemas.microsoft.com/office/powerpoint/2010/main" val="405608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695" y="1519523"/>
            <a:ext cx="11477297" cy="4110549"/>
          </a:xfrm>
          <a:prstGeom prst="rect">
            <a:avLst/>
          </a:prstGeom>
        </p:spPr>
        <p:txBody>
          <a:bodyPr wrap="square">
            <a:spAutoFit/>
          </a:bodyPr>
          <a:lstStyle/>
          <a:p>
            <a:pPr marL="571500" lvl="0" indent="-571500" defTabSz="1066421">
              <a:lnSpc>
                <a:spcPct val="107000"/>
              </a:lnSpc>
              <a:spcBef>
                <a:spcPts val="1800"/>
              </a:spcBef>
              <a:defRPr/>
            </a:pPr>
            <a:r>
              <a:rPr lang="en-US" sz="2400" dirty="0"/>
              <a:t>34% of Veterans </a:t>
            </a:r>
            <a:r>
              <a:rPr lang="en-US" sz="2400" b="1" u="sng" dirty="0"/>
              <a:t>nationally</a:t>
            </a:r>
            <a:r>
              <a:rPr lang="en-US" sz="2400" dirty="0"/>
              <a:t> in acute care are classified as </a:t>
            </a:r>
            <a:r>
              <a:rPr lang="en-US" sz="2400" b="1" dirty="0"/>
              <a:t>complex care patients</a:t>
            </a:r>
            <a:r>
              <a:rPr lang="en-US" sz="2400" dirty="0"/>
              <a:t>.  </a:t>
            </a:r>
            <a:br>
              <a:rPr lang="en-US" sz="2400" dirty="0"/>
            </a:br>
            <a:r>
              <a:rPr lang="en-US" sz="2400" dirty="0"/>
              <a:t>In addition to acute medical/surgical needs they have either:</a:t>
            </a:r>
            <a:br>
              <a:rPr lang="en-US" sz="2400" dirty="0"/>
            </a:br>
            <a:r>
              <a:rPr lang="en-US" sz="2400" dirty="0"/>
              <a:t>(a) mental health and/or substance use disorders, or (b) cognitive impairment (1, 2).</a:t>
            </a:r>
          </a:p>
          <a:p>
            <a:pPr marL="571500" lvl="0" indent="-571500" defTabSz="1066421">
              <a:lnSpc>
                <a:spcPct val="107000"/>
              </a:lnSpc>
              <a:spcBef>
                <a:spcPts val="1800"/>
              </a:spcBef>
              <a:defRPr/>
            </a:pPr>
            <a:r>
              <a:rPr lang="en-US" sz="2400" dirty="0"/>
              <a:t>56% of Veterans in </a:t>
            </a:r>
            <a:r>
              <a:rPr lang="en-US" sz="2400" b="1" u="sng" dirty="0"/>
              <a:t>VISN6</a:t>
            </a:r>
            <a:r>
              <a:rPr lang="en-US" sz="2400" dirty="0"/>
              <a:t> fall into this category.  These Veterans are at </a:t>
            </a:r>
            <a:r>
              <a:rPr lang="en-US" sz="2400" b="1" dirty="0"/>
              <a:t>high risk </a:t>
            </a:r>
            <a:r>
              <a:rPr lang="en-US" sz="2400" dirty="0"/>
              <a:t>for </a:t>
            </a:r>
            <a:br>
              <a:rPr lang="en-US" sz="2400" dirty="0"/>
            </a:br>
            <a:r>
              <a:rPr lang="en-US" sz="2400" dirty="0"/>
              <a:t>injuries, poor quality of life, and higher service utilization (2).  </a:t>
            </a:r>
          </a:p>
          <a:p>
            <a:pPr marL="571500" lvl="0" indent="-571500" defTabSz="1066421">
              <a:lnSpc>
                <a:spcPct val="107000"/>
              </a:lnSpc>
              <a:spcBef>
                <a:spcPts val="1800"/>
              </a:spcBef>
              <a:defRPr/>
            </a:pPr>
            <a:r>
              <a:rPr lang="en-US" sz="2400" b="1" u="sng" dirty="0"/>
              <a:t>Durham VA</a:t>
            </a:r>
            <a:r>
              <a:rPr lang="en-US" sz="2400" b="1" dirty="0"/>
              <a:t>, </a:t>
            </a:r>
            <a:r>
              <a:rPr lang="en-US" sz="2400" dirty="0"/>
              <a:t>in response to a </a:t>
            </a:r>
            <a:r>
              <a:rPr lang="en-US" sz="2400" b="1" dirty="0"/>
              <a:t>patient safety event </a:t>
            </a:r>
            <a:r>
              <a:rPr lang="en-US" sz="2400" dirty="0"/>
              <a:t>experienced by a complex care Veteran with dementia resulting in patient and staff injury, assembled an inter-professional team to address the management and prevention of agitation and aggression in acute care dementia patients</a:t>
            </a:r>
            <a:r>
              <a:rPr lang="en-US" sz="2000" dirty="0"/>
              <a:t>. </a:t>
            </a:r>
          </a:p>
        </p:txBody>
      </p:sp>
      <p:sp>
        <p:nvSpPr>
          <p:cNvPr id="2" name="Title 1"/>
          <p:cNvSpPr>
            <a:spLocks noGrp="1"/>
          </p:cNvSpPr>
          <p:nvPr>
            <p:ph type="title"/>
          </p:nvPr>
        </p:nvSpPr>
        <p:spPr>
          <a:xfrm>
            <a:off x="414688" y="36044"/>
            <a:ext cx="10515600" cy="1325563"/>
          </a:xfrm>
        </p:spPr>
        <p:txBody>
          <a:bodyPr>
            <a:normAutofit/>
          </a:bodyPr>
          <a:lstStyle/>
          <a:p>
            <a:r>
              <a:rPr lang="en-US" sz="3600" dirty="0"/>
              <a:t>Background</a:t>
            </a:r>
          </a:p>
        </p:txBody>
      </p:sp>
      <p:sp>
        <p:nvSpPr>
          <p:cNvPr id="9" name="TextBox 8"/>
          <p:cNvSpPr txBox="1"/>
          <p:nvPr/>
        </p:nvSpPr>
        <p:spPr>
          <a:xfrm>
            <a:off x="99847" y="5979056"/>
            <a:ext cx="12092153" cy="615553"/>
          </a:xfrm>
          <a:prstGeom prst="rect">
            <a:avLst/>
          </a:prstGeom>
          <a:noFill/>
        </p:spPr>
        <p:txBody>
          <a:bodyPr wrap="square" rtlCol="0">
            <a:spAutoFit/>
          </a:bodyPr>
          <a:lstStyle/>
          <a:p>
            <a:r>
              <a:rPr lang="en-US" sz="1600" u="sng" dirty="0"/>
              <a:t>Sources</a:t>
            </a:r>
            <a:r>
              <a:rPr lang="en-US" sz="1600" dirty="0"/>
              <a:t>: (1)  Karel &amp; Cortina, 2015. </a:t>
            </a:r>
            <a:r>
              <a:rPr lang="en-US" dirty="0"/>
              <a:t> </a:t>
            </a:r>
            <a:r>
              <a:rPr lang="en-US" sz="1600" i="1" dirty="0"/>
              <a:t>Inpatient Care for Veterans with Complex Cognitive, Mental Health and Medical Needs Task Force </a:t>
            </a:r>
            <a:endParaRPr lang="en-US" sz="1400" i="1" dirty="0"/>
          </a:p>
          <a:p>
            <a:r>
              <a:rPr lang="en-US" sz="1600" dirty="0"/>
              <a:t> (2) Vinson et al., 2017. </a:t>
            </a:r>
            <a:r>
              <a:rPr lang="en-US" sz="1600" i="1" dirty="0"/>
              <a:t>Caring for Behaviorally and Medically Complex Inpatients in VHA: Assessment of Program Needs and Models of Care</a:t>
            </a:r>
          </a:p>
        </p:txBody>
      </p:sp>
    </p:spTree>
    <p:extLst>
      <p:ext uri="{BB962C8B-B14F-4D97-AF65-F5344CB8AC3E}">
        <p14:creationId xmlns:p14="http://schemas.microsoft.com/office/powerpoint/2010/main" val="242472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470" y="121689"/>
            <a:ext cx="10515600" cy="1325563"/>
          </a:xfrm>
        </p:spPr>
        <p:txBody>
          <a:bodyPr/>
          <a:lstStyle/>
          <a:p>
            <a:r>
              <a:rPr lang="en-US" dirty="0"/>
              <a:t>The Team!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0241303"/>
              </p:ext>
            </p:extLst>
          </p:nvPr>
        </p:nvGraphicFramePr>
        <p:xfrm>
          <a:off x="168167" y="1296141"/>
          <a:ext cx="5465379" cy="4351340"/>
        </p:xfrm>
        <a:graphic>
          <a:graphicData uri="http://schemas.openxmlformats.org/drawingml/2006/table">
            <a:tbl>
              <a:tblPr>
                <a:tableStyleId>{5C22544A-7EE6-4342-B048-85BDC9FD1C3A}</a:tableStyleId>
              </a:tblPr>
              <a:tblGrid>
                <a:gridCol w="5465379">
                  <a:extLst>
                    <a:ext uri="{9D8B030D-6E8A-4147-A177-3AD203B41FA5}">
                      <a16:colId xmlns:a16="http://schemas.microsoft.com/office/drawing/2014/main" val="2643989105"/>
                    </a:ext>
                  </a:extLst>
                </a:gridCol>
              </a:tblGrid>
              <a:tr h="4351340">
                <a:tc>
                  <a:txBody>
                    <a:bodyPr/>
                    <a:lstStyle/>
                    <a:p>
                      <a:pPr marL="457200" indent="-457200" algn="l" fontAlgn="t">
                        <a:buFont typeface="Arial" panose="020B0604020202020204" pitchFamily="34" charset="0"/>
                        <a:buChar char="•"/>
                      </a:pPr>
                      <a:r>
                        <a:rPr lang="en-US" sz="2000" u="none" strike="noStrike" dirty="0">
                          <a:effectLst/>
                          <a:latin typeface="+mn-lt"/>
                        </a:rPr>
                        <a:t>Belanger, Tiffany (nursing </a:t>
                      </a:r>
                      <a:r>
                        <a:rPr lang="en-US" sz="2000" u="none" strike="noStrike" dirty="0" err="1">
                          <a:effectLst/>
                          <a:latin typeface="+mn-lt"/>
                        </a:rPr>
                        <a:t>ed</a:t>
                      </a:r>
                      <a:r>
                        <a:rPr lang="en-US" sz="2000" u="none" strike="noStrike" dirty="0">
                          <a:effectLst/>
                          <a:latin typeface="+mn-lt"/>
                        </a:rPr>
                        <a:t>)</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effectLst/>
                          <a:latin typeface="+mn-lt"/>
                        </a:rPr>
                        <a:t>Braxton, Loretta (psychology)</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effectLst/>
                          <a:latin typeface="+mn-lt"/>
                        </a:rPr>
                        <a:t>Briggs, </a:t>
                      </a:r>
                      <a:r>
                        <a:rPr lang="en-US" sz="2000" u="none" strike="noStrike" dirty="0" err="1">
                          <a:effectLst/>
                          <a:latin typeface="+mn-lt"/>
                        </a:rPr>
                        <a:t>Melvania</a:t>
                      </a:r>
                      <a:r>
                        <a:rPr lang="en-US" sz="2000" u="none" strike="noStrike" dirty="0">
                          <a:effectLst/>
                          <a:latin typeface="+mn-lt"/>
                        </a:rPr>
                        <a:t> (psychiatry)</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effectLst/>
                          <a:latin typeface="+mn-lt"/>
                        </a:rPr>
                        <a:t>Bullard, Martine (rec therapy)</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solidFill>
                            <a:schemeClr val="tx1"/>
                          </a:solidFill>
                          <a:effectLst/>
                          <a:latin typeface="+mn-lt"/>
                        </a:rPr>
                        <a:t>Davagnino, Judith (GRECC, social work)</a:t>
                      </a:r>
                      <a:endParaRPr lang="en-US" sz="2000" b="0" i="0" u="none" strike="noStrike" dirty="0">
                        <a:solidFill>
                          <a:schemeClr val="tx1"/>
                        </a:solidFill>
                        <a:effectLst/>
                        <a:latin typeface="+mn-lt"/>
                      </a:endParaRPr>
                    </a:p>
                    <a:p>
                      <a:pPr marL="457200" indent="-457200" algn="l" fontAlgn="t">
                        <a:buFont typeface="Arial" panose="020B0604020202020204" pitchFamily="34" charset="0"/>
                        <a:buChar char="•"/>
                      </a:pPr>
                      <a:r>
                        <a:rPr lang="en-US" sz="2000" u="none" strike="noStrike" dirty="0" err="1">
                          <a:effectLst/>
                          <a:latin typeface="+mn-lt"/>
                        </a:rPr>
                        <a:t>Eyster</a:t>
                      </a:r>
                      <a:r>
                        <a:rPr lang="en-US" sz="2000" u="none" strike="noStrike" dirty="0">
                          <a:effectLst/>
                          <a:latin typeface="+mn-lt"/>
                        </a:rPr>
                        <a:t>, Julie (occupational therapy-OT)</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2000" u="none" strike="noStrike" dirty="0">
                          <a:effectLst/>
                          <a:latin typeface="+mn-lt"/>
                        </a:rPr>
                        <a:t>Fox, Valerie (OT)</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effectLst/>
                          <a:latin typeface="+mn-lt"/>
                        </a:rPr>
                        <a:t>Harris, Julie (hospital medicine)</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err="1">
                          <a:effectLst/>
                          <a:latin typeface="+mn-lt"/>
                        </a:rPr>
                        <a:t>Holsinger</a:t>
                      </a:r>
                      <a:r>
                        <a:rPr lang="en-US" sz="2000" u="none" strike="noStrike" dirty="0">
                          <a:effectLst/>
                          <a:latin typeface="+mn-lt"/>
                        </a:rPr>
                        <a:t>, Tracy (psychiatry)</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effectLst/>
                          <a:latin typeface="+mn-lt"/>
                        </a:rPr>
                        <a:t>John, Baby (PARC)</a:t>
                      </a:r>
                      <a:endParaRPr lang="en-US" sz="2000" b="0" i="0" u="none" strike="noStrike" dirty="0">
                        <a:solidFill>
                          <a:srgbClr val="000000"/>
                        </a:solidFill>
                        <a:effectLst/>
                        <a:latin typeface="+mn-lt"/>
                      </a:endParaRPr>
                    </a:p>
                    <a:p>
                      <a:pPr marL="457200" indent="-457200" algn="l" fontAlgn="t">
                        <a:buFont typeface="Arial" panose="020B0604020202020204" pitchFamily="34" charset="0"/>
                        <a:buChar char="•"/>
                      </a:pPr>
                      <a:r>
                        <a:rPr lang="en-US" sz="2000" u="none" strike="noStrike" dirty="0">
                          <a:solidFill>
                            <a:schemeClr val="tx1"/>
                          </a:solidFill>
                          <a:effectLst/>
                          <a:latin typeface="+mn-lt"/>
                        </a:rPr>
                        <a:t>Joseph, Letha (NP-CLC)</a:t>
                      </a:r>
                      <a:endParaRPr lang="en-US" sz="2000" b="0" i="0" u="none" strike="noStrike" dirty="0">
                        <a:solidFill>
                          <a:schemeClr val="tx1"/>
                        </a:solidFill>
                        <a:effectLst/>
                        <a:latin typeface="+mn-lt"/>
                      </a:endParaRPr>
                    </a:p>
                    <a:p>
                      <a:pPr marL="457200" indent="-457200" algn="l" fontAlgn="t">
                        <a:buFont typeface="Arial" panose="020B0604020202020204" pitchFamily="34" charset="0"/>
                        <a:buChar char="•"/>
                      </a:pPr>
                      <a:r>
                        <a:rPr lang="en-US" sz="2000" u="none" strike="noStrike" dirty="0">
                          <a:solidFill>
                            <a:schemeClr val="tx1"/>
                          </a:solidFill>
                          <a:effectLst/>
                          <a:latin typeface="+mn-lt"/>
                        </a:rPr>
                        <a:t>Knight, Christy (GRECC, SW)</a:t>
                      </a:r>
                      <a:endParaRPr lang="en-US" sz="2000" b="0" i="0" u="none" strike="noStrike" dirty="0">
                        <a:solidFill>
                          <a:schemeClr val="tx1"/>
                        </a:solidFill>
                        <a:effectLst/>
                        <a:latin typeface="+mn-lt"/>
                      </a:endParaRPr>
                    </a:p>
                    <a:p>
                      <a:pPr marL="457200" indent="-457200" algn="l" fontAlgn="t">
                        <a:buFont typeface="Arial" panose="020B0604020202020204" pitchFamily="34" charset="0"/>
                        <a:buChar char="•"/>
                      </a:pPr>
                      <a:r>
                        <a:rPr lang="en-US" sz="2000" u="none" strike="noStrike" dirty="0" err="1">
                          <a:effectLst/>
                          <a:latin typeface="+mn-lt"/>
                        </a:rPr>
                        <a:t>Laufer</a:t>
                      </a:r>
                      <a:r>
                        <a:rPr lang="en-US" sz="2000" u="none" strike="noStrike" dirty="0">
                          <a:effectLst/>
                          <a:latin typeface="+mn-lt"/>
                        </a:rPr>
                        <a:t>, Richard (CNO-PARC, BERT team)</a:t>
                      </a:r>
                      <a:endParaRPr lang="en-US" sz="2000" b="0" i="0" u="none" strike="noStrike" dirty="0">
                        <a:solidFill>
                          <a:srgbClr val="000000"/>
                        </a:solidFill>
                        <a:effectLst/>
                        <a:latin typeface="+mn-lt"/>
                      </a:endParaRPr>
                    </a:p>
                  </a:txBody>
                  <a:tcPr marL="0" marR="0" marT="0" marB="0"/>
                </a:tc>
                <a:extLst>
                  <a:ext uri="{0D108BD9-81ED-4DB2-BD59-A6C34878D82A}">
                    <a16:rowId xmlns:a16="http://schemas.microsoft.com/office/drawing/2014/main" val="2817905956"/>
                  </a:ext>
                </a:extLst>
              </a:tr>
            </a:tbl>
          </a:graphicData>
        </a:graphic>
      </p:graphicFrame>
      <p:sp>
        <p:nvSpPr>
          <p:cNvPr id="5" name="Rectangle 4"/>
          <p:cNvSpPr/>
          <p:nvPr/>
        </p:nvSpPr>
        <p:spPr>
          <a:xfrm>
            <a:off x="5917324" y="1192876"/>
            <a:ext cx="5891049" cy="4708981"/>
          </a:xfrm>
          <a:prstGeom prst="rect">
            <a:avLst/>
          </a:prstGeom>
          <a:solidFill>
            <a:schemeClr val="tx2">
              <a:lumMod val="20000"/>
              <a:lumOff val="80000"/>
            </a:schemeClr>
          </a:solidFill>
        </p:spPr>
        <p:txBody>
          <a:bodyPr wrap="square">
            <a:spAutoFit/>
          </a:bodyPr>
          <a:lstStyle/>
          <a:p>
            <a:pPr marL="342900" indent="-342900" fontAlgn="t">
              <a:buFont typeface="Arial" panose="020B0604020202020204" pitchFamily="34" charset="0"/>
              <a:buChar char="•"/>
            </a:pPr>
            <a:r>
              <a:rPr lang="en-US" sz="2000" dirty="0" err="1"/>
              <a:t>Libman</a:t>
            </a:r>
            <a:r>
              <a:rPr lang="en-US" sz="2000" dirty="0"/>
              <a:t>, Craig (psychology)</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a:t>McConnell, Ellie (GRECC, VAQS, nursing)</a:t>
            </a:r>
            <a:endParaRPr lang="en-US" sz="2000" dirty="0">
              <a:latin typeface="Calibri" panose="020F0502020204030204" pitchFamily="34" charset="0"/>
            </a:endParaRPr>
          </a:p>
          <a:p>
            <a:pPr marL="342900" indent="-342900" fontAlgn="t">
              <a:buFont typeface="Arial" panose="020B0604020202020204" pitchFamily="34" charset="0"/>
              <a:buChar char="•"/>
            </a:pPr>
            <a:r>
              <a:rPr lang="en-US" sz="2000" dirty="0"/>
              <a:t>Moore, </a:t>
            </a:r>
            <a:r>
              <a:rPr lang="en-US" sz="2000" dirty="0" err="1"/>
              <a:t>Thomasena</a:t>
            </a:r>
            <a:r>
              <a:rPr lang="en-US" sz="2000" dirty="0"/>
              <a:t> (VAQS, surgery)</a:t>
            </a:r>
            <a:endParaRPr lang="en-US" sz="2000" dirty="0">
              <a:latin typeface="Calibri" panose="020F0502020204030204" pitchFamily="34" charset="0"/>
            </a:endParaRPr>
          </a:p>
          <a:p>
            <a:pPr marL="342900" indent="-342900" fontAlgn="t">
              <a:buFont typeface="Arial" panose="020B0604020202020204" pitchFamily="34" charset="0"/>
              <a:buChar char="•"/>
            </a:pPr>
            <a:r>
              <a:rPr lang="en-US" sz="2000" dirty="0"/>
              <a:t>Myers, Elizabeth (VAQS, nursing)</a:t>
            </a:r>
            <a:endParaRPr lang="en-US" sz="2000" dirty="0">
              <a:latin typeface="Calibri" panose="020F0502020204030204" pitchFamily="34" charset="0"/>
            </a:endParaRPr>
          </a:p>
          <a:p>
            <a:pPr marL="342900" indent="-342900" fontAlgn="t">
              <a:buFont typeface="Arial" panose="020B0604020202020204" pitchFamily="34" charset="0"/>
              <a:buChar char="•"/>
            </a:pPr>
            <a:r>
              <a:rPr lang="en-US" sz="2000" dirty="0"/>
              <a:t>Patterson, Anne-Marie (NP-PARC)</a:t>
            </a:r>
            <a:endParaRPr lang="en-US" sz="2000" dirty="0">
              <a:latin typeface="Calibri" panose="020F0502020204030204" pitchFamily="34" charset="0"/>
            </a:endParaRPr>
          </a:p>
          <a:p>
            <a:pPr marL="342900" indent="-342900" fontAlgn="t">
              <a:buFont typeface="Arial" panose="020B0604020202020204" pitchFamily="34" charset="0"/>
              <a:buChar char="•"/>
            </a:pPr>
            <a:r>
              <a:rPr lang="en-US" sz="2000" dirty="0"/>
              <a:t>Patterson-Powell, Annmarie (RN, medicine)</a:t>
            </a:r>
          </a:p>
          <a:p>
            <a:pPr marL="342900" indent="-342900" fontAlgn="t">
              <a:buFont typeface="Arial" panose="020B0604020202020204" pitchFamily="34" charset="0"/>
              <a:buChar char="•"/>
            </a:pPr>
            <a:r>
              <a:rPr lang="en-US" sz="2000" dirty="0">
                <a:latin typeface="Calibri" panose="020F0502020204030204" pitchFamily="34" charset="0"/>
              </a:rPr>
              <a:t>Orsini, Maria (CNO, Performance Imp).</a:t>
            </a:r>
          </a:p>
          <a:p>
            <a:pPr marL="342900" indent="-342900" fontAlgn="t">
              <a:buFont typeface="Arial" panose="020B0604020202020204" pitchFamily="34" charset="0"/>
              <a:buChar char="•"/>
            </a:pPr>
            <a:r>
              <a:rPr lang="en-US" sz="2000" dirty="0"/>
              <a:t>Previll, Laura (Geriatric Medicine)</a:t>
            </a:r>
            <a:endParaRPr lang="en-US" sz="2000" dirty="0">
              <a:latin typeface="Calibri" panose="020F0502020204030204" pitchFamily="34" charset="0"/>
            </a:endParaRPr>
          </a:p>
          <a:p>
            <a:pPr marL="342900" indent="-342900" fontAlgn="t">
              <a:buFont typeface="Arial" panose="020B0604020202020204" pitchFamily="34" charset="0"/>
              <a:buChar char="•"/>
            </a:pPr>
            <a:r>
              <a:rPr lang="en-US" sz="2000" dirty="0"/>
              <a:t>Riordan, Paul (Psychiatry)</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a:t>Rooks, Elliot (Nurse Manager – 6B)</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a:t>Schneider, Brian (Hospital Medicine)</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a:t>Tabb, Sue (Nurse manager, 6A)</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err="1"/>
              <a:t>Tiegreen</a:t>
            </a:r>
            <a:r>
              <a:rPr lang="en-US" sz="2000" dirty="0"/>
              <a:t>, Joshua (psychology)</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err="1"/>
              <a:t>Utin</a:t>
            </a:r>
            <a:r>
              <a:rPr lang="en-US" sz="2000" dirty="0"/>
              <a:t>, </a:t>
            </a:r>
            <a:r>
              <a:rPr lang="en-US" sz="2000" dirty="0" err="1"/>
              <a:t>Enobong</a:t>
            </a:r>
            <a:r>
              <a:rPr lang="en-US" sz="2000" dirty="0"/>
              <a:t> (nursing </a:t>
            </a:r>
            <a:r>
              <a:rPr lang="en-US" sz="2000" dirty="0" err="1"/>
              <a:t>ed</a:t>
            </a:r>
            <a:r>
              <a:rPr lang="en-US" sz="2000" dirty="0"/>
              <a:t>- PARC)</a:t>
            </a:r>
            <a:endParaRPr lang="en-US" sz="2000" dirty="0">
              <a:solidFill>
                <a:srgbClr val="000000"/>
              </a:solidFill>
              <a:latin typeface="Calibri" panose="020F0502020204030204" pitchFamily="34" charset="0"/>
            </a:endParaRPr>
          </a:p>
          <a:p>
            <a:pPr marL="342900" indent="-342900" fontAlgn="t">
              <a:buFont typeface="Arial" panose="020B0604020202020204" pitchFamily="34" charset="0"/>
              <a:buChar char="•"/>
            </a:pPr>
            <a:r>
              <a:rPr lang="en-US" sz="2000" dirty="0"/>
              <a:t>Wolfe, Nicole (psychiatry)</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8502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0549" y="617649"/>
            <a:ext cx="11171918" cy="5476793"/>
            <a:chOff x="430549" y="617649"/>
            <a:chExt cx="11171918" cy="5476793"/>
          </a:xfrm>
        </p:grpSpPr>
        <p:pic>
          <p:nvPicPr>
            <p:cNvPr id="4" name="Picture 3">
              <a:extLst>
                <a:ext uri="{FF2B5EF4-FFF2-40B4-BE49-F238E27FC236}">
                  <a16:creationId xmlns:a16="http://schemas.microsoft.com/office/drawing/2014/main" id="{E0B90B0A-4AE3-4838-9E3D-DA871C58BCBE}"/>
                </a:ext>
              </a:extLst>
            </p:cNvPr>
            <p:cNvPicPr>
              <a:picLocks noChangeAspect="1"/>
            </p:cNvPicPr>
            <p:nvPr/>
          </p:nvPicPr>
          <p:blipFill>
            <a:blip r:embed="rId2"/>
            <a:stretch>
              <a:fillRect/>
            </a:stretch>
          </p:blipFill>
          <p:spPr>
            <a:xfrm>
              <a:off x="430549" y="1703066"/>
              <a:ext cx="11171918" cy="4391376"/>
            </a:xfrm>
            <a:prstGeom prst="rect">
              <a:avLst/>
            </a:prstGeom>
          </p:spPr>
        </p:pic>
        <p:sp>
          <p:nvSpPr>
            <p:cNvPr id="5" name="TextBox 4">
              <a:extLst>
                <a:ext uri="{FF2B5EF4-FFF2-40B4-BE49-F238E27FC236}">
                  <a16:creationId xmlns:a16="http://schemas.microsoft.com/office/drawing/2014/main" id="{4B519349-AD4D-434A-96C2-650098161224}"/>
                </a:ext>
              </a:extLst>
            </p:cNvPr>
            <p:cNvSpPr txBox="1"/>
            <p:nvPr/>
          </p:nvSpPr>
          <p:spPr>
            <a:xfrm>
              <a:off x="4101173" y="617649"/>
              <a:ext cx="2719137" cy="738664"/>
            </a:xfrm>
            <a:prstGeom prst="rect">
              <a:avLst/>
            </a:prstGeom>
            <a:solidFill>
              <a:schemeClr val="accent4">
                <a:lumMod val="20000"/>
                <a:lumOff val="80000"/>
              </a:schemeClr>
            </a:solidFill>
            <a:ln>
              <a:solidFill>
                <a:schemeClr val="accent2"/>
              </a:solidFill>
            </a:ln>
          </p:spPr>
          <p:txBody>
            <a:bodyPr wrap="square" rtlCol="0">
              <a:spAutoFit/>
            </a:bodyPr>
            <a:lstStyle/>
            <a:p>
              <a:pPr algn="ctr"/>
              <a:r>
                <a:rPr lang="en-US" sz="1400" dirty="0"/>
                <a:t>How are activities in orange box connected to the main plan of care?</a:t>
              </a:r>
            </a:p>
          </p:txBody>
        </p:sp>
      </p:grpSp>
      <p:sp>
        <p:nvSpPr>
          <p:cNvPr id="6" name="Rounded Rectangle 7">
            <a:extLst>
              <a:ext uri="{FF2B5EF4-FFF2-40B4-BE49-F238E27FC236}">
                <a16:creationId xmlns:a16="http://schemas.microsoft.com/office/drawing/2014/main" id="{CEEB4734-F9E7-4845-99E3-0A4D0B5AD95E}"/>
              </a:ext>
            </a:extLst>
          </p:cNvPr>
          <p:cNvSpPr/>
          <p:nvPr/>
        </p:nvSpPr>
        <p:spPr>
          <a:xfrm>
            <a:off x="4100362" y="1555531"/>
            <a:ext cx="2605238" cy="464313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BA0C26-2E72-48C5-A63C-E86F617C7734}"/>
              </a:ext>
            </a:extLst>
          </p:cNvPr>
          <p:cNvSpPr txBox="1"/>
          <p:nvPr/>
        </p:nvSpPr>
        <p:spPr>
          <a:xfrm>
            <a:off x="430549" y="2567712"/>
            <a:ext cx="1031358" cy="900246"/>
          </a:xfrm>
          <a:prstGeom prst="rect">
            <a:avLst/>
          </a:prstGeom>
          <a:solidFill>
            <a:schemeClr val="accent4">
              <a:lumMod val="20000"/>
              <a:lumOff val="80000"/>
            </a:schemeClr>
          </a:solidFill>
          <a:ln>
            <a:solidFill>
              <a:srgbClr val="C00000"/>
            </a:solidFill>
          </a:ln>
        </p:spPr>
        <p:txBody>
          <a:bodyPr wrap="square" rtlCol="0">
            <a:spAutoFit/>
          </a:bodyPr>
          <a:lstStyle/>
          <a:p>
            <a:r>
              <a:rPr lang="en-US" sz="1050" dirty="0"/>
              <a:t>May or may not include info re: dementia status</a:t>
            </a:r>
          </a:p>
        </p:txBody>
      </p:sp>
      <p:sp>
        <p:nvSpPr>
          <p:cNvPr id="9" name="TextBox 8">
            <a:extLst>
              <a:ext uri="{FF2B5EF4-FFF2-40B4-BE49-F238E27FC236}">
                <a16:creationId xmlns:a16="http://schemas.microsoft.com/office/drawing/2014/main" id="{55641548-97FA-4D66-9069-6351EEA30ED5}"/>
              </a:ext>
            </a:extLst>
          </p:cNvPr>
          <p:cNvSpPr txBox="1"/>
          <p:nvPr/>
        </p:nvSpPr>
        <p:spPr>
          <a:xfrm>
            <a:off x="289369" y="5310293"/>
            <a:ext cx="1031358" cy="900246"/>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en-US" sz="1050" dirty="0"/>
              <a:t>Does transfer process include behavioral approaches to care?</a:t>
            </a:r>
          </a:p>
        </p:txBody>
      </p:sp>
      <p:sp>
        <p:nvSpPr>
          <p:cNvPr id="11" name="TextBox 10">
            <a:extLst>
              <a:ext uri="{FF2B5EF4-FFF2-40B4-BE49-F238E27FC236}">
                <a16:creationId xmlns:a16="http://schemas.microsoft.com/office/drawing/2014/main" id="{4B519349-AD4D-434A-96C2-650098161224}"/>
              </a:ext>
            </a:extLst>
          </p:cNvPr>
          <p:cNvSpPr txBox="1"/>
          <p:nvPr/>
        </p:nvSpPr>
        <p:spPr>
          <a:xfrm>
            <a:off x="4043412" y="2732088"/>
            <a:ext cx="2719137" cy="738664"/>
          </a:xfrm>
          <a:prstGeom prst="rect">
            <a:avLst/>
          </a:prstGeom>
          <a:solidFill>
            <a:schemeClr val="accent4">
              <a:lumMod val="20000"/>
              <a:lumOff val="80000"/>
            </a:schemeClr>
          </a:solidFill>
          <a:ln>
            <a:solidFill>
              <a:schemeClr val="accent2"/>
            </a:solidFill>
          </a:ln>
        </p:spPr>
        <p:txBody>
          <a:bodyPr wrap="square" rtlCol="0">
            <a:spAutoFit/>
          </a:bodyPr>
          <a:lstStyle/>
          <a:p>
            <a:pPr algn="ctr"/>
            <a:r>
              <a:rPr lang="en-US" sz="1400" dirty="0"/>
              <a:t>Could huddles and dementia-friendly environment prevent agitated and aggressive behaviors?</a:t>
            </a:r>
          </a:p>
        </p:txBody>
      </p:sp>
      <p:sp>
        <p:nvSpPr>
          <p:cNvPr id="10" name="TextBox 9"/>
          <p:cNvSpPr txBox="1"/>
          <p:nvPr/>
        </p:nvSpPr>
        <p:spPr>
          <a:xfrm>
            <a:off x="189187" y="113913"/>
            <a:ext cx="3541986" cy="461665"/>
          </a:xfrm>
          <a:prstGeom prst="rect">
            <a:avLst/>
          </a:prstGeom>
          <a:noFill/>
        </p:spPr>
        <p:txBody>
          <a:bodyPr wrap="square" rtlCol="0">
            <a:spAutoFit/>
          </a:bodyPr>
          <a:lstStyle/>
          <a:p>
            <a:r>
              <a:rPr lang="en-US" sz="2400" dirty="0"/>
              <a:t>Current Process of care</a:t>
            </a:r>
          </a:p>
        </p:txBody>
      </p:sp>
      <p:sp>
        <p:nvSpPr>
          <p:cNvPr id="13" name="TextBox 12">
            <a:extLst>
              <a:ext uri="{FF2B5EF4-FFF2-40B4-BE49-F238E27FC236}">
                <a16:creationId xmlns:a16="http://schemas.microsoft.com/office/drawing/2014/main" id="{4B519349-AD4D-434A-96C2-650098161224}"/>
              </a:ext>
            </a:extLst>
          </p:cNvPr>
          <p:cNvSpPr txBox="1"/>
          <p:nvPr/>
        </p:nvSpPr>
        <p:spPr>
          <a:xfrm>
            <a:off x="9259870" y="1094703"/>
            <a:ext cx="2719137" cy="523220"/>
          </a:xfrm>
          <a:prstGeom prst="rect">
            <a:avLst/>
          </a:prstGeom>
          <a:solidFill>
            <a:schemeClr val="accent4">
              <a:lumMod val="20000"/>
              <a:lumOff val="80000"/>
            </a:schemeClr>
          </a:solidFill>
          <a:ln>
            <a:solidFill>
              <a:schemeClr val="accent2"/>
            </a:solidFill>
          </a:ln>
        </p:spPr>
        <p:txBody>
          <a:bodyPr wrap="square" rtlCol="0">
            <a:spAutoFit/>
          </a:bodyPr>
          <a:lstStyle/>
          <a:p>
            <a:pPr algn="ctr"/>
            <a:r>
              <a:rPr lang="en-US" sz="1400" dirty="0"/>
              <a:t>Could we make processes more consistent?</a:t>
            </a:r>
          </a:p>
        </p:txBody>
      </p:sp>
      <p:sp>
        <p:nvSpPr>
          <p:cNvPr id="14" name="Rectangle 13"/>
          <p:cNvSpPr/>
          <p:nvPr/>
        </p:nvSpPr>
        <p:spPr>
          <a:xfrm>
            <a:off x="8001315" y="248317"/>
            <a:ext cx="3977692" cy="369332"/>
          </a:xfrm>
          <a:prstGeom prst="rect">
            <a:avLst/>
          </a:prstGeom>
          <a:solidFill>
            <a:schemeClr val="accent4">
              <a:lumMod val="20000"/>
              <a:lumOff val="80000"/>
            </a:schemeClr>
          </a:solidFill>
          <a:ln>
            <a:solidFill>
              <a:schemeClr val="accent2">
                <a:lumMod val="75000"/>
              </a:schemeClr>
            </a:solidFill>
          </a:ln>
        </p:spPr>
        <p:txBody>
          <a:bodyPr wrap="none">
            <a:spAutoFit/>
          </a:bodyPr>
          <a:lstStyle/>
          <a:p>
            <a:r>
              <a:rPr lang="en-US" dirty="0"/>
              <a:t>Targets for improvement in yellow boxes</a:t>
            </a:r>
          </a:p>
        </p:txBody>
      </p:sp>
    </p:spTree>
    <p:extLst>
      <p:ext uri="{BB962C8B-B14F-4D97-AF65-F5344CB8AC3E}">
        <p14:creationId xmlns:p14="http://schemas.microsoft.com/office/powerpoint/2010/main" val="3011308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1738" y="472966"/>
          <a:ext cx="11634952" cy="5947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883069" y="5958386"/>
            <a:ext cx="6434903" cy="523220"/>
          </a:xfrm>
          <a:prstGeom prst="rect">
            <a:avLst/>
          </a:prstGeom>
          <a:noFill/>
        </p:spPr>
        <p:txBody>
          <a:bodyPr wrap="none" rtlCol="0">
            <a:spAutoFit/>
          </a:bodyPr>
          <a:lstStyle/>
          <a:p>
            <a:r>
              <a:rPr lang="en-US" sz="2800" dirty="0">
                <a:solidFill>
                  <a:schemeClr val="bg1"/>
                </a:solidFill>
              </a:rPr>
              <a:t>Measure processes of care and outcomes</a:t>
            </a:r>
          </a:p>
        </p:txBody>
      </p:sp>
    </p:spTree>
    <p:extLst>
      <p:ext uri="{BB962C8B-B14F-4D97-AF65-F5344CB8AC3E}">
        <p14:creationId xmlns:p14="http://schemas.microsoft.com/office/powerpoint/2010/main" val="27519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AAD454-E572-4EBA-B025-FFB3C4F4B90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BEB2EC2-371E-494A-9715-EB3B32375FA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4479530-2C8C-43D3-8E21-F179929C38D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0EEEE14-70B3-46B2-AFBC-5DDCDADA008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4300EBC-19ED-4451-8A12-294394AF1C3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B04A15B1-E782-4B0A-8C78-4BDC2635A6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this really exciting…..</a:t>
            </a:r>
          </a:p>
        </p:txBody>
      </p:sp>
      <p:graphicFrame>
        <p:nvGraphicFramePr>
          <p:cNvPr id="4" name="Content Placeholder 3"/>
          <p:cNvGraphicFramePr>
            <a:graphicFrameLocks noGrp="1"/>
          </p:cNvGraphicFramePr>
          <p:nvPr>
            <p:ph idx="1"/>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Callout 5"/>
          <p:cNvSpPr/>
          <p:nvPr/>
        </p:nvSpPr>
        <p:spPr>
          <a:xfrm>
            <a:off x="1184710" y="4947347"/>
            <a:ext cx="9322675" cy="15975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Opportunities for Advanced Trainees</a:t>
            </a:r>
            <a:r>
              <a:rPr lang="en-US" dirty="0"/>
              <a:t>:</a:t>
            </a:r>
          </a:p>
          <a:p>
            <a:pPr algn="ctr"/>
            <a:r>
              <a:rPr lang="en-US" dirty="0"/>
              <a:t>OAA Special Fellowships in Geriatrics, VA Quality Scholars, ECHO???</a:t>
            </a:r>
          </a:p>
        </p:txBody>
      </p:sp>
    </p:spTree>
    <p:extLst>
      <p:ext uri="{BB962C8B-B14F-4D97-AF65-F5344CB8AC3E}">
        <p14:creationId xmlns:p14="http://schemas.microsoft.com/office/powerpoint/2010/main" val="31703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F88F688-FC08-4A36-84BC-09C33B8398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CB4DE07-E719-48E7-B651-48C05D16F43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87A0444-A7E7-4E5E-8BDE-09CC236895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1E6D6C0-A0AF-4FC6-97AE-5DB1D2295E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1E17B6E-5DA8-49EF-B1D5-1051E3EF07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r>
              <a:rPr lang="en-US" dirty="0"/>
              <a:t>Core Clinical Skills</a:t>
            </a:r>
          </a:p>
        </p:txBody>
      </p:sp>
      <p:sp>
        <p:nvSpPr>
          <p:cNvPr id="14" name="Rectangle 13">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17" y="1261294"/>
            <a:ext cx="4414438" cy="4348221"/>
          </a:xfrm>
          <a:prstGeom prst="rect">
            <a:avLst/>
          </a:prstGeom>
        </p:spPr>
      </p:pic>
      <p:sp>
        <p:nvSpPr>
          <p:cNvPr id="3" name="Content Placeholder 2"/>
          <p:cNvSpPr>
            <a:spLocks noGrp="1"/>
          </p:cNvSpPr>
          <p:nvPr>
            <p:ph idx="1"/>
          </p:nvPr>
        </p:nvSpPr>
        <p:spPr>
          <a:xfrm>
            <a:off x="6579450" y="2538919"/>
            <a:ext cx="4957554" cy="3496120"/>
          </a:xfrm>
        </p:spPr>
        <p:txBody>
          <a:bodyPr>
            <a:normAutofit/>
          </a:bodyPr>
          <a:lstStyle/>
          <a:p>
            <a:pPr marL="914400" lvl="1" indent="-514350">
              <a:buAutoNum type="arabicPeriod"/>
            </a:pPr>
            <a:r>
              <a:rPr lang="en-US"/>
              <a:t>Observing Dementia Behavior to </a:t>
            </a:r>
            <a:br>
              <a:rPr lang="en-US"/>
            </a:br>
            <a:r>
              <a:rPr lang="en-US"/>
              <a:t>Adapt Care</a:t>
            </a:r>
          </a:p>
          <a:p>
            <a:pPr marL="914400" lvl="1" indent="-514350">
              <a:buAutoNum type="arabicPeriod"/>
            </a:pPr>
            <a:r>
              <a:rPr lang="en-US"/>
              <a:t>Positive Physical Approach</a:t>
            </a:r>
          </a:p>
          <a:p>
            <a:pPr marL="914400" lvl="1" indent="-514350">
              <a:buAutoNum type="arabicPeriod"/>
            </a:pPr>
            <a:r>
              <a:rPr lang="en-US"/>
              <a:t>Giving feedback</a:t>
            </a:r>
            <a:br>
              <a:rPr lang="en-US"/>
            </a:br>
            <a:r>
              <a:rPr lang="en-US" i="1">
                <a:effectLst>
                  <a:outerShdw blurRad="38100" dist="38100" dir="2700000" algn="tl">
                    <a:srgbClr val="000000">
                      <a:alpha val="43137"/>
                    </a:srgbClr>
                  </a:outerShdw>
                </a:effectLst>
              </a:rPr>
              <a:t>Will only go this far today…..</a:t>
            </a:r>
            <a:br>
              <a:rPr lang="en-US" i="1">
                <a:effectLst>
                  <a:outerShdw blurRad="38100" dist="38100" dir="2700000" algn="tl">
                    <a:srgbClr val="000000">
                      <a:alpha val="43137"/>
                    </a:srgbClr>
                  </a:outerShdw>
                </a:effectLst>
              </a:rPr>
            </a:br>
            <a:endParaRPr lang="en-US" i="1">
              <a:effectLst>
                <a:outerShdw blurRad="38100" dist="38100" dir="2700000" algn="tl">
                  <a:srgbClr val="000000">
                    <a:alpha val="43137"/>
                  </a:srgbClr>
                </a:outerShdw>
              </a:effectLst>
            </a:endParaRPr>
          </a:p>
          <a:p>
            <a:pPr marL="914400" lvl="1" indent="-514350">
              <a:buAutoNum type="arabicPeriod"/>
            </a:pPr>
            <a:r>
              <a:rPr lang="en-US"/>
              <a:t>Managing Emotions</a:t>
            </a:r>
          </a:p>
          <a:p>
            <a:pPr marL="914400" lvl="1" indent="-514350">
              <a:buAutoNum type="arabicPeriod"/>
            </a:pPr>
            <a:r>
              <a:rPr lang="en-US"/>
              <a:t>Systematic Cueing</a:t>
            </a:r>
          </a:p>
          <a:p>
            <a:pPr marL="914400" lvl="1" indent="-514350">
              <a:buAutoNum type="arabicPeriod"/>
            </a:pPr>
            <a:r>
              <a:rPr lang="en-US"/>
              <a:t>Hand-under-Hand technique</a:t>
            </a:r>
          </a:p>
          <a:p>
            <a:pPr marL="914400" lvl="1" indent="-514350">
              <a:buAutoNum type="arabicPeriod"/>
            </a:pPr>
            <a:r>
              <a:rPr lang="en-US"/>
              <a:t>Teaching others</a:t>
            </a:r>
          </a:p>
          <a:p>
            <a:pPr marL="0" indent="0">
              <a:buNone/>
            </a:pPr>
            <a:endParaRPr lang="en-US" dirty="0"/>
          </a:p>
          <a:p>
            <a:pPr marL="914400" lvl="1" indent="-514350">
              <a:buAutoNum type="arabicPeriod"/>
            </a:pPr>
            <a:endParaRPr lang="en-US" dirty="0"/>
          </a:p>
        </p:txBody>
      </p:sp>
      <p:sp>
        <p:nvSpPr>
          <p:cNvPr id="9" name="Slide Number Placeholder 8"/>
          <p:cNvSpPr>
            <a:spLocks noGrp="1"/>
          </p:cNvSpPr>
          <p:nvPr>
            <p:ph type="sldNum" sz="quarter" idx="12"/>
          </p:nvPr>
        </p:nvSpPr>
        <p:spPr>
          <a:xfrm>
            <a:off x="10469880" y="6307672"/>
            <a:ext cx="1463040" cy="274320"/>
          </a:xfrm>
        </p:spPr>
        <p:txBody>
          <a:bodyPr>
            <a:normAutofit/>
          </a:bodyPr>
          <a:lstStyle/>
          <a:p>
            <a:pPr>
              <a:spcAft>
                <a:spcPts val="600"/>
              </a:spcAft>
            </a:pPr>
            <a:fld id="{D6290478-766D-4747-A3EC-F2BFEB7E6249}" type="slidenum">
              <a:rPr lang="en-US" smtClean="0"/>
              <a:pPr>
                <a:spcAft>
                  <a:spcPts val="600"/>
                </a:spcAft>
              </a:pPr>
              <a:t>4</a:t>
            </a:fld>
            <a:endParaRPr lang="en-US"/>
          </a:p>
        </p:txBody>
      </p:sp>
    </p:spTree>
    <p:extLst>
      <p:ext uri="{BB962C8B-B14F-4D97-AF65-F5344CB8AC3E}">
        <p14:creationId xmlns:p14="http://schemas.microsoft.com/office/powerpoint/2010/main" val="55289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573409" y="559477"/>
            <a:ext cx="3765200" cy="5709931"/>
          </a:xfrm>
        </p:spPr>
        <p:txBody>
          <a:bodyPr>
            <a:normAutofit/>
          </a:bodyPr>
          <a:lstStyle/>
          <a:p>
            <a:pPr algn="ctr"/>
            <a:r>
              <a:rPr lang="en-US"/>
              <a:t>Session #1:  Dementia Overview &amp; </a:t>
            </a:r>
            <a:br>
              <a:rPr lang="en-US"/>
            </a:br>
            <a:r>
              <a:rPr lang="en-US"/>
              <a:t>How Being Observant about Behaviors Can Help</a:t>
            </a:r>
          </a:p>
        </p:txBody>
      </p:sp>
      <p:sp>
        <p:nvSpPr>
          <p:cNvPr id="4" name="Slide Number Placeholder 3"/>
          <p:cNvSpPr>
            <a:spLocks noGrp="1"/>
          </p:cNvSpPr>
          <p:nvPr>
            <p:ph type="sldNum" sz="quarter" idx="12"/>
          </p:nvPr>
        </p:nvSpPr>
        <p:spPr>
          <a:xfrm>
            <a:off x="10972825" y="6307672"/>
            <a:ext cx="822960" cy="274320"/>
          </a:xfrm>
        </p:spPr>
        <p:txBody>
          <a:bodyPr>
            <a:normAutofit/>
          </a:bodyPr>
          <a:lstStyle/>
          <a:p>
            <a:pPr>
              <a:spcAft>
                <a:spcPts val="600"/>
              </a:spcAft>
            </a:pPr>
            <a:fld id="{D6290478-766D-4747-A3EC-F2BFEB7E6249}"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4CAB4904-8A3A-4711-ACCB-0E055971BAAC}"/>
              </a:ext>
            </a:extLst>
          </p:cNvPr>
          <p:cNvGraphicFramePr>
            <a:graphicFrameLocks noGrp="1"/>
          </p:cNvGraphicFramePr>
          <p:nvPr>
            <p:ph idx="1"/>
            <p:extLst>
              <p:ext uri="{D42A27DB-BD31-4B8C-83A1-F6EECF244321}">
                <p14:modId xmlns:p14="http://schemas.microsoft.com/office/powerpoint/2010/main" val="369221485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54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Observing Behavior of Caregiver and Person with Dementia Awakening and Getting Ready for the Day</a:t>
            </a:r>
            <a:br>
              <a:rPr lang="en-US" sz="3200" dirty="0"/>
            </a:br>
            <a:endParaRPr lang="en-US" sz="3200"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85224" y="1599841"/>
            <a:ext cx="1987295" cy="157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97217" y="6142299"/>
            <a:ext cx="6997566" cy="738664"/>
          </a:xfrm>
          <a:prstGeom prst="rect">
            <a:avLst/>
          </a:prstGeom>
        </p:spPr>
        <p:txBody>
          <a:bodyPr wrap="square">
            <a:spAutoFit/>
          </a:bodyPr>
          <a:lstStyle/>
          <a:p>
            <a:pPr algn="r"/>
            <a:r>
              <a:rPr lang="en-US" sz="2400" dirty="0"/>
              <a:t>(Video-clip CMS Module 3.3 – Rise and Shine)</a:t>
            </a:r>
          </a:p>
          <a:p>
            <a:pPr algn="r"/>
            <a:endParaRPr lang="en-US" dirty="0"/>
          </a:p>
        </p:txBody>
      </p:sp>
      <p:sp>
        <p:nvSpPr>
          <p:cNvPr id="6" name="TextBox 5"/>
          <p:cNvSpPr txBox="1"/>
          <p:nvPr/>
        </p:nvSpPr>
        <p:spPr>
          <a:xfrm>
            <a:off x="525377" y="1599841"/>
            <a:ext cx="6934202" cy="4431983"/>
          </a:xfrm>
          <a:prstGeom prst="rect">
            <a:avLst/>
          </a:prstGeom>
          <a:noFill/>
        </p:spPr>
        <p:txBody>
          <a:bodyPr wrap="square" rtlCol="0">
            <a:spAutoFit/>
          </a:bodyPr>
          <a:lstStyle/>
          <a:p>
            <a:r>
              <a:rPr lang="en-US" sz="2400" b="1" dirty="0"/>
              <a:t>Watch the 45 second scenario 3 times </a:t>
            </a:r>
            <a:br>
              <a:rPr lang="en-US" sz="2400" b="1" dirty="0"/>
            </a:br>
            <a:endParaRPr lang="en-US" sz="2400" b="1" dirty="0"/>
          </a:p>
          <a:p>
            <a:pPr marL="914400" lvl="1" indent="-457200">
              <a:buAutoNum type="arabicPeriod"/>
            </a:pPr>
            <a:r>
              <a:rPr lang="en-US" sz="2400" dirty="0"/>
              <a:t>Record personal reaction</a:t>
            </a:r>
          </a:p>
          <a:p>
            <a:pPr marL="1371600" lvl="2" indent="-457200">
              <a:buFont typeface="Arial" panose="020B0604020202020204" pitchFamily="34" charset="0"/>
              <a:buChar char="•"/>
            </a:pPr>
            <a:r>
              <a:rPr lang="en-US" sz="2400" dirty="0"/>
              <a:t>Facilitated discussion</a:t>
            </a:r>
          </a:p>
          <a:p>
            <a:pPr lvl="1"/>
            <a:r>
              <a:rPr lang="en-US" sz="2400" dirty="0"/>
              <a:t>2. Record observations of person with dementia</a:t>
            </a:r>
          </a:p>
          <a:p>
            <a:pPr marL="1257300" lvl="2" indent="-342900">
              <a:buFont typeface="Arial" panose="020B0604020202020204" pitchFamily="34" charset="0"/>
              <a:buChar char="•"/>
            </a:pPr>
            <a:r>
              <a:rPr lang="en-US" sz="2400" dirty="0"/>
              <a:t>Facilitated discussion</a:t>
            </a:r>
          </a:p>
          <a:p>
            <a:pPr lvl="1"/>
            <a:r>
              <a:rPr lang="en-US" sz="2400" dirty="0"/>
              <a:t>3. Record observations of caregiver</a:t>
            </a:r>
          </a:p>
          <a:p>
            <a:pPr marL="1200150" lvl="2" indent="-285750">
              <a:buFont typeface="Arial" panose="020B0604020202020204" pitchFamily="34" charset="0"/>
              <a:buChar char="•"/>
            </a:pPr>
            <a:r>
              <a:rPr lang="en-US" sz="2400" dirty="0"/>
              <a:t>Facilitated discussion</a:t>
            </a:r>
            <a:br>
              <a:rPr lang="en-US" sz="2400" dirty="0"/>
            </a:br>
            <a:endParaRPr lang="en-US" dirty="0"/>
          </a:p>
          <a:p>
            <a:pPr lvl="1"/>
            <a:r>
              <a:rPr lang="en-US" sz="2400" dirty="0"/>
              <a:t>4. Explore options to improve </a:t>
            </a:r>
            <a:br>
              <a:rPr lang="en-US" sz="2400" dirty="0"/>
            </a:br>
            <a:r>
              <a:rPr lang="en-US" sz="2400" dirty="0"/>
              <a:t>       interaction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14940636"/>
              </p:ext>
            </p:extLst>
          </p:nvPr>
        </p:nvGraphicFramePr>
        <p:xfrm>
          <a:off x="7459579" y="3347050"/>
          <a:ext cx="4192367" cy="2123440"/>
        </p:xfrm>
        <a:graphic>
          <a:graphicData uri="http://schemas.openxmlformats.org/drawingml/2006/table">
            <a:tbl>
              <a:tblPr firstRow="1" bandRow="1">
                <a:tableStyleId>{5C22544A-7EE6-4342-B048-85BDC9FD1C3A}</a:tableStyleId>
              </a:tblPr>
              <a:tblGrid>
                <a:gridCol w="1337912">
                  <a:extLst>
                    <a:ext uri="{9D8B030D-6E8A-4147-A177-3AD203B41FA5}">
                      <a16:colId xmlns:a16="http://schemas.microsoft.com/office/drawing/2014/main" val="20000"/>
                    </a:ext>
                  </a:extLst>
                </a:gridCol>
                <a:gridCol w="1824557">
                  <a:extLst>
                    <a:ext uri="{9D8B030D-6E8A-4147-A177-3AD203B41FA5}">
                      <a16:colId xmlns:a16="http://schemas.microsoft.com/office/drawing/2014/main" val="20001"/>
                    </a:ext>
                  </a:extLst>
                </a:gridCol>
                <a:gridCol w="1029898">
                  <a:extLst>
                    <a:ext uri="{9D8B030D-6E8A-4147-A177-3AD203B41FA5}">
                      <a16:colId xmlns:a16="http://schemas.microsoft.com/office/drawing/2014/main" val="20002"/>
                    </a:ext>
                  </a:extLst>
                </a:gridCol>
              </a:tblGrid>
              <a:tr h="370840">
                <a:tc gridSpan="3">
                  <a:txBody>
                    <a:bodyPr/>
                    <a:lstStyle/>
                    <a:p>
                      <a:pPr algn="ctr"/>
                      <a:r>
                        <a:rPr lang="en-US" dirty="0"/>
                        <a:t>Worksheet #1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Patient </a:t>
                      </a:r>
                      <a:br>
                        <a:rPr lang="en-US" dirty="0"/>
                      </a:br>
                      <a:r>
                        <a:rPr lang="en-US" dirty="0"/>
                        <a:t>Behavior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Caregiver</a:t>
                      </a:r>
                      <a:br>
                        <a:rPr lang="en-US" dirty="0"/>
                      </a:br>
                      <a:r>
                        <a:rPr lang="en-US" dirty="0"/>
                        <a:t>Behavior</a:t>
                      </a:r>
                    </a:p>
                  </a:txBody>
                  <a:tcPr/>
                </a:tc>
                <a:tc>
                  <a:txBody>
                    <a:bodyPr/>
                    <a:lstStyle/>
                    <a:p>
                      <a:r>
                        <a:rPr lang="en-US" dirty="0"/>
                        <a:t>Notes</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118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Step 1:  Focus on </a:t>
            </a:r>
            <a:r>
              <a:rPr lang="en-US" sz="3200" b="1" u="sng" dirty="0"/>
              <a:t>Your</a:t>
            </a:r>
            <a:r>
              <a:rPr lang="en-US" sz="3200" b="1" dirty="0"/>
              <a:t> personal reactions</a:t>
            </a:r>
            <a:r>
              <a:rPr lang="en-US" sz="3200" dirty="0"/>
              <a:t>:</a:t>
            </a:r>
            <a:br>
              <a:rPr lang="en-US" sz="3200" dirty="0"/>
            </a:br>
            <a:endParaRPr lang="en-US" sz="3200" dirty="0"/>
          </a:p>
        </p:txBody>
      </p:sp>
      <p:sp>
        <p:nvSpPr>
          <p:cNvPr id="8" name="Slide Number Placeholder 7"/>
          <p:cNvSpPr>
            <a:spLocks noGrp="1"/>
          </p:cNvSpPr>
          <p:nvPr>
            <p:ph type="sldNum" sz="quarter" idx="12"/>
          </p:nvPr>
        </p:nvSpPr>
        <p:spPr/>
        <p:txBody>
          <a:bodyPr/>
          <a:lstStyle/>
          <a:p>
            <a:fld id="{D6290478-766D-4747-A3EC-F2BFEB7E6249}" type="slidenum">
              <a:rPr lang="en-US" smtClean="0"/>
              <a:t>7</a:t>
            </a:fld>
            <a:endParaRPr lang="en-US"/>
          </a:p>
        </p:txBody>
      </p:sp>
      <p:sp>
        <p:nvSpPr>
          <p:cNvPr id="3" name="Rectangle 2"/>
          <p:cNvSpPr/>
          <p:nvPr/>
        </p:nvSpPr>
        <p:spPr>
          <a:xfrm>
            <a:off x="2911642" y="5822030"/>
            <a:ext cx="8289758" cy="830997"/>
          </a:xfrm>
          <a:prstGeom prst="rect">
            <a:avLst/>
          </a:prstGeom>
        </p:spPr>
        <p:txBody>
          <a:bodyPr wrap="square">
            <a:spAutoFit/>
          </a:bodyPr>
          <a:lstStyle/>
          <a:p>
            <a:pPr algn="r"/>
            <a:br>
              <a:rPr lang="en-US" sz="2400" dirty="0"/>
            </a:br>
            <a:r>
              <a:rPr lang="en-US" sz="2400" dirty="0"/>
              <a:t>(Video-clip from CMS Module 3.3- Risk and Shine)</a:t>
            </a:r>
            <a:endParaRPr lang="en-US" dirty="0"/>
          </a:p>
        </p:txBody>
      </p:sp>
      <p:sp>
        <p:nvSpPr>
          <p:cNvPr id="6" name="TextBox 5"/>
          <p:cNvSpPr txBox="1"/>
          <p:nvPr/>
        </p:nvSpPr>
        <p:spPr>
          <a:xfrm>
            <a:off x="796491" y="1643518"/>
            <a:ext cx="11136429" cy="4431983"/>
          </a:xfrm>
          <a:prstGeom prst="rect">
            <a:avLst/>
          </a:prstGeom>
          <a:noFill/>
        </p:spPr>
        <p:txBody>
          <a:bodyPr wrap="square" rtlCol="0">
            <a:spAutoFit/>
          </a:bodyPr>
          <a:lstStyle/>
          <a:p>
            <a:endParaRPr lang="en-US" sz="2400" dirty="0"/>
          </a:p>
          <a:p>
            <a:pPr marL="457200" indent="-457200">
              <a:buAutoNum type="arabicPeriod"/>
            </a:pPr>
            <a:r>
              <a:rPr lang="en-US" sz="2400" dirty="0"/>
              <a:t>What was your reaction to seeing this encounter?</a:t>
            </a:r>
          </a:p>
          <a:p>
            <a:pPr marL="914400" lvl="1" indent="-457200">
              <a:buFont typeface="Arial" panose="020B0604020202020204" pitchFamily="34" charset="0"/>
              <a:buChar char="•"/>
            </a:pPr>
            <a:r>
              <a:rPr lang="en-US" sz="2400" dirty="0"/>
              <a:t>What did you think or feel?</a:t>
            </a:r>
            <a:br>
              <a:rPr lang="en-US" sz="2400" dirty="0"/>
            </a:br>
            <a:endParaRPr lang="en-US" sz="2400" dirty="0"/>
          </a:p>
          <a:p>
            <a:pPr marL="457200" indent="-457200">
              <a:buAutoNum type="arabicPeriod" startAt="2"/>
            </a:pPr>
            <a:r>
              <a:rPr lang="en-US" sz="2400" dirty="0"/>
              <a:t>Why do you think you responded this way?</a:t>
            </a:r>
            <a:br>
              <a:rPr lang="en-US" sz="2400" dirty="0"/>
            </a:br>
            <a:endParaRPr lang="en-US" sz="2400" dirty="0"/>
          </a:p>
          <a:p>
            <a:pPr marL="457200" indent="-457200">
              <a:buAutoNum type="arabicPeriod" startAt="2"/>
            </a:pPr>
            <a:r>
              <a:rPr lang="en-US" sz="2400" dirty="0"/>
              <a:t>Have you ever seen anything like this before?</a:t>
            </a:r>
          </a:p>
          <a:p>
            <a:pPr marL="800100" lvl="1" indent="-342900">
              <a:buFont typeface="Arial" panose="020B0604020202020204" pitchFamily="34" charset="0"/>
              <a:buChar char="•"/>
            </a:pPr>
            <a:r>
              <a:rPr lang="en-US" sz="2400" dirty="0"/>
              <a:t>Have you ever done anything like this before?</a:t>
            </a:r>
            <a:br>
              <a:rPr lang="en-US" sz="2400" dirty="0"/>
            </a:br>
            <a:endParaRPr lang="en-US" sz="2400" dirty="0"/>
          </a:p>
          <a:p>
            <a:pPr marL="457200" indent="-457200">
              <a:buAutoNum type="arabicPeriod" startAt="2"/>
            </a:pPr>
            <a:r>
              <a:rPr lang="en-US" sz="2400" dirty="0"/>
              <a:t>Do you think there is a better way?</a:t>
            </a:r>
            <a:br>
              <a:rPr lang="en-US" sz="2400" dirty="0"/>
            </a:br>
            <a:endParaRPr lang="en-US" sz="2400" dirty="0"/>
          </a:p>
          <a:p>
            <a:pPr lvl="1"/>
            <a:endParaRPr lang="en-US" dirty="0"/>
          </a:p>
        </p:txBody>
      </p:sp>
    </p:spTree>
    <p:extLst>
      <p:ext uri="{BB962C8B-B14F-4D97-AF65-F5344CB8AC3E}">
        <p14:creationId xmlns:p14="http://schemas.microsoft.com/office/powerpoint/2010/main" val="241157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573409" y="559477"/>
            <a:ext cx="3765200" cy="5709931"/>
          </a:xfrm>
        </p:spPr>
        <p:txBody>
          <a:bodyPr>
            <a:normAutofit/>
          </a:bodyPr>
          <a:lstStyle/>
          <a:p>
            <a:pPr algn="ctr"/>
            <a:r>
              <a:rPr lang="en-US" dirty="0"/>
              <a:t>Common reactions to Video</a:t>
            </a:r>
            <a:endParaRPr lang="en-US"/>
          </a:p>
        </p:txBody>
      </p:sp>
      <p:sp>
        <p:nvSpPr>
          <p:cNvPr id="4" name="Slide Number Placeholder 3"/>
          <p:cNvSpPr>
            <a:spLocks noGrp="1"/>
          </p:cNvSpPr>
          <p:nvPr>
            <p:ph type="sldNum" sz="quarter" idx="12"/>
          </p:nvPr>
        </p:nvSpPr>
        <p:spPr>
          <a:xfrm>
            <a:off x="10972825" y="6307672"/>
            <a:ext cx="822960" cy="274320"/>
          </a:xfrm>
        </p:spPr>
        <p:txBody>
          <a:bodyPr>
            <a:normAutofit/>
          </a:bodyPr>
          <a:lstStyle/>
          <a:p>
            <a:pPr>
              <a:spcAft>
                <a:spcPts val="600"/>
              </a:spcAft>
            </a:pPr>
            <a:fld id="{D6290478-766D-4747-A3EC-F2BFEB7E6249}"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2DAF42D9-D797-4D99-9E8C-00C78039F3E3}"/>
              </a:ext>
            </a:extLst>
          </p:cNvPr>
          <p:cNvGraphicFramePr>
            <a:graphicFrameLocks noGrp="1"/>
          </p:cNvGraphicFramePr>
          <p:nvPr>
            <p:ph idx="1"/>
            <p:extLst>
              <p:ext uri="{D42A27DB-BD31-4B8C-83A1-F6EECF244321}">
                <p14:modId xmlns:p14="http://schemas.microsoft.com/office/powerpoint/2010/main" val="119326058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0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4072"/>
            <a:ext cx="10058400" cy="1371600"/>
          </a:xfrm>
        </p:spPr>
        <p:txBody>
          <a:bodyPr/>
          <a:lstStyle/>
          <a:p>
            <a:r>
              <a:rPr lang="en-US" dirty="0"/>
              <a:t>Observing Behavior Sequences</a:t>
            </a:r>
          </a:p>
        </p:txBody>
      </p:sp>
      <p:sp>
        <p:nvSpPr>
          <p:cNvPr id="4" name="Slide Number Placeholder 3"/>
          <p:cNvSpPr>
            <a:spLocks noGrp="1"/>
          </p:cNvSpPr>
          <p:nvPr>
            <p:ph type="sldNum" sz="quarter" idx="12"/>
          </p:nvPr>
        </p:nvSpPr>
        <p:spPr/>
        <p:txBody>
          <a:bodyPr/>
          <a:lstStyle/>
          <a:p>
            <a:fld id="{D6290478-766D-4747-A3EC-F2BFEB7E6249}" type="slidenum">
              <a:rPr lang="en-US" smtClean="0"/>
              <a:t>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414552"/>
              </p:ext>
            </p:extLst>
          </p:nvPr>
        </p:nvGraphicFramePr>
        <p:xfrm>
          <a:off x="1481487" y="1735672"/>
          <a:ext cx="8988393" cy="4572000"/>
        </p:xfrm>
        <a:graphic>
          <a:graphicData uri="http://schemas.openxmlformats.org/drawingml/2006/table">
            <a:tbl>
              <a:tblPr firstRow="1" bandRow="1">
                <a:tableStyleId>{5C22544A-7EE6-4342-B048-85BDC9FD1C3A}</a:tableStyleId>
              </a:tblPr>
              <a:tblGrid>
                <a:gridCol w="2996131">
                  <a:extLst>
                    <a:ext uri="{9D8B030D-6E8A-4147-A177-3AD203B41FA5}">
                      <a16:colId xmlns:a16="http://schemas.microsoft.com/office/drawing/2014/main" val="20000"/>
                    </a:ext>
                  </a:extLst>
                </a:gridCol>
                <a:gridCol w="2996131">
                  <a:extLst>
                    <a:ext uri="{9D8B030D-6E8A-4147-A177-3AD203B41FA5}">
                      <a16:colId xmlns:a16="http://schemas.microsoft.com/office/drawing/2014/main" val="20001"/>
                    </a:ext>
                  </a:extLst>
                </a:gridCol>
                <a:gridCol w="2996131">
                  <a:extLst>
                    <a:ext uri="{9D8B030D-6E8A-4147-A177-3AD203B41FA5}">
                      <a16:colId xmlns:a16="http://schemas.microsoft.com/office/drawing/2014/main" val="20002"/>
                    </a:ext>
                  </a:extLst>
                </a:gridCol>
              </a:tblGrid>
              <a:tr h="370840">
                <a:tc>
                  <a:txBody>
                    <a:bodyPr/>
                    <a:lstStyle/>
                    <a:p>
                      <a:r>
                        <a:rPr lang="en-US" dirty="0"/>
                        <a:t>Observed Caregiver Behavior</a:t>
                      </a:r>
                    </a:p>
                  </a:txBody>
                  <a:tcPr/>
                </a:tc>
                <a:tc>
                  <a:txBody>
                    <a:bodyPr/>
                    <a:lstStyle/>
                    <a:p>
                      <a:r>
                        <a:rPr lang="en-US"/>
                        <a:t>Observed Person</a:t>
                      </a:r>
                      <a:r>
                        <a:rPr lang="en-US" baseline="0"/>
                        <a:t> </a:t>
                      </a:r>
                      <a:r>
                        <a:rPr lang="en-US" baseline="0" dirty="0"/>
                        <a:t>with Dementia Response</a:t>
                      </a:r>
                      <a:endParaRPr lang="en-US" dirty="0"/>
                    </a:p>
                  </a:txBody>
                  <a:tcPr/>
                </a:tc>
                <a:tc>
                  <a:txBody>
                    <a:bodyPr/>
                    <a:lstStyle/>
                    <a:p>
                      <a:pPr algn="ctr"/>
                      <a:r>
                        <a:rPr lang="en-US" dirty="0"/>
                        <a:t>How to modify to improve response</a:t>
                      </a:r>
                      <a:r>
                        <a:rPr lang="en-US" baseline="0" dirty="0"/>
                        <a:t> of person with dementia?</a:t>
                      </a:r>
                      <a:endParaRPr lang="en-US" dirty="0"/>
                    </a:p>
                  </a:txBody>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6438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2697</TotalTime>
  <Words>7820</Words>
  <Application>Microsoft Office PowerPoint</Application>
  <PresentationFormat>Widescreen</PresentationFormat>
  <Paragraphs>655</Paragraphs>
  <Slides>39</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Century Gothic</vt:lpstr>
      <vt:lpstr>Garamond</vt:lpstr>
      <vt:lpstr>Savon</vt:lpstr>
      <vt:lpstr>Office Theme</vt:lpstr>
      <vt:lpstr>Dementia:  Adaptive Approaches in Care</vt:lpstr>
      <vt:lpstr>Adaptive Dementia  Care: Core Competencies</vt:lpstr>
      <vt:lpstr>Core Clinical Knowledge</vt:lpstr>
      <vt:lpstr>Core Clinical Skills</vt:lpstr>
      <vt:lpstr>Session #1:  Dementia Overview &amp;  How Being Observant about Behaviors Can Help</vt:lpstr>
      <vt:lpstr>Observing Behavior of Caregiver and Person with Dementia Awakening and Getting Ready for the Day </vt:lpstr>
      <vt:lpstr>Step 1:  Focus on Your personal reactions: </vt:lpstr>
      <vt:lpstr>Common reactions to Video</vt:lpstr>
      <vt:lpstr>Observing Behavior Sequences</vt:lpstr>
      <vt:lpstr>Step 2:  Focus on the person with dementia’s behaviors during the video</vt:lpstr>
      <vt:lpstr>Brain Disease and Behaviors in Dementia</vt:lpstr>
      <vt:lpstr>Step 3:  Focus on the caregiver’s behavior. </vt:lpstr>
      <vt:lpstr>Step 4:  What could have been done differently to help the person with dementia have a better start to her day?</vt:lpstr>
      <vt:lpstr>Adaptive Dementia Care Approaches</vt:lpstr>
      <vt:lpstr>Scenario 2: Observing Behavior with Adaptive Dementia Care Approach.</vt:lpstr>
      <vt:lpstr>Step 1:  Focus on Personal Reactions: </vt:lpstr>
      <vt:lpstr>Step 2: Focus on the person with dementia’s behaviors</vt:lpstr>
      <vt:lpstr>Step 3:  Focus on the caregiver’s behavior. </vt:lpstr>
      <vt:lpstr>Compare the Two Caregiving Encounters</vt:lpstr>
      <vt:lpstr>Checklist for observing behaviors</vt:lpstr>
      <vt:lpstr>Core Clinical Attitudes</vt:lpstr>
      <vt:lpstr>Summary &amp; Questions</vt:lpstr>
      <vt:lpstr>Resources</vt:lpstr>
      <vt:lpstr>Session #2: Positive Physical Approach</vt:lpstr>
      <vt:lpstr>Exercise:  Personal Response to Conventional Caregiver  Approach</vt:lpstr>
      <vt:lpstr>Key Steps in the Correct Approach</vt:lpstr>
      <vt:lpstr>Approach Skills Checklist</vt:lpstr>
      <vt:lpstr>Session 3: Giving Feedback on Performance Using Deliberate Practice</vt:lpstr>
      <vt:lpstr>Skills Checklist on Giving Feedback</vt:lpstr>
      <vt:lpstr>Approach Skills Checklist</vt:lpstr>
      <vt:lpstr>Approach Skills Checklist: Example from Video</vt:lpstr>
      <vt:lpstr>Approach Skills Checklist</vt:lpstr>
      <vt:lpstr>Common errors in performance of Positive Physical Approach</vt:lpstr>
      <vt:lpstr>What’s new at DVAHCS?</vt:lpstr>
      <vt:lpstr>Background</vt:lpstr>
      <vt:lpstr>The Team!</vt:lpstr>
      <vt:lpstr>PowerPoint Presentation</vt:lpstr>
      <vt:lpstr>PowerPoint Presentation</vt:lpstr>
      <vt:lpstr>What makes this really exciting…..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Incontinence</dc:title>
  <dc:creator>Jadhav, Jyotsna T. DURVAMC</dc:creator>
  <cp:lastModifiedBy>McConnell, Eleanor S. DURVAMC</cp:lastModifiedBy>
  <cp:revision>88</cp:revision>
  <cp:lastPrinted>2019-12-03T15:10:42Z</cp:lastPrinted>
  <dcterms:created xsi:type="dcterms:W3CDTF">2018-10-02T15:25:07Z</dcterms:created>
  <dcterms:modified xsi:type="dcterms:W3CDTF">2021-11-21T14:51:30Z</dcterms:modified>
</cp:coreProperties>
</file>