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9" r:id="rId2"/>
  </p:sldMasterIdLst>
  <p:notesMasterIdLst>
    <p:notesMasterId r:id="rId57"/>
  </p:notesMasterIdLst>
  <p:handoutMasterIdLst>
    <p:handoutMasterId r:id="rId58"/>
  </p:handoutMasterIdLst>
  <p:sldIdLst>
    <p:sldId id="587" r:id="rId3"/>
    <p:sldId id="281" r:id="rId4"/>
    <p:sldId id="526" r:id="rId5"/>
    <p:sldId id="588" r:id="rId6"/>
    <p:sldId id="512" r:id="rId7"/>
    <p:sldId id="372" r:id="rId8"/>
    <p:sldId id="513" r:id="rId9"/>
    <p:sldId id="511" r:id="rId10"/>
    <p:sldId id="365" r:id="rId11"/>
    <p:sldId id="366" r:id="rId12"/>
    <p:sldId id="452" r:id="rId13"/>
    <p:sldId id="415" r:id="rId14"/>
    <p:sldId id="368" r:id="rId15"/>
    <p:sldId id="556" r:id="rId16"/>
    <p:sldId id="549" r:id="rId17"/>
    <p:sldId id="486" r:id="rId18"/>
    <p:sldId id="578" r:id="rId19"/>
    <p:sldId id="579" r:id="rId20"/>
    <p:sldId id="580" r:id="rId21"/>
    <p:sldId id="581" r:id="rId22"/>
    <p:sldId id="550" r:id="rId23"/>
    <p:sldId id="554" r:id="rId24"/>
    <p:sldId id="445" r:id="rId25"/>
    <p:sldId id="488" r:id="rId26"/>
    <p:sldId id="544" r:id="rId27"/>
    <p:sldId id="572" r:id="rId28"/>
    <p:sldId id="381" r:id="rId29"/>
    <p:sldId id="379" r:id="rId30"/>
    <p:sldId id="414" r:id="rId31"/>
    <p:sldId id="400" r:id="rId32"/>
    <p:sldId id="339" r:id="rId33"/>
    <p:sldId id="517" r:id="rId34"/>
    <p:sldId id="534" r:id="rId35"/>
    <p:sldId id="456" r:id="rId36"/>
    <p:sldId id="519" r:id="rId37"/>
    <p:sldId id="547" r:id="rId38"/>
    <p:sldId id="565" r:id="rId39"/>
    <p:sldId id="425" r:id="rId40"/>
    <p:sldId id="558" r:id="rId41"/>
    <p:sldId id="497" r:id="rId42"/>
    <p:sldId id="583" r:id="rId43"/>
    <p:sldId id="498" r:id="rId44"/>
    <p:sldId id="560" r:id="rId45"/>
    <p:sldId id="559" r:id="rId46"/>
    <p:sldId id="561" r:id="rId47"/>
    <p:sldId id="562" r:id="rId48"/>
    <p:sldId id="545" r:id="rId49"/>
    <p:sldId id="546" r:id="rId50"/>
    <p:sldId id="563" r:id="rId51"/>
    <p:sldId id="569" r:id="rId52"/>
    <p:sldId id="567" r:id="rId53"/>
    <p:sldId id="571" r:id="rId54"/>
    <p:sldId id="575" r:id="rId55"/>
    <p:sldId id="576" r:id="rId56"/>
  </p:sldIdLst>
  <p:sldSz cx="9144000" cy="6858000" type="screen4x3"/>
  <p:notesSz cx="7010400" cy="9296400"/>
  <p:custDataLst>
    <p:tags r:id="rId59"/>
  </p:custDataLst>
  <p:defaultTextStyle>
    <a:defPPr>
      <a:defRPr lang="en-US"/>
    </a:defPPr>
    <a:lvl1pPr algn="l" rtl="0" fontAlgn="base">
      <a:spcBef>
        <a:spcPct val="0"/>
      </a:spcBef>
      <a:spcAft>
        <a:spcPct val="0"/>
      </a:spcAft>
      <a:defRPr b="1" kern="1200">
        <a:solidFill>
          <a:schemeClr val="tx1"/>
        </a:solidFill>
        <a:latin typeface="Garamond" pitchFamily="18" charset="0"/>
        <a:ea typeface="+mn-ea"/>
        <a:cs typeface="Arial" charset="0"/>
      </a:defRPr>
    </a:lvl1pPr>
    <a:lvl2pPr marL="457200" algn="l" rtl="0" fontAlgn="base">
      <a:spcBef>
        <a:spcPct val="0"/>
      </a:spcBef>
      <a:spcAft>
        <a:spcPct val="0"/>
      </a:spcAft>
      <a:defRPr b="1" kern="1200">
        <a:solidFill>
          <a:schemeClr val="tx1"/>
        </a:solidFill>
        <a:latin typeface="Garamond" pitchFamily="18" charset="0"/>
        <a:ea typeface="+mn-ea"/>
        <a:cs typeface="Arial" charset="0"/>
      </a:defRPr>
    </a:lvl2pPr>
    <a:lvl3pPr marL="914400" algn="l" rtl="0" fontAlgn="base">
      <a:spcBef>
        <a:spcPct val="0"/>
      </a:spcBef>
      <a:spcAft>
        <a:spcPct val="0"/>
      </a:spcAft>
      <a:defRPr b="1" kern="1200">
        <a:solidFill>
          <a:schemeClr val="tx1"/>
        </a:solidFill>
        <a:latin typeface="Garamond" pitchFamily="18" charset="0"/>
        <a:ea typeface="+mn-ea"/>
        <a:cs typeface="Arial" charset="0"/>
      </a:defRPr>
    </a:lvl3pPr>
    <a:lvl4pPr marL="1371600" algn="l" rtl="0" fontAlgn="base">
      <a:spcBef>
        <a:spcPct val="0"/>
      </a:spcBef>
      <a:spcAft>
        <a:spcPct val="0"/>
      </a:spcAft>
      <a:defRPr b="1" kern="1200">
        <a:solidFill>
          <a:schemeClr val="tx1"/>
        </a:solidFill>
        <a:latin typeface="Garamond" pitchFamily="18" charset="0"/>
        <a:ea typeface="+mn-ea"/>
        <a:cs typeface="Arial" charset="0"/>
      </a:defRPr>
    </a:lvl4pPr>
    <a:lvl5pPr marL="1828800" algn="l" rtl="0" fontAlgn="base">
      <a:spcBef>
        <a:spcPct val="0"/>
      </a:spcBef>
      <a:spcAft>
        <a:spcPct val="0"/>
      </a:spcAft>
      <a:defRPr b="1" kern="1200">
        <a:solidFill>
          <a:schemeClr val="tx1"/>
        </a:solidFill>
        <a:latin typeface="Garamond" pitchFamily="18" charset="0"/>
        <a:ea typeface="+mn-ea"/>
        <a:cs typeface="Arial" charset="0"/>
      </a:defRPr>
    </a:lvl5pPr>
    <a:lvl6pPr marL="2286000" algn="l" defTabSz="914400" rtl="0" eaLnBrk="1" latinLnBrk="0" hangingPunct="1">
      <a:defRPr b="1" kern="1200">
        <a:solidFill>
          <a:schemeClr val="tx1"/>
        </a:solidFill>
        <a:latin typeface="Garamond" pitchFamily="18" charset="0"/>
        <a:ea typeface="+mn-ea"/>
        <a:cs typeface="Arial" charset="0"/>
      </a:defRPr>
    </a:lvl6pPr>
    <a:lvl7pPr marL="2743200" algn="l" defTabSz="914400" rtl="0" eaLnBrk="1" latinLnBrk="0" hangingPunct="1">
      <a:defRPr b="1" kern="1200">
        <a:solidFill>
          <a:schemeClr val="tx1"/>
        </a:solidFill>
        <a:latin typeface="Garamond" pitchFamily="18" charset="0"/>
        <a:ea typeface="+mn-ea"/>
        <a:cs typeface="Arial" charset="0"/>
      </a:defRPr>
    </a:lvl7pPr>
    <a:lvl8pPr marL="3200400" algn="l" defTabSz="914400" rtl="0" eaLnBrk="1" latinLnBrk="0" hangingPunct="1">
      <a:defRPr b="1" kern="1200">
        <a:solidFill>
          <a:schemeClr val="tx1"/>
        </a:solidFill>
        <a:latin typeface="Garamond" pitchFamily="18" charset="0"/>
        <a:ea typeface="+mn-ea"/>
        <a:cs typeface="Arial" charset="0"/>
      </a:defRPr>
    </a:lvl8pPr>
    <a:lvl9pPr marL="3657600" algn="l" defTabSz="914400" rtl="0" eaLnBrk="1" latinLnBrk="0" hangingPunct="1">
      <a:defRPr b="1"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 Janine C." initials="BJC" lastIdx="0" clrIdx="0">
    <p:extLst>
      <p:ext uri="{19B8F6BF-5375-455C-9EA6-DF929625EA0E}">
        <p15:presenceInfo xmlns:p15="http://schemas.microsoft.com/office/powerpoint/2012/main" userId="S::Janine.Bailey@va.gov::0e5596c3-c720-48ac-9fbf-844210df9d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86482" autoAdjust="0"/>
  </p:normalViewPr>
  <p:slideViewPr>
    <p:cSldViewPr>
      <p:cViewPr varScale="1">
        <p:scale>
          <a:sx n="110" d="100"/>
          <a:sy n="110" d="100"/>
        </p:scale>
        <p:origin x="18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4" d="100"/>
          <a:sy n="54" d="100"/>
        </p:scale>
        <p:origin x="-177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3037840" cy="464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223235" name="Rectangle 3"/>
          <p:cNvSpPr>
            <a:spLocks noGrp="1" noChangeArrowheads="1"/>
          </p:cNvSpPr>
          <p:nvPr>
            <p:ph type="dt" sz="quarter" idx="1"/>
          </p:nvPr>
        </p:nvSpPr>
        <p:spPr bwMode="auto">
          <a:xfrm>
            <a:off x="3970938" y="0"/>
            <a:ext cx="3037840" cy="464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223236" name="Rectangle 4"/>
          <p:cNvSpPr>
            <a:spLocks noGrp="1" noChangeArrowheads="1"/>
          </p:cNvSpPr>
          <p:nvPr>
            <p:ph type="ftr" sz="quarter" idx="2"/>
          </p:nvPr>
        </p:nvSpPr>
        <p:spPr bwMode="auto">
          <a:xfrm>
            <a:off x="0" y="8830471"/>
            <a:ext cx="3037840" cy="4643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223237" name="Rectangle 5"/>
          <p:cNvSpPr>
            <a:spLocks noGrp="1" noChangeArrowheads="1"/>
          </p:cNvSpPr>
          <p:nvPr>
            <p:ph type="sldNum" sz="quarter" idx="3"/>
          </p:nvPr>
        </p:nvSpPr>
        <p:spPr bwMode="auto">
          <a:xfrm>
            <a:off x="3970938" y="8830471"/>
            <a:ext cx="3037840" cy="4643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mn-cs"/>
              </a:defRPr>
            </a:lvl1pPr>
          </a:lstStyle>
          <a:p>
            <a:pPr>
              <a:defRPr/>
            </a:pPr>
            <a:fld id="{1E5FF2C4-FF02-4A7E-B0FF-7656AB9B8C69}" type="slidenum">
              <a:rPr lang="en-US"/>
              <a:pPr>
                <a:defRPr/>
              </a:pPr>
              <a:t>‹#›</a:t>
            </a:fld>
            <a:endParaRPr lang="en-US" dirty="0"/>
          </a:p>
        </p:txBody>
      </p:sp>
    </p:spTree>
    <p:extLst>
      <p:ext uri="{BB962C8B-B14F-4D97-AF65-F5344CB8AC3E}">
        <p14:creationId xmlns:p14="http://schemas.microsoft.com/office/powerpoint/2010/main" val="2887742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4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4339" name="Rectangle 3"/>
          <p:cNvSpPr>
            <a:spLocks noGrp="1" noChangeArrowheads="1"/>
          </p:cNvSpPr>
          <p:nvPr>
            <p:ph type="dt" idx="1"/>
          </p:nvPr>
        </p:nvSpPr>
        <p:spPr bwMode="auto">
          <a:xfrm>
            <a:off x="3970938" y="0"/>
            <a:ext cx="3037840" cy="464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040" y="4415236"/>
            <a:ext cx="5608320" cy="4183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30471"/>
            <a:ext cx="3037840" cy="4643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0938" y="8830471"/>
            <a:ext cx="3037840" cy="4643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mn-cs"/>
              </a:defRPr>
            </a:lvl1pPr>
          </a:lstStyle>
          <a:p>
            <a:pPr>
              <a:defRPr/>
            </a:pPr>
            <a:fld id="{54E9869B-3132-4BF9-8A75-FA1EE4F125D2}" type="slidenum">
              <a:rPr lang="en-US"/>
              <a:pPr>
                <a:defRPr/>
              </a:pPr>
              <a:t>‹#›</a:t>
            </a:fld>
            <a:endParaRPr lang="en-US" dirty="0"/>
          </a:p>
        </p:txBody>
      </p:sp>
    </p:spTree>
    <p:extLst>
      <p:ext uri="{BB962C8B-B14F-4D97-AF65-F5344CB8AC3E}">
        <p14:creationId xmlns:p14="http://schemas.microsoft.com/office/powerpoint/2010/main" val="1218176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E9869B-3132-4BF9-8A75-FA1EE4F125D2}" type="slidenum">
              <a:rPr lang="en-US" smtClean="0"/>
              <a:pPr>
                <a:defRPr/>
              </a:pPr>
              <a:t>3</a:t>
            </a:fld>
            <a:endParaRPr lang="en-US" dirty="0"/>
          </a:p>
        </p:txBody>
      </p:sp>
    </p:spTree>
    <p:extLst>
      <p:ext uri="{BB962C8B-B14F-4D97-AF65-F5344CB8AC3E}">
        <p14:creationId xmlns:p14="http://schemas.microsoft.com/office/powerpoint/2010/main" val="5133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4E9869B-3132-4BF9-8A75-FA1EE4F125D2}" type="slidenum">
              <a:rPr lang="en-US" smtClean="0"/>
              <a:pPr>
                <a:defRPr/>
              </a:pPr>
              <a:t>23</a:t>
            </a:fld>
            <a:endParaRPr lang="en-US" dirty="0"/>
          </a:p>
        </p:txBody>
      </p:sp>
    </p:spTree>
    <p:extLst>
      <p:ext uri="{BB962C8B-B14F-4D97-AF65-F5344CB8AC3E}">
        <p14:creationId xmlns:p14="http://schemas.microsoft.com/office/powerpoint/2010/main" val="63160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E9869B-3132-4BF9-8A75-FA1EE4F125D2}" type="slidenum">
              <a:rPr lang="en-US" smtClean="0"/>
              <a:pPr>
                <a:defRPr/>
              </a:pPr>
              <a:t>24</a:t>
            </a:fld>
            <a:endParaRPr lang="en-US" dirty="0"/>
          </a:p>
        </p:txBody>
      </p:sp>
    </p:spTree>
    <p:extLst>
      <p:ext uri="{BB962C8B-B14F-4D97-AF65-F5344CB8AC3E}">
        <p14:creationId xmlns:p14="http://schemas.microsoft.com/office/powerpoint/2010/main" val="1731342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E9869B-3132-4BF9-8A75-FA1EE4F125D2}" type="slidenum">
              <a:rPr lang="en-US" smtClean="0"/>
              <a:pPr>
                <a:defRPr/>
              </a:pPr>
              <a:t>25</a:t>
            </a:fld>
            <a:endParaRPr lang="en-US" dirty="0"/>
          </a:p>
        </p:txBody>
      </p:sp>
    </p:spTree>
    <p:extLst>
      <p:ext uri="{BB962C8B-B14F-4D97-AF65-F5344CB8AC3E}">
        <p14:creationId xmlns:p14="http://schemas.microsoft.com/office/powerpoint/2010/main" val="400867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xfrm>
            <a:off x="1182688" y="696913"/>
            <a:ext cx="4648200" cy="3486150"/>
          </a:xfrm>
          <a:ln/>
        </p:spPr>
      </p:sp>
      <p:sp>
        <p:nvSpPr>
          <p:cNvPr id="161794" name="Rectangle 3"/>
          <p:cNvSpPr>
            <a:spLocks noGrp="1" noChangeArrowheads="1"/>
          </p:cNvSpPr>
          <p:nvPr>
            <p:ph type="body" idx="1"/>
          </p:nvPr>
        </p:nvSpPr>
        <p:spPr>
          <a:xfrm>
            <a:off x="934720" y="4415236"/>
            <a:ext cx="5140960" cy="4183855"/>
          </a:xfrm>
          <a:noFill/>
          <a:ln/>
        </p:spPr>
        <p:txBody>
          <a:bodyPr/>
          <a:lstStyle/>
          <a:p>
            <a:pPr lvl="1"/>
            <a:r>
              <a:rPr lang="en-US" b="1" dirty="0"/>
              <a:t>Exponential relationship between number of drugs and likelihood of ADR</a:t>
            </a:r>
          </a:p>
          <a:p>
            <a:pPr lvl="1"/>
            <a:r>
              <a:rPr lang="en-US" b="1" dirty="0"/>
              <a:t>Independent of therapeutic class and underlying conditions</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CE78A284-F5B3-4530-8F1E-67A415684320}" type="slidenum">
              <a:rPr lang="en-US" smtClean="0"/>
              <a:pPr>
                <a:defRPr/>
              </a:pPr>
              <a:t>29</a:t>
            </a:fld>
            <a:endParaRPr lang="en-US" dirty="0"/>
          </a:p>
        </p:txBody>
      </p:sp>
      <p:sp>
        <p:nvSpPr>
          <p:cNvPr id="161794" name="Rectangle 2"/>
          <p:cNvSpPr>
            <a:spLocks noGrp="1" noRot="1" noChangeAspect="1" noChangeArrowheads="1" noTextEdit="1"/>
          </p:cNvSpPr>
          <p:nvPr>
            <p:ph type="sldImg"/>
          </p:nvPr>
        </p:nvSpPr>
        <p:spPr>
          <a:solidFill>
            <a:srgbClr val="FFFFFF"/>
          </a:solidFill>
          <a:ln/>
        </p:spPr>
      </p:sp>
      <p:sp>
        <p:nvSpPr>
          <p:cNvPr id="1617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E9869B-3132-4BF9-8A75-FA1EE4F125D2}" type="slidenum">
              <a:rPr lang="en-US" smtClean="0"/>
              <a:pPr>
                <a:defRPr/>
              </a:pPr>
              <a:t>34</a:t>
            </a:fld>
            <a:endParaRPr lang="en-US" dirty="0"/>
          </a:p>
        </p:txBody>
      </p:sp>
    </p:spTree>
    <p:extLst>
      <p:ext uri="{BB962C8B-B14F-4D97-AF65-F5344CB8AC3E}">
        <p14:creationId xmlns:p14="http://schemas.microsoft.com/office/powerpoint/2010/main" val="396902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STOPP </a:t>
            </a:r>
            <a:r>
              <a:rPr lang="en-US" dirty="0" err="1"/>
              <a:t>Critiera</a:t>
            </a:r>
            <a:r>
              <a:rPr lang="en-US" dirty="0"/>
              <a:t>, 34  start criteria organized into physiological systems (developed in Ireland, initially in 2008, then in 2014)</a:t>
            </a:r>
          </a:p>
          <a:p>
            <a:r>
              <a:rPr lang="en-US" dirty="0"/>
              <a:t>Beers: 5 </a:t>
            </a:r>
            <a:r>
              <a:rPr lang="en-US" dirty="0" err="1"/>
              <a:t>catergories</a:t>
            </a:r>
            <a:r>
              <a:rPr lang="en-US" dirty="0"/>
              <a:t>; 1991 (updated 5 times since then), AGS update and maintain Beers since 2011</a:t>
            </a:r>
          </a:p>
        </p:txBody>
      </p:sp>
      <p:sp>
        <p:nvSpPr>
          <p:cNvPr id="4" name="Slide Number Placeholder 3"/>
          <p:cNvSpPr>
            <a:spLocks noGrp="1"/>
          </p:cNvSpPr>
          <p:nvPr>
            <p:ph type="sldNum" sz="quarter" idx="5"/>
          </p:nvPr>
        </p:nvSpPr>
        <p:spPr/>
        <p:txBody>
          <a:bodyPr/>
          <a:lstStyle/>
          <a:p>
            <a:pPr>
              <a:defRPr/>
            </a:pPr>
            <a:fld id="{54E9869B-3132-4BF9-8A75-FA1EE4F125D2}" type="slidenum">
              <a:rPr lang="en-US" smtClean="0"/>
              <a:pPr>
                <a:defRPr/>
              </a:pPr>
              <a:t>35</a:t>
            </a:fld>
            <a:endParaRPr lang="en-US" dirty="0"/>
          </a:p>
        </p:txBody>
      </p:sp>
    </p:spTree>
    <p:extLst>
      <p:ext uri="{BB962C8B-B14F-4D97-AF65-F5344CB8AC3E}">
        <p14:creationId xmlns:p14="http://schemas.microsoft.com/office/powerpoint/2010/main" val="2560929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E9869B-3132-4BF9-8A75-FA1EE4F125D2}" type="slidenum">
              <a:rPr lang="en-US" smtClean="0"/>
              <a:pPr>
                <a:defRPr/>
              </a:pPr>
              <a:t>36</a:t>
            </a:fld>
            <a:endParaRPr lang="en-US" dirty="0"/>
          </a:p>
        </p:txBody>
      </p:sp>
    </p:spTree>
    <p:extLst>
      <p:ext uri="{BB962C8B-B14F-4D97-AF65-F5344CB8AC3E}">
        <p14:creationId xmlns:p14="http://schemas.microsoft.com/office/powerpoint/2010/main" val="380404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E9869B-3132-4BF9-8A75-FA1EE4F125D2}" type="slidenum">
              <a:rPr lang="en-US" smtClean="0"/>
              <a:pPr>
                <a:defRPr/>
              </a:pPr>
              <a:t>37</a:t>
            </a:fld>
            <a:endParaRPr lang="en-US" dirty="0"/>
          </a:p>
        </p:txBody>
      </p:sp>
    </p:spTree>
    <p:extLst>
      <p:ext uri="{BB962C8B-B14F-4D97-AF65-F5344CB8AC3E}">
        <p14:creationId xmlns:p14="http://schemas.microsoft.com/office/powerpoint/2010/main" val="1163110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8374ACA4-CE70-47B6-91FB-69646B057E88}" type="slidenum">
              <a:rPr lang="en-US" smtClean="0"/>
              <a:pPr>
                <a:defRPr/>
              </a:pPr>
              <a:t>38</a:t>
            </a:fld>
            <a:endParaRPr lang="en-US" dirty="0"/>
          </a:p>
        </p:txBody>
      </p:sp>
      <p:sp>
        <p:nvSpPr>
          <p:cNvPr id="200706" name="Rectangle 2"/>
          <p:cNvSpPr>
            <a:spLocks noGrp="1" noRot="1" noChangeAspect="1" noChangeArrowheads="1" noTextEdit="1"/>
          </p:cNvSpPr>
          <p:nvPr>
            <p:ph type="sldImg"/>
          </p:nvPr>
        </p:nvSpPr>
        <p:spPr>
          <a:solidFill>
            <a:srgbClr val="FFFFFF"/>
          </a:solidFill>
          <a:ln/>
        </p:spPr>
      </p:sp>
      <p:sp>
        <p:nvSpPr>
          <p:cNvPr id="2007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ln/>
        </p:spPr>
      </p:sp>
      <p:sp>
        <p:nvSpPr>
          <p:cNvPr id="142338"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PD: </a:t>
            </a:r>
            <a:r>
              <a:rPr lang="en-US" b="0" dirty="0">
                <a:latin typeface="Calibri" pitchFamily="34" charset="0"/>
              </a:rPr>
              <a:t>Relation of the drug concentration and pharmacological response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0B01B5FB-D2B6-4D2D-820D-88602985CE3C}" type="slidenum">
              <a:rPr lang="en-US" smtClean="0"/>
              <a:pPr>
                <a:defRPr/>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E9869B-3132-4BF9-8A75-FA1EE4F125D2}" type="slidenum">
              <a:rPr lang="en-US" smtClean="0"/>
              <a:pPr>
                <a:defRPr/>
              </a:pPr>
              <a:t>40</a:t>
            </a:fld>
            <a:endParaRPr lang="en-US" dirty="0"/>
          </a:p>
        </p:txBody>
      </p:sp>
    </p:spTree>
    <p:extLst>
      <p:ext uri="{BB962C8B-B14F-4D97-AF65-F5344CB8AC3E}">
        <p14:creationId xmlns:p14="http://schemas.microsoft.com/office/powerpoint/2010/main" val="315422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E9869B-3132-4BF9-8A75-FA1EE4F125D2}" type="slidenum">
              <a:rPr lang="en-US" smtClean="0"/>
              <a:pPr>
                <a:defRPr/>
              </a:pPr>
              <a:t>42</a:t>
            </a:fld>
            <a:endParaRPr lang="en-US" dirty="0"/>
          </a:p>
        </p:txBody>
      </p:sp>
    </p:spTree>
    <p:extLst>
      <p:ext uri="{BB962C8B-B14F-4D97-AF65-F5344CB8AC3E}">
        <p14:creationId xmlns:p14="http://schemas.microsoft.com/office/powerpoint/2010/main" val="1874773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CNS side effects: Cognitive impairment, delirium, falls/dizziness, agitation</a:t>
            </a:r>
          </a:p>
          <a:p>
            <a:pPr marL="0" indent="0">
              <a:buNone/>
            </a:pPr>
            <a:endParaRPr lang="en-US" sz="2800" dirty="0"/>
          </a:p>
          <a:p>
            <a:pPr>
              <a:defRPr/>
            </a:pPr>
            <a:r>
              <a:rPr lang="en-US" sz="2800" dirty="0"/>
              <a:t>PNS side effects: Dry mouth/eyes, constipation, urinary retention</a:t>
            </a:r>
          </a:p>
          <a:p>
            <a:endParaRPr lang="en-US" dirty="0"/>
          </a:p>
        </p:txBody>
      </p:sp>
      <p:sp>
        <p:nvSpPr>
          <p:cNvPr id="4" name="Slide Number Placeholder 3"/>
          <p:cNvSpPr>
            <a:spLocks noGrp="1"/>
          </p:cNvSpPr>
          <p:nvPr>
            <p:ph type="sldNum" sz="quarter" idx="10"/>
          </p:nvPr>
        </p:nvSpPr>
        <p:spPr/>
        <p:txBody>
          <a:bodyPr/>
          <a:lstStyle/>
          <a:p>
            <a:fld id="{04AD8CED-D9F4-4946-93BA-CBF132025004}" type="slidenum">
              <a:rPr lang="en-US" smtClean="0"/>
              <a:t>47</a:t>
            </a:fld>
            <a:endParaRPr lang="en-US"/>
          </a:p>
        </p:txBody>
      </p:sp>
    </p:spTree>
    <p:extLst>
      <p:ext uri="{BB962C8B-B14F-4D97-AF65-F5344CB8AC3E}">
        <p14:creationId xmlns:p14="http://schemas.microsoft.com/office/powerpoint/2010/main" val="1704822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E9869B-3132-4BF9-8A75-FA1EE4F125D2}" type="slidenum">
              <a:rPr lang="en-US" smtClean="0"/>
              <a:pPr>
                <a:defRPr/>
              </a:pPr>
              <a:t>54</a:t>
            </a:fld>
            <a:endParaRPr lang="en-US" dirty="0"/>
          </a:p>
        </p:txBody>
      </p:sp>
    </p:spTree>
    <p:extLst>
      <p:ext uri="{BB962C8B-B14F-4D97-AF65-F5344CB8AC3E}">
        <p14:creationId xmlns:p14="http://schemas.microsoft.com/office/powerpoint/2010/main" val="244428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E9869B-3132-4BF9-8A75-FA1EE4F125D2}" type="slidenum">
              <a:rPr lang="en-US" smtClean="0"/>
              <a:pPr>
                <a:defRPr/>
              </a:pPr>
              <a:t>7</a:t>
            </a:fld>
            <a:endParaRPr lang="en-US" dirty="0"/>
          </a:p>
        </p:txBody>
      </p:sp>
    </p:spTree>
    <p:extLst>
      <p:ext uri="{BB962C8B-B14F-4D97-AF65-F5344CB8AC3E}">
        <p14:creationId xmlns:p14="http://schemas.microsoft.com/office/powerpoint/2010/main" val="338341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ln/>
        </p:spPr>
      </p:sp>
      <p:sp>
        <p:nvSpPr>
          <p:cNvPr id="146434" name="Notes Placeholder 2"/>
          <p:cNvSpPr>
            <a:spLocks noGrp="1"/>
          </p:cNvSpPr>
          <p:nvPr>
            <p:ph type="body" idx="1"/>
          </p:nvPr>
        </p:nvSpPr>
        <p:spPr>
          <a:noFill/>
          <a:ln/>
        </p:spPr>
        <p:txBody>
          <a:bodyPr/>
          <a:lstStyle/>
          <a:p>
            <a:pPr marL="0" lvl="1"/>
            <a:r>
              <a:rPr lang="en-US" sz="2400" dirty="0"/>
              <a:t>All decrease proportionally so there is no net change</a:t>
            </a:r>
          </a:p>
          <a:p>
            <a:endParaRPr lang="en-US" dirty="0"/>
          </a:p>
        </p:txBody>
      </p:sp>
      <p:sp>
        <p:nvSpPr>
          <p:cNvPr id="4" name="Slide Number Placeholder 3"/>
          <p:cNvSpPr>
            <a:spLocks noGrp="1"/>
          </p:cNvSpPr>
          <p:nvPr>
            <p:ph type="sldNum" sz="quarter" idx="5"/>
          </p:nvPr>
        </p:nvSpPr>
        <p:spPr/>
        <p:txBody>
          <a:bodyPr/>
          <a:lstStyle/>
          <a:p>
            <a:pPr>
              <a:defRPr/>
            </a:pPr>
            <a:fld id="{53194CD3-6AA2-45EB-A5D1-143C2C4EFFF2}" type="slidenum">
              <a:rPr lang="en-US" smtClean="0"/>
              <a:pPr>
                <a:defRPr/>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(~10% decrease per decade of life)</a:t>
            </a:r>
          </a:p>
          <a:p>
            <a:endParaRPr lang="en-US" dirty="0"/>
          </a:p>
        </p:txBody>
      </p:sp>
      <p:sp>
        <p:nvSpPr>
          <p:cNvPr id="4" name="Slide Number Placeholder 3"/>
          <p:cNvSpPr>
            <a:spLocks noGrp="1"/>
          </p:cNvSpPr>
          <p:nvPr>
            <p:ph type="sldNum" sz="quarter" idx="10"/>
          </p:nvPr>
        </p:nvSpPr>
        <p:spPr/>
        <p:txBody>
          <a:bodyPr/>
          <a:lstStyle/>
          <a:p>
            <a:pPr>
              <a:defRPr/>
            </a:pPr>
            <a:fld id="{54E9869B-3132-4BF9-8A75-FA1EE4F125D2}" type="slidenum">
              <a:rPr lang="en-US" smtClean="0"/>
              <a:pPr>
                <a:defRPr/>
              </a:pPr>
              <a:t>11</a:t>
            </a:fld>
            <a:endParaRPr lang="en-US" dirty="0"/>
          </a:p>
        </p:txBody>
      </p:sp>
    </p:spTree>
    <p:extLst>
      <p:ext uri="{BB962C8B-B14F-4D97-AF65-F5344CB8AC3E}">
        <p14:creationId xmlns:p14="http://schemas.microsoft.com/office/powerpoint/2010/main" val="132205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E9869B-3132-4BF9-8A75-FA1EE4F125D2}" type="slidenum">
              <a:rPr lang="en-US" smtClean="0"/>
              <a:pPr>
                <a:defRPr/>
              </a:pPr>
              <a:t>15</a:t>
            </a:fld>
            <a:endParaRPr lang="en-US" dirty="0"/>
          </a:p>
        </p:txBody>
      </p:sp>
    </p:spTree>
    <p:extLst>
      <p:ext uri="{BB962C8B-B14F-4D97-AF65-F5344CB8AC3E}">
        <p14:creationId xmlns:p14="http://schemas.microsoft.com/office/powerpoint/2010/main" val="1394860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E9869B-3132-4BF9-8A75-FA1EE4F125D2}" type="slidenum">
              <a:rPr lang="en-US" smtClean="0"/>
              <a:pPr>
                <a:defRPr/>
              </a:pPr>
              <a:t>16</a:t>
            </a:fld>
            <a:endParaRPr lang="en-US" dirty="0"/>
          </a:p>
        </p:txBody>
      </p:sp>
    </p:spTree>
    <p:extLst>
      <p:ext uri="{BB962C8B-B14F-4D97-AF65-F5344CB8AC3E}">
        <p14:creationId xmlns:p14="http://schemas.microsoft.com/office/powerpoint/2010/main" val="293393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E9869B-3132-4BF9-8A75-FA1EE4F125D2}" type="slidenum">
              <a:rPr lang="en-US" smtClean="0"/>
              <a:pPr>
                <a:defRPr/>
              </a:pPr>
              <a:t>19</a:t>
            </a:fld>
            <a:endParaRPr lang="en-US" dirty="0"/>
          </a:p>
        </p:txBody>
      </p:sp>
    </p:spTree>
    <p:extLst>
      <p:ext uri="{BB962C8B-B14F-4D97-AF65-F5344CB8AC3E}">
        <p14:creationId xmlns:p14="http://schemas.microsoft.com/office/powerpoint/2010/main" val="410172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E9869B-3132-4BF9-8A75-FA1EE4F125D2}" type="slidenum">
              <a:rPr lang="en-US" smtClean="0"/>
              <a:pPr>
                <a:defRPr/>
              </a:pPr>
              <a:t>21</a:t>
            </a:fld>
            <a:endParaRPr lang="en-US" dirty="0"/>
          </a:p>
        </p:txBody>
      </p:sp>
    </p:spTree>
    <p:extLst>
      <p:ext uri="{BB962C8B-B14F-4D97-AF65-F5344CB8AC3E}">
        <p14:creationId xmlns:p14="http://schemas.microsoft.com/office/powerpoint/2010/main" val="75412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cs typeface="+mn-cs"/>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cs typeface="+mn-cs"/>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cs typeface="+mn-cs"/>
              </a:endParaRPr>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8BD8935-0707-4C9A-8CE3-08E625EC0F5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96C2C03-02C2-4A3E-9E5B-8890D90CED6A}"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017A698-0549-4A5D-A446-413E5D21B131}"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1FC60F-8BD4-419E-B42D-89D259F8A793}"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261B618E-9C6B-49A7-9288-B66A58E6EA2F}" type="slidenum">
              <a:rPr lang="en-US"/>
              <a:pPr>
                <a:defRPr/>
              </a:pPr>
              <a:t>‹#›</a:t>
            </a:fld>
            <a:endParaRPr lang="en-US"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DB7801B-7C03-4C9E-BB46-00239260E72B}"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723EC36-AF5D-4490-8CBF-0DAF46B2D47C}"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E4D1B71-8DE9-4675-B09B-6E56B15FEC07}"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A9F-3194-432F-8B7A-0FA713FAF1E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DDD46D-4F01-41C4-9411-A7EA9E1E7D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0C3108-9F27-43E2-86C9-0CEAEED666E4}"/>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5" name="Footer Placeholder 4">
            <a:extLst>
              <a:ext uri="{FF2B5EF4-FFF2-40B4-BE49-F238E27FC236}">
                <a16:creationId xmlns:a16="http://schemas.microsoft.com/office/drawing/2014/main" id="{2725613C-EA1E-42C5-AACD-DE9A1A738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BE02A-DB7F-4605-9830-071DBE34074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67443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A0DB-1259-49D9-967F-5CBD8843F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8DB27-7C8F-4547-A35B-6A23E61C5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F1C73-DA86-4A77-8347-825BC453EB23}"/>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5" name="Footer Placeholder 4">
            <a:extLst>
              <a:ext uri="{FF2B5EF4-FFF2-40B4-BE49-F238E27FC236}">
                <a16:creationId xmlns:a16="http://schemas.microsoft.com/office/drawing/2014/main" id="{13B96F0B-CD59-41A8-B82C-85497A116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4766A-F9DD-48BC-98F2-AEFB9755935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04881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2347-2AC8-42B5-998C-0A3348048D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B851A4C-1ADB-49A6-83A4-B59125A704D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31D70-B27F-4EAB-8AFC-660AB0808E5A}"/>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5" name="Footer Placeholder 4">
            <a:extLst>
              <a:ext uri="{FF2B5EF4-FFF2-40B4-BE49-F238E27FC236}">
                <a16:creationId xmlns:a16="http://schemas.microsoft.com/office/drawing/2014/main" id="{C0DC7133-84FA-46DB-8AF9-753081476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E50FD-4395-4E86-872F-499EAC224A5D}"/>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46934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F832788-3B8E-4FE1-B3D1-7AC84843BD43}"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B902-A25B-4BF9-9BBF-DB0BFB623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E5459-9FF8-428D-BB10-052E1712CB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71655-85EF-4C96-97EA-DFD2E6ECFE6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9A04F-AA60-42C2-9FB3-950DEE0690A8}"/>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6" name="Footer Placeholder 5">
            <a:extLst>
              <a:ext uri="{FF2B5EF4-FFF2-40B4-BE49-F238E27FC236}">
                <a16:creationId xmlns:a16="http://schemas.microsoft.com/office/drawing/2014/main" id="{AC0CE02A-7963-4F78-8851-B5778B358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D196B-455F-46BC-993E-DD95BCADE2B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867932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5737-246E-4913-868F-FDB820C0A40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5256EF-7200-4617-9442-C7A7D34D4F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4BB5F1-1663-474A-BC2F-1580E5E7424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A3E11-BD93-467A-BC65-A9A193DF9E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A2C7B-DFBF-4F9A-9BB0-9CD3993CA0A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0D4B0-BE01-4CBC-952C-F818ED292FC8}"/>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8" name="Footer Placeholder 7">
            <a:extLst>
              <a:ext uri="{FF2B5EF4-FFF2-40B4-BE49-F238E27FC236}">
                <a16:creationId xmlns:a16="http://schemas.microsoft.com/office/drawing/2014/main" id="{0F667861-35F6-4F45-99F3-6F2C3162D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8B20BE-65B9-4C85-9A8A-D2540B47FF0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673026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4AB6-9E8C-4FB3-925B-BB53F5340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81A2C0-08B7-45DF-90DB-1D6A0678F38F}"/>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4" name="Footer Placeholder 3">
            <a:extLst>
              <a:ext uri="{FF2B5EF4-FFF2-40B4-BE49-F238E27FC236}">
                <a16:creationId xmlns:a16="http://schemas.microsoft.com/office/drawing/2014/main" id="{670EA65D-3F89-4D5D-9352-776E445E8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9B0CF-D8C9-4A00-8C1E-918EED8ECE6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351322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CCE8C-64FF-4ACB-AFCE-2B7881E6559F}"/>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3" name="Footer Placeholder 2">
            <a:extLst>
              <a:ext uri="{FF2B5EF4-FFF2-40B4-BE49-F238E27FC236}">
                <a16:creationId xmlns:a16="http://schemas.microsoft.com/office/drawing/2014/main" id="{2275C737-F412-406C-9173-46FC421C7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AB914-8832-4C60-8AEC-9B301677AE78}"/>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188346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CB69-286A-48E5-8EBD-2B00D3CF779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7FD86D3-9946-4AF1-A53D-ADFB60456D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BD840-8720-4977-B512-1907B1EB55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445447-419E-4B28-8CE0-08FBA8DE6D2D}"/>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6" name="Footer Placeholder 5">
            <a:extLst>
              <a:ext uri="{FF2B5EF4-FFF2-40B4-BE49-F238E27FC236}">
                <a16:creationId xmlns:a16="http://schemas.microsoft.com/office/drawing/2014/main" id="{86348267-E16F-4211-B2C2-DC7A968E0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8F387-AF41-4B4A-AD3B-FB20159E85B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555468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75AF-3687-4CBD-9A09-0DEBD378D1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3AC3F11-BA24-4C58-82E5-CB46E9706CC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F482E9-4B06-4BF4-90EE-B4C50A89F4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BC5C064-128F-4CA7-855E-12BDC6B443D9}"/>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6" name="Footer Placeholder 5">
            <a:extLst>
              <a:ext uri="{FF2B5EF4-FFF2-40B4-BE49-F238E27FC236}">
                <a16:creationId xmlns:a16="http://schemas.microsoft.com/office/drawing/2014/main" id="{A6517363-9B8E-44DC-AF12-FC1F309B7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7DD1B-E251-4BCE-8BA5-25B04AA7AE2F}"/>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404996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E866-75A2-4F62-B363-A53A6FDBF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F30BB-2F21-4410-A60E-38CA40F24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9C8C6-4AF8-4AB3-8A08-6BDD761D5169}"/>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5" name="Footer Placeholder 4">
            <a:extLst>
              <a:ext uri="{FF2B5EF4-FFF2-40B4-BE49-F238E27FC236}">
                <a16:creationId xmlns:a16="http://schemas.microsoft.com/office/drawing/2014/main" id="{7BA1D51D-8CAC-4E39-8C02-1B0F73D08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BD3EE-D3A9-4005-812C-E955013AE142}"/>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4252713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11D48-3CE1-48ED-9D4C-5C87A827EBC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A1CFBF-7279-464D-B3D4-C2D648CC589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AB643-0962-4573-A8C2-B3A4293EA0F6}"/>
              </a:ext>
            </a:extLst>
          </p:cNvPr>
          <p:cNvSpPr>
            <a:spLocks noGrp="1"/>
          </p:cNvSpPr>
          <p:nvPr>
            <p:ph type="dt" sz="half" idx="10"/>
          </p:nvPr>
        </p:nvSpPr>
        <p:spPr/>
        <p:txBody>
          <a:bodyPr/>
          <a:lstStyle/>
          <a:p>
            <a:fld id="{D6A1A36F-CAFE-4D39-B4C2-4F30564AC731}" type="datetimeFigureOut">
              <a:rPr lang="en-US" smtClean="0"/>
              <a:t>11/24/2021</a:t>
            </a:fld>
            <a:endParaRPr lang="en-US"/>
          </a:p>
        </p:txBody>
      </p:sp>
      <p:sp>
        <p:nvSpPr>
          <p:cNvPr id="5" name="Footer Placeholder 4">
            <a:extLst>
              <a:ext uri="{FF2B5EF4-FFF2-40B4-BE49-F238E27FC236}">
                <a16:creationId xmlns:a16="http://schemas.microsoft.com/office/drawing/2014/main" id="{DA43A5F8-FEA3-46D2-8832-0673EF770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3C5D3-086B-4AF8-880C-6EC5E456EAA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0756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A5A3BEE-D7A3-4EA8-B456-1DF16542C76B}"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C572C81-794B-49AB-A1F9-F4C35430BA7E}"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FBB42DE5-F93F-4651-8385-A4EAD785768A}"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609DD52-7DB8-4AB2-AD30-17EB9CDDFF85}"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B537029-E885-4C74-8C0C-02551BF328E6}"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F4CAC0F-7E6A-4983-9F01-3C362A77DE18}"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DAF5146-3217-4EA2-BA2B-85E5F5850992}"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mn-cs"/>
              </a:defRPr>
            </a:lvl1pPr>
          </a:lstStyle>
          <a:p>
            <a:pPr>
              <a:defRPr/>
            </a:pPr>
            <a:fld id="{D28C233D-AF2E-41DE-94EB-C8930EC2748A}"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cs typeface="+mn-cs"/>
                </a:endParaRPr>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cs typeface="+mn-cs"/>
                </a:endParaRPr>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cs typeface="+mn-cs"/>
                </a:endParaRPr>
              </a:p>
            </p:txBody>
          </p:sp>
          <p:sp>
            <p:nvSpPr>
              <p:cNvPr id="71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cs typeface="+mn-cs"/>
                </a:endParaRPr>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71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cs typeface="+mn-cs"/>
              </a:endParaRPr>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cs typeface="+mn-cs"/>
              </a:defRPr>
            </a:lvl1pPr>
          </a:lstStyle>
          <a:p>
            <a:pPr>
              <a:defRPr/>
            </a:pPr>
            <a:endParaRPr lang="en-US"/>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 id="2147483655" r:id="rId14"/>
    <p:sldLayoutId id="2147483654" r:id="rId15"/>
    <p:sldLayoutId id="2147483653" r:id="rId16"/>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Calibri" pitchFamily="34"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Calibri"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Calibri"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EBD40-9787-4369-9095-648F194387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37E71-0FE5-4F37-976B-87CC820606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4BC84-93AB-4B16-8268-B1010E3770C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A1A36F-CAFE-4D39-B4C2-4F30564AC731}" type="datetimeFigureOut">
              <a:rPr lang="en-US" smtClean="0"/>
              <a:t>11/24/2021</a:t>
            </a:fld>
            <a:endParaRPr lang="en-US"/>
          </a:p>
        </p:txBody>
      </p:sp>
      <p:sp>
        <p:nvSpPr>
          <p:cNvPr id="5" name="Footer Placeholder 4">
            <a:extLst>
              <a:ext uri="{FF2B5EF4-FFF2-40B4-BE49-F238E27FC236}">
                <a16:creationId xmlns:a16="http://schemas.microsoft.com/office/drawing/2014/main" id="{6C0703A1-008F-4DCC-91F9-4F10D9FADA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D20B0-02F9-465C-AA35-E2E9252657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BB3A00-7307-46B4-8CBE-9A86B2A4E00A}" type="slidenum">
              <a:rPr lang="en-US" smtClean="0"/>
              <a:t>‹#›</a:t>
            </a:fld>
            <a:endParaRPr lang="en-US"/>
          </a:p>
        </p:txBody>
      </p:sp>
    </p:spTree>
    <p:extLst>
      <p:ext uri="{BB962C8B-B14F-4D97-AF65-F5344CB8AC3E}">
        <p14:creationId xmlns:p14="http://schemas.microsoft.com/office/powerpoint/2010/main" val="17049843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quotesgram.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56891"/>
            <a:ext cx="6672590" cy="5143859"/>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b="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56891"/>
            <a:ext cx="6072187" cy="514385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b="0">
              <a:solidFill>
                <a:prstClr val="white"/>
              </a:solidFill>
              <a:latin typeface="Calibri" panose="020F0502020204030204"/>
            </a:endParaRPr>
          </a:p>
        </p:txBody>
      </p:sp>
      <p:pic>
        <p:nvPicPr>
          <p:cNvPr id="6" name="Picture 5">
            <a:extLst>
              <a:ext uri="{FF2B5EF4-FFF2-40B4-BE49-F238E27FC236}">
                <a16:creationId xmlns:a16="http://schemas.microsoft.com/office/drawing/2014/main" id="{DF2AC0B8-29DE-4729-AF34-06FD13DAEA40}"/>
              </a:ext>
            </a:extLst>
          </p:cNvPr>
          <p:cNvPicPr>
            <a:picLocks noChangeAspect="1"/>
          </p:cNvPicPr>
          <p:nvPr/>
        </p:nvPicPr>
        <p:blipFill>
          <a:blip r:embed="rId2"/>
          <a:stretch>
            <a:fillRect/>
          </a:stretch>
        </p:blipFill>
        <p:spPr>
          <a:xfrm>
            <a:off x="5177790" y="1182506"/>
            <a:ext cx="3362706" cy="4351737"/>
          </a:xfrm>
          <a:prstGeom prst="rect">
            <a:avLst/>
          </a:prstGeom>
        </p:spPr>
      </p:pic>
      <p:sp>
        <p:nvSpPr>
          <p:cNvPr id="12" name="Title 1">
            <a:extLst>
              <a:ext uri="{FF2B5EF4-FFF2-40B4-BE49-F238E27FC236}">
                <a16:creationId xmlns:a16="http://schemas.microsoft.com/office/drawing/2014/main" id="{1F93625F-BA81-4EAC-A8F2-82C9511CA16C}"/>
              </a:ext>
            </a:extLst>
          </p:cNvPr>
          <p:cNvSpPr>
            <a:spLocks noGrp="1"/>
          </p:cNvSpPr>
          <p:nvPr>
            <p:ph type="ctrTitle"/>
          </p:nvPr>
        </p:nvSpPr>
        <p:spPr>
          <a:xfrm>
            <a:off x="-228600" y="715999"/>
            <a:ext cx="5562600" cy="2071475"/>
          </a:xfrm>
        </p:spPr>
        <p:txBody>
          <a:bodyPr anchor="b">
            <a:noAutofit/>
          </a:bodyPr>
          <a:lstStyle/>
          <a:p>
            <a:r>
              <a:rPr lang="en-US" sz="5240" b="1" dirty="0"/>
              <a:t>Medication Use </a:t>
            </a:r>
            <a:br>
              <a:rPr lang="en-US" sz="5240" b="1" dirty="0"/>
            </a:br>
            <a:r>
              <a:rPr lang="en-US" sz="5240" b="1" dirty="0"/>
              <a:t>in Older Adults</a:t>
            </a:r>
          </a:p>
        </p:txBody>
      </p:sp>
      <p:sp>
        <p:nvSpPr>
          <p:cNvPr id="14" name="Subtitle 2">
            <a:extLst>
              <a:ext uri="{FF2B5EF4-FFF2-40B4-BE49-F238E27FC236}">
                <a16:creationId xmlns:a16="http://schemas.microsoft.com/office/drawing/2014/main" id="{1B65EF65-3D9F-44D3-A2B0-FE71FF397490}"/>
              </a:ext>
            </a:extLst>
          </p:cNvPr>
          <p:cNvSpPr>
            <a:spLocks noGrp="1"/>
          </p:cNvSpPr>
          <p:nvPr>
            <p:ph type="subTitle" idx="1"/>
          </p:nvPr>
        </p:nvSpPr>
        <p:spPr>
          <a:xfrm>
            <a:off x="603250" y="3925888"/>
            <a:ext cx="3125788" cy="1712912"/>
          </a:xfrm>
        </p:spPr>
        <p:txBody>
          <a:bodyPr anchor="t">
            <a:normAutofit fontScale="85000" lnSpcReduction="20000"/>
          </a:bodyPr>
          <a:lstStyle/>
          <a:p>
            <a:pPr algn="l"/>
            <a:r>
              <a:rPr lang="en-US" sz="1500" dirty="0"/>
              <a:t>Janine Bailey, PharmD, BCPS</a:t>
            </a:r>
          </a:p>
          <a:p>
            <a:pPr algn="l"/>
            <a:r>
              <a:rPr lang="en-US" sz="1500" dirty="0"/>
              <a:t>Clinical Pharmacy Specialist </a:t>
            </a:r>
          </a:p>
          <a:p>
            <a:pPr algn="l"/>
            <a:r>
              <a:rPr lang="en-US" sz="1500" dirty="0"/>
              <a:t>Home Based Primary Care</a:t>
            </a:r>
          </a:p>
          <a:p>
            <a:pPr algn="l"/>
            <a:endParaRPr lang="en-US" sz="1500" dirty="0"/>
          </a:p>
          <a:p>
            <a:pPr algn="l"/>
            <a:r>
              <a:rPr lang="en-US" sz="1500" dirty="0"/>
              <a:t>Jon Hale, PharmD, BCPS</a:t>
            </a:r>
          </a:p>
          <a:p>
            <a:pPr algn="l"/>
            <a:r>
              <a:rPr lang="en-US" sz="1500" dirty="0"/>
              <a:t>Clinical Pharmacy Specialist </a:t>
            </a:r>
          </a:p>
          <a:p>
            <a:pPr algn="l"/>
            <a:r>
              <a:rPr lang="en-US" sz="1500" dirty="0"/>
              <a:t>Home Based Primary Care, TLC</a:t>
            </a:r>
          </a:p>
          <a:p>
            <a:pPr algn="l"/>
            <a:endParaRPr lang="en-US" sz="1500" dirty="0"/>
          </a:p>
          <a:p>
            <a:pPr algn="l"/>
            <a:endParaRPr lang="en-US" sz="1500" dirty="0"/>
          </a:p>
          <a:p>
            <a:pPr algn="l"/>
            <a:endParaRPr lang="en-US" sz="1500" dirty="0"/>
          </a:p>
          <a:p>
            <a:pPr algn="l"/>
            <a:endParaRPr lang="en-US" sz="1500" dirty="0"/>
          </a:p>
          <a:p>
            <a:pPr algn="l"/>
            <a:endParaRPr lang="en-US" sz="1500" dirty="0"/>
          </a:p>
        </p:txBody>
      </p:sp>
    </p:spTree>
    <p:extLst>
      <p:ext uri="{BB962C8B-B14F-4D97-AF65-F5344CB8AC3E}">
        <p14:creationId xmlns:p14="http://schemas.microsoft.com/office/powerpoint/2010/main" val="13300858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rPr>
              <a:t>Metabolism</a:t>
            </a:r>
          </a:p>
        </p:txBody>
      </p:sp>
      <p:sp>
        <p:nvSpPr>
          <p:cNvPr id="3" name="Content Placeholder 2"/>
          <p:cNvSpPr>
            <a:spLocks noGrp="1"/>
          </p:cNvSpPr>
          <p:nvPr>
            <p:ph idx="1"/>
          </p:nvPr>
        </p:nvSpPr>
        <p:spPr>
          <a:xfrm>
            <a:off x="457200" y="1884179"/>
            <a:ext cx="8229600" cy="4525963"/>
          </a:xfrm>
        </p:spPr>
        <p:txBody>
          <a:bodyPr/>
          <a:lstStyle/>
          <a:p>
            <a:pPr>
              <a:defRPr/>
            </a:pPr>
            <a:r>
              <a:rPr lang="en-US" sz="2800" dirty="0">
                <a:effectLst/>
              </a:rPr>
              <a:t>Decreased liver blood flow, size, and mass</a:t>
            </a:r>
          </a:p>
          <a:p>
            <a:pPr marL="457200" lvl="1" indent="0">
              <a:buNone/>
              <a:defRPr/>
            </a:pPr>
            <a:endParaRPr lang="en-US" sz="2000" dirty="0">
              <a:effectLst/>
            </a:endParaRPr>
          </a:p>
          <a:p>
            <a:pPr>
              <a:defRPr/>
            </a:pPr>
            <a:r>
              <a:rPr lang="en-US" sz="2800" dirty="0">
                <a:effectLst/>
              </a:rPr>
              <a:t>Reduced metabolism/prolonged clearance</a:t>
            </a:r>
          </a:p>
          <a:p>
            <a:pPr>
              <a:defRPr/>
            </a:pPr>
            <a:endParaRPr lang="en-US" sz="2800" dirty="0">
              <a:effectLst/>
            </a:endParaRPr>
          </a:p>
          <a:p>
            <a:pPr>
              <a:defRPr/>
            </a:pPr>
            <a:r>
              <a:rPr lang="en-US" sz="2800" dirty="0">
                <a:effectLst/>
              </a:rPr>
              <a:t>Higher drug concentrations of medications that undergo </a:t>
            </a:r>
            <a:r>
              <a:rPr lang="en-US" sz="2800" dirty="0">
                <a:solidFill>
                  <a:srgbClr val="FFFF00"/>
                </a:solidFill>
                <a:effectLst/>
              </a:rPr>
              <a:t>significant first pass metabolism</a:t>
            </a:r>
          </a:p>
          <a:p>
            <a:pPr lvl="1">
              <a:defRPr/>
            </a:pPr>
            <a:r>
              <a:rPr lang="en-US" sz="2000" dirty="0">
                <a:effectLst/>
              </a:rPr>
              <a:t>Examples: Morphine, metoprolol, statins </a:t>
            </a:r>
          </a:p>
          <a:p>
            <a:pPr marL="0" indent="0">
              <a:buNone/>
              <a:defRPr/>
            </a:pPr>
            <a:endParaRPr lang="en-US" sz="2800" dirty="0">
              <a:effectLst/>
            </a:endParaRPr>
          </a:p>
          <a:p>
            <a:pPr marL="457200" lvl="1" indent="0">
              <a:buNone/>
              <a:defRPr/>
            </a:pPr>
            <a:endParaRPr lang="en-US" sz="2000" dirty="0">
              <a:effectLst/>
            </a:endParaRPr>
          </a:p>
        </p:txBody>
      </p:sp>
      <p:pic>
        <p:nvPicPr>
          <p:cNvPr id="5" name="Picture 4">
            <a:extLst>
              <a:ext uri="{FF2B5EF4-FFF2-40B4-BE49-F238E27FC236}">
                <a16:creationId xmlns:a16="http://schemas.microsoft.com/office/drawing/2014/main" id="{F5E706B9-6276-4FD6-808B-9B592B0A7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152400"/>
            <a:ext cx="1685925" cy="1685925"/>
          </a:xfrm>
          <a:prstGeom prst="rect">
            <a:avLst/>
          </a:prstGeom>
        </p:spPr>
      </p:pic>
      <p:sp>
        <p:nvSpPr>
          <p:cNvPr id="6" name="TextBox 5">
            <a:extLst>
              <a:ext uri="{FF2B5EF4-FFF2-40B4-BE49-F238E27FC236}">
                <a16:creationId xmlns:a16="http://schemas.microsoft.com/office/drawing/2014/main" id="{28B57337-C4C6-4FA3-9EC3-3CFA0E778A04}"/>
              </a:ext>
            </a:extLst>
          </p:cNvPr>
          <p:cNvSpPr txBox="1"/>
          <p:nvPr/>
        </p:nvSpPr>
        <p:spPr>
          <a:xfrm>
            <a:off x="454742" y="6444862"/>
            <a:ext cx="5334000" cy="276999"/>
          </a:xfrm>
          <a:prstGeom prst="rect">
            <a:avLst/>
          </a:prstGeom>
          <a:noFill/>
        </p:spPr>
        <p:txBody>
          <a:bodyPr wrap="square" rtlCol="0">
            <a:spAutoFit/>
          </a:bodyPr>
          <a:lstStyle/>
          <a:p>
            <a:r>
              <a:rPr lang="en-US" sz="1200" b="0" dirty="0">
                <a:latin typeface="Calibri" panose="020F0502020204030204" pitchFamily="34" charset="0"/>
                <a:cs typeface="Calibri" panose="020F0502020204030204" pitchFamily="34" charset="0"/>
              </a:rPr>
              <a:t>Journal of Pharmacy Practice 2007.20;1:4-12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9653-8A53-4D29-94E7-AD419374A1B5}"/>
              </a:ext>
            </a:extLst>
          </p:cNvPr>
          <p:cNvSpPr>
            <a:spLocks noGrp="1"/>
          </p:cNvSpPr>
          <p:nvPr>
            <p:ph type="title"/>
          </p:nvPr>
        </p:nvSpPr>
        <p:spPr/>
        <p:txBody>
          <a:bodyPr/>
          <a:lstStyle/>
          <a:p>
            <a:r>
              <a:rPr lang="en-US" dirty="0">
                <a:effectLst/>
              </a:rPr>
              <a:t>Elimination</a:t>
            </a:r>
          </a:p>
        </p:txBody>
      </p:sp>
      <p:graphicFrame>
        <p:nvGraphicFramePr>
          <p:cNvPr id="4" name="Content Placeholder 3">
            <a:extLst>
              <a:ext uri="{FF2B5EF4-FFF2-40B4-BE49-F238E27FC236}">
                <a16:creationId xmlns:a16="http://schemas.microsoft.com/office/drawing/2014/main" id="{30EB08C8-A61A-4C29-8423-D03A6CC112B4}"/>
              </a:ext>
            </a:extLst>
          </p:cNvPr>
          <p:cNvGraphicFramePr>
            <a:graphicFrameLocks noGrp="1"/>
          </p:cNvGraphicFramePr>
          <p:nvPr>
            <p:ph idx="1"/>
            <p:extLst>
              <p:ext uri="{D42A27DB-BD31-4B8C-83A1-F6EECF244321}">
                <p14:modId xmlns:p14="http://schemas.microsoft.com/office/powerpoint/2010/main" val="3209428351"/>
              </p:ext>
            </p:extLst>
          </p:nvPr>
        </p:nvGraphicFramePr>
        <p:xfrm>
          <a:off x="342900" y="1417639"/>
          <a:ext cx="8572500" cy="4815840"/>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3919452590"/>
                    </a:ext>
                  </a:extLst>
                </a:gridCol>
                <a:gridCol w="3124200">
                  <a:extLst>
                    <a:ext uri="{9D8B030D-6E8A-4147-A177-3AD203B41FA5}">
                      <a16:colId xmlns:a16="http://schemas.microsoft.com/office/drawing/2014/main" val="647458639"/>
                    </a:ext>
                  </a:extLst>
                </a:gridCol>
                <a:gridCol w="3048000">
                  <a:extLst>
                    <a:ext uri="{9D8B030D-6E8A-4147-A177-3AD203B41FA5}">
                      <a16:colId xmlns:a16="http://schemas.microsoft.com/office/drawing/2014/main" val="1189359702"/>
                    </a:ext>
                  </a:extLst>
                </a:gridCol>
              </a:tblGrid>
              <a:tr h="412318">
                <a:tc>
                  <a:txBody>
                    <a:bodyPr/>
                    <a:lstStyle/>
                    <a:p>
                      <a:pPr algn="ctr"/>
                      <a:r>
                        <a:rPr lang="en-US" sz="2400" dirty="0">
                          <a:latin typeface="Calibri" panose="020F0502020204030204" pitchFamily="34" charset="0"/>
                        </a:rPr>
                        <a:t>Changes</a:t>
                      </a:r>
                    </a:p>
                  </a:txBody>
                  <a:tcPr/>
                </a:tc>
                <a:tc>
                  <a:txBody>
                    <a:bodyPr/>
                    <a:lstStyle/>
                    <a:p>
                      <a:pPr algn="ctr"/>
                      <a:r>
                        <a:rPr lang="en-US" sz="2400" dirty="0">
                          <a:latin typeface="Calibri" panose="020F0502020204030204" pitchFamily="34" charset="0"/>
                        </a:rPr>
                        <a:t>Effect</a:t>
                      </a:r>
                    </a:p>
                  </a:txBody>
                  <a:tcPr/>
                </a:tc>
                <a:tc>
                  <a:txBody>
                    <a:bodyPr/>
                    <a:lstStyle/>
                    <a:p>
                      <a:pPr algn="ctr"/>
                      <a:r>
                        <a:rPr lang="en-US" sz="2400" dirty="0">
                          <a:latin typeface="Calibri" panose="020F0502020204030204" pitchFamily="34" charset="0"/>
                        </a:rPr>
                        <a:t>Examples</a:t>
                      </a:r>
                    </a:p>
                  </a:txBody>
                  <a:tcPr/>
                </a:tc>
                <a:extLst>
                  <a:ext uri="{0D108BD9-81ED-4DB2-BD59-A6C34878D82A}">
                    <a16:rowId xmlns:a16="http://schemas.microsoft.com/office/drawing/2014/main" val="479266309"/>
                  </a:ext>
                </a:extLst>
              </a:tr>
              <a:tr h="4266043">
                <a:tc>
                  <a:txBody>
                    <a:bodyPr/>
                    <a:lstStyle/>
                    <a:p>
                      <a:pPr marL="0" indent="0">
                        <a:buFont typeface="Arial" panose="020B0604020202020204" pitchFamily="34" charset="0"/>
                        <a:buNone/>
                      </a:pPr>
                      <a:r>
                        <a:rPr lang="en-US" sz="2000" dirty="0">
                          <a:solidFill>
                            <a:schemeClr val="tx1"/>
                          </a:solidFill>
                          <a:latin typeface="Calibri" panose="020F0502020204030204" pitchFamily="34" charset="0"/>
                        </a:rPr>
                        <a:t>↓ blood flow to the kidneys</a:t>
                      </a:r>
                    </a:p>
                    <a:p>
                      <a:pPr marL="0" indent="0">
                        <a:buFont typeface="Arial" panose="020B0604020202020204" pitchFamily="34" charset="0"/>
                        <a:buNone/>
                      </a:pPr>
                      <a:endParaRPr lang="en-US" sz="2000" dirty="0">
                        <a:solidFill>
                          <a:schemeClr val="tx1"/>
                        </a:solidFill>
                        <a:latin typeface="Calibri" panose="020F0502020204030204" pitchFamily="34" charset="0"/>
                      </a:endParaRPr>
                    </a:p>
                    <a:p>
                      <a:pPr marL="0" indent="0">
                        <a:buFont typeface="Arial" panose="020B0604020202020204" pitchFamily="34" charset="0"/>
                        <a:buNone/>
                      </a:pPr>
                      <a:r>
                        <a:rPr lang="en-US" sz="2000" dirty="0">
                          <a:solidFill>
                            <a:schemeClr val="tx1"/>
                          </a:solidFill>
                          <a:latin typeface="Calibri" panose="020F0502020204030204" pitchFamily="34" charset="0"/>
                        </a:rPr>
                        <a:t>↓ size of kidney</a:t>
                      </a:r>
                    </a:p>
                    <a:p>
                      <a:pPr marL="285750" indent="-285750">
                        <a:buFont typeface="Arial" panose="020B0604020202020204" pitchFamily="34" charset="0"/>
                        <a:buChar char="•"/>
                      </a:pPr>
                      <a:endParaRPr lang="en-US" sz="2000" dirty="0">
                        <a:solidFill>
                          <a:schemeClr val="tx1"/>
                        </a:solidFill>
                        <a:latin typeface="Calibri" panose="020F0502020204030204" pitchFamily="34" charset="0"/>
                      </a:endParaRPr>
                    </a:p>
                    <a:p>
                      <a:pPr marL="0" indent="0">
                        <a:buFont typeface="Arial" panose="020B0604020202020204" pitchFamily="34" charset="0"/>
                        <a:buNone/>
                      </a:pPr>
                      <a:r>
                        <a:rPr lang="en-US" sz="2000" dirty="0">
                          <a:solidFill>
                            <a:schemeClr val="tx1"/>
                          </a:solidFill>
                          <a:latin typeface="Calibri" panose="020F0502020204030204" pitchFamily="34" charset="0"/>
                        </a:rPr>
                        <a:t>↓ # functioning nephrons</a:t>
                      </a:r>
                    </a:p>
                    <a:p>
                      <a:pPr marL="0" indent="0">
                        <a:buFont typeface="Arial" panose="020B0604020202020204" pitchFamily="34" charset="0"/>
                        <a:buNone/>
                      </a:pPr>
                      <a:endParaRPr lang="en-US" sz="2000" dirty="0">
                        <a:solidFill>
                          <a:schemeClr val="tx1"/>
                        </a:solidFill>
                        <a:latin typeface="Calibri" panose="020F0502020204030204" pitchFamily="34" charset="0"/>
                      </a:endParaRPr>
                    </a:p>
                    <a:p>
                      <a:pPr marL="0" indent="0">
                        <a:buFont typeface="Arial" panose="020B0604020202020204" pitchFamily="34" charset="0"/>
                        <a:buNone/>
                      </a:pPr>
                      <a:r>
                        <a:rPr lang="en-US" sz="2000" dirty="0">
                          <a:solidFill>
                            <a:schemeClr val="tx1"/>
                          </a:solidFill>
                          <a:latin typeface="Calibri" panose="020F0502020204030204" pitchFamily="34" charset="0"/>
                        </a:rPr>
                        <a:t>↓ tubular secretion</a:t>
                      </a:r>
                    </a:p>
                    <a:p>
                      <a:pPr marL="285750" indent="-285750">
                        <a:buFont typeface="Arial" panose="020B0604020202020204" pitchFamily="34" charset="0"/>
                        <a:buChar char="•"/>
                      </a:pPr>
                      <a:endParaRPr lang="en-US" sz="2000" dirty="0">
                        <a:solidFill>
                          <a:schemeClr val="tx1"/>
                        </a:solidFill>
                        <a:latin typeface="Calibri" panose="020F0502020204030204" pitchFamily="34" charset="0"/>
                      </a:endParaRPr>
                    </a:p>
                    <a:p>
                      <a:endParaRPr lang="en-US" sz="2000" dirty="0">
                        <a:latin typeface="Calibri" panose="020F0502020204030204" pitchFamily="34" charset="0"/>
                      </a:endParaRPr>
                    </a:p>
                  </a:txBody>
                  <a:tcPr>
                    <a:noFill/>
                  </a:tcPr>
                </a:tc>
                <a:tc>
                  <a:txBody>
                    <a:bodyPr/>
                    <a:lstStyle/>
                    <a:p>
                      <a:pPr marL="0" indent="0">
                        <a:buFont typeface="Arial" panose="020B0604020202020204" pitchFamily="34" charset="0"/>
                        <a:buNone/>
                      </a:pPr>
                      <a:r>
                        <a:rPr lang="en-US" sz="2000" dirty="0">
                          <a:solidFill>
                            <a:schemeClr val="tx1"/>
                          </a:solidFill>
                          <a:latin typeface="Calibri" panose="020F0502020204030204" pitchFamily="34" charset="0"/>
                        </a:rPr>
                        <a:t>Higher drug levels</a:t>
                      </a:r>
                    </a:p>
                    <a:p>
                      <a:pPr marL="285750" indent="-285750">
                        <a:buFont typeface="Arial" panose="020B0604020202020204" pitchFamily="34" charset="0"/>
                        <a:buChar char="•"/>
                      </a:pPr>
                      <a:endParaRPr lang="en-US" sz="2000" dirty="0">
                        <a:solidFill>
                          <a:schemeClr val="tx1"/>
                        </a:solidFill>
                        <a:latin typeface="Calibri" panose="020F0502020204030204" pitchFamily="34" charset="0"/>
                      </a:endParaRPr>
                    </a:p>
                    <a:p>
                      <a:pPr marL="0" indent="0">
                        <a:buFont typeface="Arial" panose="020B0604020202020204" pitchFamily="34" charset="0"/>
                        <a:buNone/>
                      </a:pPr>
                      <a:r>
                        <a:rPr lang="en-US" sz="2000" dirty="0">
                          <a:solidFill>
                            <a:schemeClr val="tx1"/>
                          </a:solidFill>
                          <a:latin typeface="Calibri" panose="020F0502020204030204" pitchFamily="34" charset="0"/>
                        </a:rPr>
                        <a:t>Longer duration of action and half-life of medications</a:t>
                      </a:r>
                    </a:p>
                    <a:p>
                      <a:pPr marL="285750" indent="-285750">
                        <a:buFont typeface="Arial" panose="020B0604020202020204" pitchFamily="34" charset="0"/>
                        <a:buChar char="•"/>
                      </a:pPr>
                      <a:endParaRPr lang="en-US" sz="2000" dirty="0">
                        <a:solidFill>
                          <a:schemeClr val="tx1"/>
                        </a:solidFill>
                        <a:latin typeface="Calibri" panose="020F0502020204030204" pitchFamily="34" charset="0"/>
                      </a:endParaRPr>
                    </a:p>
                    <a:p>
                      <a:pPr marL="0" indent="0">
                        <a:buFont typeface="Arial" panose="020B0604020202020204" pitchFamily="34" charset="0"/>
                        <a:buNone/>
                      </a:pPr>
                      <a:r>
                        <a:rPr lang="en-US" sz="2000" dirty="0">
                          <a:solidFill>
                            <a:schemeClr val="tx1"/>
                          </a:solidFill>
                          <a:latin typeface="Calibri" panose="020F0502020204030204" pitchFamily="34" charset="0"/>
                        </a:rPr>
                        <a:t>Decreased elimination of medication</a:t>
                      </a:r>
                    </a:p>
                    <a:p>
                      <a:endParaRPr lang="en-US" sz="2000" dirty="0">
                        <a:latin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latin typeface="Calibri" panose="020F0502020204030204" pitchFamily="34" charset="0"/>
                        </a:rPr>
                        <a:t>Antibiotics (Aminoglycosides,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latin typeface="Calibri" panose="020F0502020204030204" pitchFamily="34" charset="0"/>
                        </a:rPr>
                        <a:t>quinolones)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latin typeface="Calibri" panose="020F0502020204030204" pitchFamily="34" charset="0"/>
                        </a:rPr>
                        <a:t>CNS agents (gabapentin, duloxetine)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latin typeface="Calibri" panose="020F0502020204030204" pitchFamily="34" charset="0"/>
                        </a:rPr>
                        <a:t>GI agents (H2 blockers) (famotidine)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kern="1200" dirty="0">
                          <a:solidFill>
                            <a:schemeClr val="tx1"/>
                          </a:solidFill>
                          <a:effectLst/>
                          <a:latin typeface="Calibri" panose="020F0502020204030204" pitchFamily="34" charset="0"/>
                          <a:ea typeface="+mn-ea"/>
                          <a:cs typeface="+mn-cs"/>
                        </a:rPr>
                        <a:t>Direct Oral Anticoagulants (</a:t>
                      </a:r>
                      <a:r>
                        <a:rPr lang="en-US" sz="2000" dirty="0">
                          <a:solidFill>
                            <a:schemeClr val="tx1"/>
                          </a:solidFill>
                          <a:latin typeface="Calibri" panose="020F0502020204030204" pitchFamily="34" charset="0"/>
                        </a:rPr>
                        <a:t>DOACs)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latin typeface="Calibri" panose="020F0502020204030204" pitchFamily="34" charset="0"/>
                        </a:rPr>
                        <a:t>(dabigatran, rivaroxaban)</a:t>
                      </a:r>
                    </a:p>
                    <a:p>
                      <a:pPr marL="0" indent="0">
                        <a:buFont typeface="Arial" panose="020B0604020202020204" pitchFamily="34" charset="0"/>
                        <a:buNone/>
                      </a:pPr>
                      <a:endParaRPr lang="en-US" sz="2000" dirty="0">
                        <a:latin typeface="Calibri" panose="020F0502020204030204" pitchFamily="34" charset="0"/>
                      </a:endParaRPr>
                    </a:p>
                  </a:txBody>
                  <a:tcPr>
                    <a:noFill/>
                  </a:tcPr>
                </a:tc>
                <a:extLst>
                  <a:ext uri="{0D108BD9-81ED-4DB2-BD59-A6C34878D82A}">
                    <a16:rowId xmlns:a16="http://schemas.microsoft.com/office/drawing/2014/main" val="1688550027"/>
                  </a:ext>
                </a:extLst>
              </a:tr>
            </a:tbl>
          </a:graphicData>
        </a:graphic>
      </p:graphicFrame>
      <p:sp>
        <p:nvSpPr>
          <p:cNvPr id="3" name="Rectangle 2">
            <a:extLst>
              <a:ext uri="{FF2B5EF4-FFF2-40B4-BE49-F238E27FC236}">
                <a16:creationId xmlns:a16="http://schemas.microsoft.com/office/drawing/2014/main" id="{A1EA4B82-6161-404C-A55E-EDBA7DCF6E3B}"/>
              </a:ext>
            </a:extLst>
          </p:cNvPr>
          <p:cNvSpPr/>
          <p:nvPr/>
        </p:nvSpPr>
        <p:spPr>
          <a:xfrm>
            <a:off x="236001" y="6398696"/>
            <a:ext cx="2978764" cy="276999"/>
          </a:xfrm>
          <a:prstGeom prst="rect">
            <a:avLst/>
          </a:prstGeom>
        </p:spPr>
        <p:txBody>
          <a:bodyPr wrap="none">
            <a:spAutoFit/>
          </a:bodyPr>
          <a:lstStyle/>
          <a:p>
            <a:r>
              <a:rPr lang="en-US" sz="1200" b="0" dirty="0">
                <a:latin typeface="Calibri" panose="020F0502020204030204" pitchFamily="34" charset="0"/>
                <a:cs typeface="Calibri" panose="020F0502020204030204" pitchFamily="34" charset="0"/>
              </a:rPr>
              <a:t>Journal of Pharmacy Practice 2007.20;1:4-12</a:t>
            </a:r>
          </a:p>
        </p:txBody>
      </p:sp>
    </p:spTree>
    <p:extLst>
      <p:ext uri="{BB962C8B-B14F-4D97-AF65-F5344CB8AC3E}">
        <p14:creationId xmlns:p14="http://schemas.microsoft.com/office/powerpoint/2010/main" val="106176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effectLst/>
              </a:rPr>
              <a:t>Example: Creatinine Clearance vs. Age in a 65inch, 55 kg Woman</a:t>
            </a:r>
            <a:endParaRPr lang="en-US" sz="3200" dirty="0">
              <a:effectLst/>
            </a:endParaRPr>
          </a:p>
        </p:txBody>
      </p:sp>
      <p:grpSp>
        <p:nvGrpSpPr>
          <p:cNvPr id="4" name="Group 3"/>
          <p:cNvGrpSpPr>
            <a:grpSpLocks noRot="1"/>
          </p:cNvGrpSpPr>
          <p:nvPr/>
        </p:nvGrpSpPr>
        <p:grpSpPr bwMode="auto">
          <a:xfrm>
            <a:off x="2209800" y="2209800"/>
            <a:ext cx="5182918" cy="3352800"/>
            <a:chOff x="672" y="1392"/>
            <a:chExt cx="4203" cy="2352"/>
          </a:xfrm>
        </p:grpSpPr>
        <p:sp>
          <p:nvSpPr>
            <p:cNvPr id="5" name="Rectangle 4"/>
            <p:cNvSpPr>
              <a:spLocks noChangeArrowheads="1"/>
            </p:cNvSpPr>
            <p:nvPr/>
          </p:nvSpPr>
          <p:spPr bwMode="auto">
            <a:xfrm>
              <a:off x="3474" y="3274"/>
              <a:ext cx="1401"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30</a:t>
              </a:r>
            </a:p>
          </p:txBody>
        </p:sp>
        <p:sp>
          <p:nvSpPr>
            <p:cNvPr id="6" name="Rectangle 5"/>
            <p:cNvSpPr>
              <a:spLocks noChangeArrowheads="1"/>
            </p:cNvSpPr>
            <p:nvPr/>
          </p:nvSpPr>
          <p:spPr bwMode="auto">
            <a:xfrm>
              <a:off x="2073" y="3274"/>
              <a:ext cx="1401"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1.1</a:t>
              </a:r>
            </a:p>
          </p:txBody>
        </p:sp>
        <p:sp>
          <p:nvSpPr>
            <p:cNvPr id="7" name="Rectangle 6"/>
            <p:cNvSpPr>
              <a:spLocks noChangeArrowheads="1"/>
            </p:cNvSpPr>
            <p:nvPr/>
          </p:nvSpPr>
          <p:spPr bwMode="auto">
            <a:xfrm>
              <a:off x="672" y="3274"/>
              <a:ext cx="1401"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90</a:t>
              </a:r>
            </a:p>
          </p:txBody>
        </p:sp>
        <p:sp>
          <p:nvSpPr>
            <p:cNvPr id="8" name="Rectangle 7"/>
            <p:cNvSpPr>
              <a:spLocks noChangeArrowheads="1"/>
            </p:cNvSpPr>
            <p:nvPr/>
          </p:nvSpPr>
          <p:spPr bwMode="auto">
            <a:xfrm>
              <a:off x="3474" y="2803"/>
              <a:ext cx="1401"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41</a:t>
              </a:r>
            </a:p>
          </p:txBody>
        </p:sp>
        <p:sp>
          <p:nvSpPr>
            <p:cNvPr id="9" name="Rectangle 8"/>
            <p:cNvSpPr>
              <a:spLocks noChangeArrowheads="1"/>
            </p:cNvSpPr>
            <p:nvPr/>
          </p:nvSpPr>
          <p:spPr bwMode="auto">
            <a:xfrm>
              <a:off x="2073" y="2803"/>
              <a:ext cx="1401"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1.1</a:t>
              </a:r>
            </a:p>
          </p:txBody>
        </p:sp>
        <p:sp>
          <p:nvSpPr>
            <p:cNvPr id="10" name="Rectangle 9"/>
            <p:cNvSpPr>
              <a:spLocks noChangeArrowheads="1"/>
            </p:cNvSpPr>
            <p:nvPr/>
          </p:nvSpPr>
          <p:spPr bwMode="auto">
            <a:xfrm>
              <a:off x="672" y="2803"/>
              <a:ext cx="1401"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70</a:t>
              </a:r>
            </a:p>
          </p:txBody>
        </p:sp>
        <p:sp>
          <p:nvSpPr>
            <p:cNvPr id="11" name="Rectangle 10"/>
            <p:cNvSpPr>
              <a:spLocks noChangeArrowheads="1"/>
            </p:cNvSpPr>
            <p:nvPr/>
          </p:nvSpPr>
          <p:spPr bwMode="auto">
            <a:xfrm>
              <a:off x="3474" y="2333"/>
              <a:ext cx="1401"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53</a:t>
              </a:r>
            </a:p>
          </p:txBody>
        </p:sp>
        <p:sp>
          <p:nvSpPr>
            <p:cNvPr id="12" name="Rectangle 11"/>
            <p:cNvSpPr>
              <a:spLocks noChangeArrowheads="1"/>
            </p:cNvSpPr>
            <p:nvPr/>
          </p:nvSpPr>
          <p:spPr bwMode="auto">
            <a:xfrm>
              <a:off x="2073" y="2333"/>
              <a:ext cx="1401"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1.1</a:t>
              </a:r>
            </a:p>
          </p:txBody>
        </p:sp>
        <p:sp>
          <p:nvSpPr>
            <p:cNvPr id="13" name="Rectangle 12"/>
            <p:cNvSpPr>
              <a:spLocks noChangeArrowheads="1"/>
            </p:cNvSpPr>
            <p:nvPr/>
          </p:nvSpPr>
          <p:spPr bwMode="auto">
            <a:xfrm>
              <a:off x="672" y="2333"/>
              <a:ext cx="1401"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50</a:t>
              </a:r>
            </a:p>
          </p:txBody>
        </p:sp>
        <p:sp>
          <p:nvSpPr>
            <p:cNvPr id="14" name="Rectangle 13"/>
            <p:cNvSpPr>
              <a:spLocks noChangeArrowheads="1"/>
            </p:cNvSpPr>
            <p:nvPr/>
          </p:nvSpPr>
          <p:spPr bwMode="auto">
            <a:xfrm>
              <a:off x="3474" y="1862"/>
              <a:ext cx="1401"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65</a:t>
              </a:r>
            </a:p>
          </p:txBody>
        </p:sp>
        <p:sp>
          <p:nvSpPr>
            <p:cNvPr id="15" name="Rectangle 14"/>
            <p:cNvSpPr>
              <a:spLocks noChangeArrowheads="1"/>
            </p:cNvSpPr>
            <p:nvPr/>
          </p:nvSpPr>
          <p:spPr bwMode="auto">
            <a:xfrm>
              <a:off x="2073" y="1862"/>
              <a:ext cx="1401"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1.1</a:t>
              </a:r>
            </a:p>
          </p:txBody>
        </p:sp>
        <p:sp>
          <p:nvSpPr>
            <p:cNvPr id="16" name="Rectangle 15"/>
            <p:cNvSpPr>
              <a:spLocks noChangeArrowheads="1"/>
            </p:cNvSpPr>
            <p:nvPr/>
          </p:nvSpPr>
          <p:spPr bwMode="auto">
            <a:xfrm>
              <a:off x="672" y="1862"/>
              <a:ext cx="1401"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dirty="0">
                  <a:effectLst/>
                  <a:latin typeface="Calibri" panose="020F0502020204030204" pitchFamily="34" charset="0"/>
                </a:rPr>
                <a:t>30</a:t>
              </a:r>
            </a:p>
          </p:txBody>
        </p:sp>
        <p:sp>
          <p:nvSpPr>
            <p:cNvPr id="17" name="Rectangle 16"/>
            <p:cNvSpPr>
              <a:spLocks noChangeArrowheads="1"/>
            </p:cNvSpPr>
            <p:nvPr/>
          </p:nvSpPr>
          <p:spPr bwMode="auto">
            <a:xfrm>
              <a:off x="3474" y="1392"/>
              <a:ext cx="1401"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u="sng" dirty="0" err="1">
                  <a:effectLst/>
                  <a:latin typeface="Calibri" panose="020F0502020204030204" pitchFamily="34" charset="0"/>
                </a:rPr>
                <a:t>CrCl</a:t>
              </a:r>
              <a:endParaRPr lang="en-US" altLang="en-US" u="sng" dirty="0">
                <a:effectLst/>
                <a:latin typeface="Calibri" panose="020F0502020204030204" pitchFamily="34" charset="0"/>
              </a:endParaRPr>
            </a:p>
          </p:txBody>
        </p:sp>
        <p:sp>
          <p:nvSpPr>
            <p:cNvPr id="18" name="Rectangle 17"/>
            <p:cNvSpPr>
              <a:spLocks noChangeArrowheads="1"/>
            </p:cNvSpPr>
            <p:nvPr/>
          </p:nvSpPr>
          <p:spPr bwMode="auto">
            <a:xfrm>
              <a:off x="2073" y="1392"/>
              <a:ext cx="1401"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u="sng" dirty="0" err="1">
                  <a:effectLst/>
                  <a:latin typeface="Calibri" panose="020F0502020204030204" pitchFamily="34" charset="0"/>
                </a:rPr>
                <a:t>SrCr</a:t>
              </a:r>
              <a:endParaRPr lang="en-US" altLang="en-US" u="sng" dirty="0">
                <a:effectLst/>
                <a:latin typeface="Calibri" panose="020F0502020204030204" pitchFamily="34" charset="0"/>
              </a:endParaRPr>
            </a:p>
          </p:txBody>
        </p:sp>
        <p:sp>
          <p:nvSpPr>
            <p:cNvPr id="19" name="Rectangle 18"/>
            <p:cNvSpPr>
              <a:spLocks noChangeArrowheads="1"/>
            </p:cNvSpPr>
            <p:nvPr/>
          </p:nvSpPr>
          <p:spPr bwMode="auto">
            <a:xfrm>
              <a:off x="672" y="1392"/>
              <a:ext cx="1401"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ctr" eaLnBrk="1" hangingPunct="1">
                <a:buFont typeface="Wingdings" pitchFamily="2" charset="2"/>
                <a:buNone/>
              </a:pPr>
              <a:r>
                <a:rPr lang="en-US" altLang="en-US" u="sng" dirty="0">
                  <a:effectLst/>
                  <a:latin typeface="Calibri" panose="020F0502020204030204" pitchFamily="34" charset="0"/>
                </a:rPr>
                <a:t>Age</a:t>
              </a:r>
            </a:p>
          </p:txBody>
        </p:sp>
        <p:sp>
          <p:nvSpPr>
            <p:cNvPr id="20" name="Line 19"/>
            <p:cNvSpPr>
              <a:spLocks noChangeShapeType="1"/>
            </p:cNvSpPr>
            <p:nvPr/>
          </p:nvSpPr>
          <p:spPr bwMode="auto">
            <a:xfrm>
              <a:off x="672" y="1392"/>
              <a:ext cx="4203" cy="0"/>
            </a:xfrm>
            <a:prstGeom prst="line">
              <a:avLst/>
            </a:prstGeom>
            <a:noFill/>
            <a:ln w="12700"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0"/>
            <p:cNvSpPr>
              <a:spLocks noChangeShapeType="1"/>
            </p:cNvSpPr>
            <p:nvPr/>
          </p:nvSpPr>
          <p:spPr bwMode="auto">
            <a:xfrm>
              <a:off x="672" y="1862"/>
              <a:ext cx="420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1"/>
            <p:cNvSpPr>
              <a:spLocks noChangeShapeType="1"/>
            </p:cNvSpPr>
            <p:nvPr/>
          </p:nvSpPr>
          <p:spPr bwMode="auto">
            <a:xfrm>
              <a:off x="672" y="2333"/>
              <a:ext cx="420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2"/>
            <p:cNvSpPr>
              <a:spLocks noChangeShapeType="1"/>
            </p:cNvSpPr>
            <p:nvPr/>
          </p:nvSpPr>
          <p:spPr bwMode="auto">
            <a:xfrm>
              <a:off x="672" y="2803"/>
              <a:ext cx="420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3"/>
            <p:cNvSpPr>
              <a:spLocks noChangeShapeType="1"/>
            </p:cNvSpPr>
            <p:nvPr/>
          </p:nvSpPr>
          <p:spPr bwMode="auto">
            <a:xfrm>
              <a:off x="672" y="3274"/>
              <a:ext cx="420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4"/>
            <p:cNvSpPr>
              <a:spLocks noChangeShapeType="1"/>
            </p:cNvSpPr>
            <p:nvPr/>
          </p:nvSpPr>
          <p:spPr bwMode="auto">
            <a:xfrm>
              <a:off x="672" y="3744"/>
              <a:ext cx="4203" cy="0"/>
            </a:xfrm>
            <a:prstGeom prst="line">
              <a:avLst/>
            </a:prstGeom>
            <a:noFill/>
            <a:ln w="12700"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5"/>
            <p:cNvSpPr>
              <a:spLocks noChangeShapeType="1"/>
            </p:cNvSpPr>
            <p:nvPr/>
          </p:nvSpPr>
          <p:spPr bwMode="auto">
            <a:xfrm>
              <a:off x="672" y="1392"/>
              <a:ext cx="0" cy="2352"/>
            </a:xfrm>
            <a:prstGeom prst="line">
              <a:avLst/>
            </a:prstGeom>
            <a:noFill/>
            <a:ln w="12700"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6"/>
            <p:cNvSpPr>
              <a:spLocks noChangeShapeType="1"/>
            </p:cNvSpPr>
            <p:nvPr/>
          </p:nvSpPr>
          <p:spPr bwMode="auto">
            <a:xfrm>
              <a:off x="2073" y="1392"/>
              <a:ext cx="0" cy="235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7"/>
            <p:cNvSpPr>
              <a:spLocks noChangeShapeType="1"/>
            </p:cNvSpPr>
            <p:nvPr/>
          </p:nvSpPr>
          <p:spPr bwMode="auto">
            <a:xfrm>
              <a:off x="3474" y="1392"/>
              <a:ext cx="0" cy="235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8"/>
            <p:cNvSpPr>
              <a:spLocks noChangeShapeType="1"/>
            </p:cNvSpPr>
            <p:nvPr/>
          </p:nvSpPr>
          <p:spPr bwMode="auto">
            <a:xfrm>
              <a:off x="4875" y="1392"/>
              <a:ext cx="0" cy="2352"/>
            </a:xfrm>
            <a:prstGeom prst="line">
              <a:avLst/>
            </a:prstGeom>
            <a:noFill/>
            <a:ln w="12700"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 name="Picture 29">
            <a:extLst>
              <a:ext uri="{FF2B5EF4-FFF2-40B4-BE49-F238E27FC236}">
                <a16:creationId xmlns:a16="http://schemas.microsoft.com/office/drawing/2014/main" id="{FD28A52D-7491-4D49-A2F1-C4803937C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18663"/>
            <a:ext cx="1827482" cy="1936460"/>
          </a:xfrm>
          <a:prstGeom prst="rect">
            <a:avLst/>
          </a:prstGeom>
        </p:spPr>
      </p:pic>
    </p:spTree>
    <p:extLst>
      <p:ext uri="{BB962C8B-B14F-4D97-AF65-F5344CB8AC3E}">
        <p14:creationId xmlns:p14="http://schemas.microsoft.com/office/powerpoint/2010/main" val="313184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rPr>
              <a:t>Pharmacodynamics</a:t>
            </a:r>
          </a:p>
        </p:txBody>
      </p:sp>
      <p:sp>
        <p:nvSpPr>
          <p:cNvPr id="3" name="Content Placeholder 2"/>
          <p:cNvSpPr>
            <a:spLocks noGrp="1"/>
          </p:cNvSpPr>
          <p:nvPr>
            <p:ph idx="1"/>
          </p:nvPr>
        </p:nvSpPr>
        <p:spPr/>
        <p:txBody>
          <a:bodyPr/>
          <a:lstStyle/>
          <a:p>
            <a:pPr>
              <a:defRPr/>
            </a:pPr>
            <a:r>
              <a:rPr lang="en-US" sz="2800" dirty="0">
                <a:effectLst/>
              </a:rPr>
              <a:t>Age-related changes in drug sensitivity</a:t>
            </a:r>
            <a:br>
              <a:rPr lang="en-US" sz="2800" dirty="0">
                <a:effectLst/>
              </a:rPr>
            </a:br>
            <a:endParaRPr lang="en-US" sz="2800" dirty="0">
              <a:effectLst/>
            </a:endParaRPr>
          </a:p>
          <a:p>
            <a:pPr>
              <a:defRPr/>
            </a:pPr>
            <a:r>
              <a:rPr lang="en-US" sz="2800" dirty="0">
                <a:effectLst/>
              </a:rPr>
              <a:t>Results from changes in # of receptors, drug affinity to receptor, and/or post-receptor effects</a:t>
            </a:r>
          </a:p>
          <a:p>
            <a:pPr>
              <a:defRPr/>
            </a:pPr>
            <a:endParaRPr lang="en-US" sz="2800" dirty="0">
              <a:effectLst/>
            </a:endParaRPr>
          </a:p>
          <a:p>
            <a:pPr>
              <a:defRPr/>
            </a:pPr>
            <a:r>
              <a:rPr lang="en-US" sz="2800" dirty="0">
                <a:effectLst/>
              </a:rPr>
              <a:t>Variable effects on overall homeostasis</a:t>
            </a:r>
          </a:p>
          <a:p>
            <a:pPr marL="0" indent="0">
              <a:buNone/>
              <a:defRPr/>
            </a:pPr>
            <a:endParaRPr lang="en-US" dirty="0"/>
          </a:p>
        </p:txBody>
      </p:sp>
      <p:pic>
        <p:nvPicPr>
          <p:cNvPr id="4" name="Picture 3">
            <a:extLst>
              <a:ext uri="{FF2B5EF4-FFF2-40B4-BE49-F238E27FC236}">
                <a16:creationId xmlns:a16="http://schemas.microsoft.com/office/drawing/2014/main" id="{1AA30B66-3429-4DDD-AD0D-104553932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4572001"/>
            <a:ext cx="2406577" cy="15557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CF29-3EC4-4350-B1F3-076112C03027}"/>
              </a:ext>
            </a:extLst>
          </p:cNvPr>
          <p:cNvSpPr>
            <a:spLocks noGrp="1"/>
          </p:cNvSpPr>
          <p:nvPr>
            <p:ph type="title"/>
          </p:nvPr>
        </p:nvSpPr>
        <p:spPr/>
        <p:txBody>
          <a:bodyPr/>
          <a:lstStyle/>
          <a:p>
            <a:r>
              <a:rPr lang="en-US" dirty="0">
                <a:effectLst/>
              </a:rPr>
              <a:t>Pharmacodynamics: End Result</a:t>
            </a:r>
          </a:p>
        </p:txBody>
      </p:sp>
      <p:sp>
        <p:nvSpPr>
          <p:cNvPr id="3" name="Content Placeholder 2">
            <a:extLst>
              <a:ext uri="{FF2B5EF4-FFF2-40B4-BE49-F238E27FC236}">
                <a16:creationId xmlns:a16="http://schemas.microsoft.com/office/drawing/2014/main" id="{5F688B80-E239-4CFE-88A1-FFC1660CA7E6}"/>
              </a:ext>
            </a:extLst>
          </p:cNvPr>
          <p:cNvSpPr>
            <a:spLocks noGrp="1"/>
          </p:cNvSpPr>
          <p:nvPr>
            <p:ph idx="1"/>
          </p:nvPr>
        </p:nvSpPr>
        <p:spPr/>
        <p:txBody>
          <a:bodyPr/>
          <a:lstStyle/>
          <a:p>
            <a:pPr>
              <a:defRPr/>
            </a:pPr>
            <a:r>
              <a:rPr lang="en-US" sz="2800" dirty="0">
                <a:effectLst/>
              </a:rPr>
              <a:t>Central Nervous System (CNS)</a:t>
            </a:r>
          </a:p>
          <a:p>
            <a:pPr lvl="1">
              <a:defRPr/>
            </a:pPr>
            <a:r>
              <a:rPr lang="en-US" sz="2400" dirty="0">
                <a:effectLst/>
              </a:rPr>
              <a:t>  Sensitivity to CNS medications and anticholinergics</a:t>
            </a:r>
          </a:p>
          <a:p>
            <a:pPr lvl="1">
              <a:defRPr/>
            </a:pPr>
            <a:r>
              <a:rPr lang="en-US" sz="2400" dirty="0">
                <a:effectLst/>
              </a:rPr>
              <a:t>  Permeability of blood-brain barrier</a:t>
            </a:r>
          </a:p>
          <a:p>
            <a:pPr lvl="1">
              <a:defRPr/>
            </a:pPr>
            <a:r>
              <a:rPr lang="en-US" sz="2400" dirty="0">
                <a:effectLst/>
              </a:rPr>
              <a:t>  CNS reaction time</a:t>
            </a:r>
          </a:p>
          <a:p>
            <a:pPr lvl="1">
              <a:defRPr/>
            </a:pPr>
            <a:r>
              <a:rPr lang="en-US" sz="2400" dirty="0">
                <a:effectLst/>
              </a:rPr>
              <a:t>  Psychomotor retardation</a:t>
            </a:r>
          </a:p>
          <a:p>
            <a:pPr marL="457200" lvl="1" indent="0">
              <a:buNone/>
              <a:defRPr/>
            </a:pPr>
            <a:endParaRPr lang="en-US" sz="2400" dirty="0">
              <a:effectLst/>
            </a:endParaRPr>
          </a:p>
          <a:p>
            <a:pPr>
              <a:defRPr/>
            </a:pPr>
            <a:r>
              <a:rPr lang="en-US" sz="2800" dirty="0">
                <a:effectLst/>
              </a:rPr>
              <a:t>Cardiovascular system</a:t>
            </a:r>
          </a:p>
          <a:p>
            <a:pPr lvl="1">
              <a:defRPr/>
            </a:pPr>
            <a:r>
              <a:rPr lang="en-US" sz="2400" dirty="0">
                <a:effectLst/>
              </a:rPr>
              <a:t>  Sensitivity to medications that prolong QTc interval</a:t>
            </a:r>
          </a:p>
          <a:p>
            <a:pPr lvl="1">
              <a:defRPr/>
            </a:pPr>
            <a:r>
              <a:rPr lang="en-US" sz="2400" dirty="0">
                <a:effectLst/>
              </a:rPr>
              <a:t>  Risk of orthostatic hypotension</a:t>
            </a:r>
          </a:p>
          <a:p>
            <a:pPr lvl="1">
              <a:defRPr/>
            </a:pPr>
            <a:r>
              <a:rPr lang="en-US" sz="2400" dirty="0">
                <a:effectLst/>
              </a:rPr>
              <a:t>  responsiveness of cardiac beta receptors to beta blockers</a:t>
            </a:r>
            <a:endParaRPr lang="en-US" dirty="0"/>
          </a:p>
        </p:txBody>
      </p:sp>
      <p:cxnSp>
        <p:nvCxnSpPr>
          <p:cNvPr id="5" name="Straight Arrow Connector 4">
            <a:extLst>
              <a:ext uri="{FF2B5EF4-FFF2-40B4-BE49-F238E27FC236}">
                <a16:creationId xmlns:a16="http://schemas.microsoft.com/office/drawing/2014/main" id="{BA1DF1C6-D53F-4E3A-9079-D28C160B86F3}"/>
              </a:ext>
            </a:extLst>
          </p:cNvPr>
          <p:cNvCxnSpPr>
            <a:cxnSpLocks/>
          </p:cNvCxnSpPr>
          <p:nvPr/>
        </p:nvCxnSpPr>
        <p:spPr bwMode="auto">
          <a:xfrm flipV="1">
            <a:off x="1316477" y="2209800"/>
            <a:ext cx="0" cy="2286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CC84BD1F-E240-4149-B37A-9DDBED2466DE}"/>
              </a:ext>
            </a:extLst>
          </p:cNvPr>
          <p:cNvCxnSpPr>
            <a:cxnSpLocks/>
          </p:cNvCxnSpPr>
          <p:nvPr/>
        </p:nvCxnSpPr>
        <p:spPr bwMode="auto">
          <a:xfrm flipV="1">
            <a:off x="1295400" y="2590800"/>
            <a:ext cx="0" cy="2286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9016ABBD-31FF-4BC8-BDB5-63F97C927C24}"/>
              </a:ext>
            </a:extLst>
          </p:cNvPr>
          <p:cNvCxnSpPr>
            <a:cxnSpLocks/>
          </p:cNvCxnSpPr>
          <p:nvPr/>
        </p:nvCxnSpPr>
        <p:spPr bwMode="auto">
          <a:xfrm flipV="1">
            <a:off x="1316477" y="3048000"/>
            <a:ext cx="0" cy="2286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F27BA634-5248-42E6-BE80-E19846166FC7}"/>
              </a:ext>
            </a:extLst>
          </p:cNvPr>
          <p:cNvCxnSpPr>
            <a:cxnSpLocks/>
          </p:cNvCxnSpPr>
          <p:nvPr/>
        </p:nvCxnSpPr>
        <p:spPr bwMode="auto">
          <a:xfrm flipV="1">
            <a:off x="1316477" y="3505200"/>
            <a:ext cx="0" cy="2286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ABF68C5E-B446-4C40-A6E9-BCBB04C23F64}"/>
              </a:ext>
            </a:extLst>
          </p:cNvPr>
          <p:cNvCxnSpPr>
            <a:cxnSpLocks/>
          </p:cNvCxnSpPr>
          <p:nvPr/>
        </p:nvCxnSpPr>
        <p:spPr bwMode="auto">
          <a:xfrm flipV="1">
            <a:off x="1292942" y="4953000"/>
            <a:ext cx="0" cy="2286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64EF5C34-2FE0-4DB9-83B0-474250C0285D}"/>
              </a:ext>
            </a:extLst>
          </p:cNvPr>
          <p:cNvCxnSpPr>
            <a:cxnSpLocks/>
          </p:cNvCxnSpPr>
          <p:nvPr/>
        </p:nvCxnSpPr>
        <p:spPr bwMode="auto">
          <a:xfrm flipV="1">
            <a:off x="1294355" y="5410200"/>
            <a:ext cx="0" cy="2286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060C3A31-878F-4C89-9AA5-0305BA22C41F}"/>
              </a:ext>
            </a:extLst>
          </p:cNvPr>
          <p:cNvCxnSpPr>
            <a:cxnSpLocks/>
          </p:cNvCxnSpPr>
          <p:nvPr/>
        </p:nvCxnSpPr>
        <p:spPr bwMode="auto">
          <a:xfrm>
            <a:off x="1316477" y="5791200"/>
            <a:ext cx="0" cy="2286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81A361F5-6CC6-46C4-A95A-83E700E2D175}"/>
              </a:ext>
            </a:extLst>
          </p:cNvPr>
          <p:cNvSpPr txBox="1"/>
          <p:nvPr/>
        </p:nvSpPr>
        <p:spPr>
          <a:xfrm>
            <a:off x="459658" y="6248400"/>
            <a:ext cx="5334000" cy="276999"/>
          </a:xfrm>
          <a:prstGeom prst="rect">
            <a:avLst/>
          </a:prstGeom>
          <a:noFill/>
        </p:spPr>
        <p:txBody>
          <a:bodyPr wrap="square" rtlCol="0">
            <a:spAutoFit/>
          </a:bodyPr>
          <a:lstStyle/>
          <a:p>
            <a:r>
              <a:rPr lang="en-US" sz="1200" b="0" dirty="0">
                <a:latin typeface="Calibri" panose="020F0502020204030204" pitchFamily="34" charset="0"/>
                <a:cs typeface="Calibri" panose="020F0502020204030204" pitchFamily="34" charset="0"/>
              </a:rPr>
              <a:t>Journal of Pharmacy Practice 2007.20;1:4-12</a:t>
            </a:r>
          </a:p>
        </p:txBody>
      </p:sp>
    </p:spTree>
    <p:extLst>
      <p:ext uri="{BB962C8B-B14F-4D97-AF65-F5344CB8AC3E}">
        <p14:creationId xmlns:p14="http://schemas.microsoft.com/office/powerpoint/2010/main" val="17829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612B-8FCB-49A3-AF39-B688D00D28B1}"/>
              </a:ext>
            </a:extLst>
          </p:cNvPr>
          <p:cNvSpPr>
            <a:spLocks noGrp="1"/>
          </p:cNvSpPr>
          <p:nvPr>
            <p:ph type="title"/>
          </p:nvPr>
        </p:nvSpPr>
        <p:spPr/>
        <p:txBody>
          <a:bodyPr/>
          <a:lstStyle/>
          <a:p>
            <a:r>
              <a:rPr lang="en-US" dirty="0">
                <a:effectLst/>
              </a:rPr>
              <a:t>Overall Picture</a:t>
            </a:r>
          </a:p>
        </p:txBody>
      </p:sp>
      <p:pic>
        <p:nvPicPr>
          <p:cNvPr id="4" name="Content Placeholder 8">
            <a:extLst>
              <a:ext uri="{FF2B5EF4-FFF2-40B4-BE49-F238E27FC236}">
                <a16:creationId xmlns:a16="http://schemas.microsoft.com/office/drawing/2014/main" id="{D72F799D-B5DE-400D-A219-7937B58566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032" y="1417638"/>
            <a:ext cx="8129767" cy="4678362"/>
          </a:xfrm>
        </p:spPr>
      </p:pic>
    </p:spTree>
    <p:extLst>
      <p:ext uri="{BB962C8B-B14F-4D97-AF65-F5344CB8AC3E}">
        <p14:creationId xmlns:p14="http://schemas.microsoft.com/office/powerpoint/2010/main" val="29822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Case: Mr. A</a:t>
            </a:r>
          </a:p>
        </p:txBody>
      </p:sp>
      <p:sp>
        <p:nvSpPr>
          <p:cNvPr id="5" name="TextBox 4">
            <a:extLst>
              <a:ext uri="{FF2B5EF4-FFF2-40B4-BE49-F238E27FC236}">
                <a16:creationId xmlns:a16="http://schemas.microsoft.com/office/drawing/2014/main" id="{B31A278E-5208-4E61-B53F-13CBCF89F291}"/>
              </a:ext>
            </a:extLst>
          </p:cNvPr>
          <p:cNvSpPr txBox="1"/>
          <p:nvPr/>
        </p:nvSpPr>
        <p:spPr>
          <a:xfrm>
            <a:off x="152400" y="6444862"/>
            <a:ext cx="6477000" cy="276999"/>
          </a:xfrm>
          <a:prstGeom prst="rect">
            <a:avLst/>
          </a:prstGeom>
          <a:noFill/>
        </p:spPr>
        <p:txBody>
          <a:bodyPr wrap="square">
            <a:spAutoFit/>
          </a:bodyPr>
          <a:lstStyle/>
          <a:p>
            <a:r>
              <a:rPr lang="en-US" sz="1200" b="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https://quotesgram.com</a:t>
            </a:r>
            <a:r>
              <a:rPr lang="en-US" sz="1200" b="0" dirty="0">
                <a:latin typeface="Calibri" panose="020F0502020204030204" pitchFamily="34" charset="0"/>
                <a:cs typeface="Calibri" panose="020F0502020204030204" pitchFamily="34" charset="0"/>
              </a:rPr>
              <a:t> Accessed 10.29.21</a:t>
            </a:r>
          </a:p>
        </p:txBody>
      </p:sp>
      <p:pic>
        <p:nvPicPr>
          <p:cNvPr id="6" name="Picture 5">
            <a:extLst>
              <a:ext uri="{FF2B5EF4-FFF2-40B4-BE49-F238E27FC236}">
                <a16:creationId xmlns:a16="http://schemas.microsoft.com/office/drawing/2014/main" id="{C65CA2BF-B38F-4003-9F7A-E3D5F39535E4}"/>
              </a:ext>
            </a:extLst>
          </p:cNvPr>
          <p:cNvPicPr>
            <a:picLocks noChangeAspect="1"/>
          </p:cNvPicPr>
          <p:nvPr/>
        </p:nvPicPr>
        <p:blipFill>
          <a:blip r:embed="rId4"/>
          <a:stretch>
            <a:fillRect/>
          </a:stretch>
        </p:blipFill>
        <p:spPr>
          <a:xfrm>
            <a:off x="2413760" y="1905001"/>
            <a:ext cx="4291839" cy="3429000"/>
          </a:xfrm>
          <a:prstGeom prst="rect">
            <a:avLst/>
          </a:prstGeom>
        </p:spPr>
      </p:pic>
    </p:spTree>
    <p:extLst>
      <p:ext uri="{BB962C8B-B14F-4D97-AF65-F5344CB8AC3E}">
        <p14:creationId xmlns:p14="http://schemas.microsoft.com/office/powerpoint/2010/main" val="241235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804C-5BF8-4B83-A148-BAD9B27DADCD}"/>
              </a:ext>
            </a:extLst>
          </p:cNvPr>
          <p:cNvSpPr>
            <a:spLocks noGrp="1"/>
          </p:cNvSpPr>
          <p:nvPr>
            <p:ph type="title"/>
          </p:nvPr>
        </p:nvSpPr>
        <p:spPr/>
        <p:txBody>
          <a:bodyPr/>
          <a:lstStyle/>
          <a:p>
            <a:r>
              <a:rPr lang="en-US" dirty="0">
                <a:effectLst/>
              </a:rPr>
              <a:t>Mr. A</a:t>
            </a:r>
          </a:p>
        </p:txBody>
      </p:sp>
      <p:sp>
        <p:nvSpPr>
          <p:cNvPr id="3" name="Content Placeholder 2">
            <a:extLst>
              <a:ext uri="{FF2B5EF4-FFF2-40B4-BE49-F238E27FC236}">
                <a16:creationId xmlns:a16="http://schemas.microsoft.com/office/drawing/2014/main" id="{FB9C7A8F-89EA-4805-B6E9-1AB81B9B955B}"/>
              </a:ext>
            </a:extLst>
          </p:cNvPr>
          <p:cNvSpPr>
            <a:spLocks noGrp="1"/>
          </p:cNvSpPr>
          <p:nvPr>
            <p:ph idx="1"/>
          </p:nvPr>
        </p:nvSpPr>
        <p:spPr/>
        <p:txBody>
          <a:bodyPr/>
          <a:lstStyle/>
          <a:p>
            <a:r>
              <a:rPr lang="en-US" sz="2800" b="1" u="sng" dirty="0">
                <a:effectLst/>
              </a:rPr>
              <a:t>HPI</a:t>
            </a:r>
            <a:r>
              <a:rPr lang="en-US" sz="2800" dirty="0">
                <a:effectLst/>
              </a:rPr>
              <a:t>: Mr. A is an 83-year-old male who presents to the ED after sustaining a fall with hip pain. He reports a history of falling about once per month due to dizziness, loss of balance, and lower extremity weakness. His wife reports that he has had recent complaints of constipation and seems more confused lately which is a change from baseline. He was recently seen by his mental health provider who started him on hydroxyzine as needed for anxiety and sleep.</a:t>
            </a:r>
          </a:p>
          <a:p>
            <a:endParaRPr lang="en-US" dirty="0"/>
          </a:p>
        </p:txBody>
      </p:sp>
    </p:spTree>
    <p:extLst>
      <p:ext uri="{BB962C8B-B14F-4D97-AF65-F5344CB8AC3E}">
        <p14:creationId xmlns:p14="http://schemas.microsoft.com/office/powerpoint/2010/main" val="375652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9EFB-5882-4A29-82A0-F7528FC069B7}"/>
              </a:ext>
            </a:extLst>
          </p:cNvPr>
          <p:cNvSpPr>
            <a:spLocks noGrp="1"/>
          </p:cNvSpPr>
          <p:nvPr>
            <p:ph type="title"/>
          </p:nvPr>
        </p:nvSpPr>
        <p:spPr/>
        <p:txBody>
          <a:bodyPr/>
          <a:lstStyle/>
          <a:p>
            <a:r>
              <a:rPr lang="en-US" dirty="0">
                <a:effectLst/>
              </a:rPr>
              <a:t>Past Medical History</a:t>
            </a:r>
          </a:p>
        </p:txBody>
      </p:sp>
      <p:sp>
        <p:nvSpPr>
          <p:cNvPr id="3" name="Content Placeholder 2">
            <a:extLst>
              <a:ext uri="{FF2B5EF4-FFF2-40B4-BE49-F238E27FC236}">
                <a16:creationId xmlns:a16="http://schemas.microsoft.com/office/drawing/2014/main" id="{049B2EA3-4354-4886-BBF7-19396E55447F}"/>
              </a:ext>
            </a:extLst>
          </p:cNvPr>
          <p:cNvSpPr>
            <a:spLocks noGrp="1"/>
          </p:cNvSpPr>
          <p:nvPr>
            <p:ph idx="1"/>
          </p:nvPr>
        </p:nvSpPr>
        <p:spPr/>
        <p:txBody>
          <a:bodyPr numCol="2"/>
          <a:lstStyle/>
          <a:p>
            <a:r>
              <a:rPr lang="en-US" dirty="0">
                <a:effectLst/>
              </a:rPr>
              <a:t>Osteoarthritis </a:t>
            </a:r>
          </a:p>
          <a:p>
            <a:r>
              <a:rPr lang="en-US" dirty="0">
                <a:effectLst/>
              </a:rPr>
              <a:t>Hypertension</a:t>
            </a:r>
          </a:p>
          <a:p>
            <a:r>
              <a:rPr lang="en-US" dirty="0">
                <a:effectLst/>
              </a:rPr>
              <a:t>Depression</a:t>
            </a:r>
          </a:p>
          <a:p>
            <a:r>
              <a:rPr lang="en-US" dirty="0">
                <a:effectLst/>
              </a:rPr>
              <a:t>Chronic kidney disease (CKD)</a:t>
            </a:r>
          </a:p>
          <a:p>
            <a:r>
              <a:rPr lang="en-US" dirty="0">
                <a:effectLst/>
              </a:rPr>
              <a:t>Stroke</a:t>
            </a:r>
          </a:p>
          <a:p>
            <a:endParaRPr lang="en-US" dirty="0">
              <a:effectLst/>
            </a:endParaRPr>
          </a:p>
          <a:p>
            <a:endParaRPr lang="en-US" dirty="0">
              <a:effectLst/>
            </a:endParaRPr>
          </a:p>
          <a:p>
            <a:r>
              <a:rPr lang="en-US" dirty="0">
                <a:effectLst/>
              </a:rPr>
              <a:t>Gastroesophageal reflux disease (GERD)</a:t>
            </a:r>
          </a:p>
          <a:p>
            <a:r>
              <a:rPr lang="en-US" dirty="0">
                <a:effectLst/>
              </a:rPr>
              <a:t>Macular degeneration</a:t>
            </a:r>
          </a:p>
          <a:p>
            <a:r>
              <a:rPr lang="en-US" dirty="0">
                <a:effectLst/>
              </a:rPr>
              <a:t>Insomnia</a:t>
            </a:r>
          </a:p>
          <a:p>
            <a:r>
              <a:rPr lang="en-US" dirty="0">
                <a:effectLst/>
              </a:rPr>
              <a:t>Stroke</a:t>
            </a:r>
          </a:p>
          <a:p>
            <a:r>
              <a:rPr lang="en-US" dirty="0">
                <a:effectLst/>
              </a:rPr>
              <a:t>Benign Prostatic Hyperplasia (BPH)</a:t>
            </a:r>
          </a:p>
          <a:p>
            <a:endParaRPr lang="en-US" dirty="0"/>
          </a:p>
        </p:txBody>
      </p:sp>
    </p:spTree>
    <p:extLst>
      <p:ext uri="{BB962C8B-B14F-4D97-AF65-F5344CB8AC3E}">
        <p14:creationId xmlns:p14="http://schemas.microsoft.com/office/powerpoint/2010/main" val="43660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291D-AD05-404F-9933-6A107A4588D5}"/>
              </a:ext>
            </a:extLst>
          </p:cNvPr>
          <p:cNvSpPr>
            <a:spLocks noGrp="1"/>
          </p:cNvSpPr>
          <p:nvPr>
            <p:ph type="title"/>
          </p:nvPr>
        </p:nvSpPr>
        <p:spPr/>
        <p:txBody>
          <a:bodyPr/>
          <a:lstStyle/>
          <a:p>
            <a:r>
              <a:rPr lang="en-US" dirty="0">
                <a:effectLst/>
              </a:rPr>
              <a:t>ED Visit</a:t>
            </a:r>
          </a:p>
        </p:txBody>
      </p:sp>
      <p:sp>
        <p:nvSpPr>
          <p:cNvPr id="3" name="Content Placeholder 2">
            <a:extLst>
              <a:ext uri="{FF2B5EF4-FFF2-40B4-BE49-F238E27FC236}">
                <a16:creationId xmlns:a16="http://schemas.microsoft.com/office/drawing/2014/main" id="{1EE75A3A-538B-4CF4-B9D4-1A42C1715BA1}"/>
              </a:ext>
            </a:extLst>
          </p:cNvPr>
          <p:cNvSpPr>
            <a:spLocks noGrp="1"/>
          </p:cNvSpPr>
          <p:nvPr>
            <p:ph idx="1"/>
          </p:nvPr>
        </p:nvSpPr>
        <p:spPr>
          <a:xfrm>
            <a:off x="457200" y="1600200"/>
            <a:ext cx="8229600" cy="4800600"/>
          </a:xfrm>
        </p:spPr>
        <p:txBody>
          <a:bodyPr/>
          <a:lstStyle/>
          <a:p>
            <a:r>
              <a:rPr lang="en-US" sz="2800" dirty="0">
                <a:effectLst/>
              </a:rPr>
              <a:t>Chem7 WNL with </a:t>
            </a:r>
            <a:r>
              <a:rPr lang="en-US" sz="2800" dirty="0" err="1">
                <a:effectLst/>
              </a:rPr>
              <a:t>SrCr</a:t>
            </a:r>
            <a:r>
              <a:rPr lang="en-US" sz="2800" dirty="0">
                <a:effectLst/>
              </a:rPr>
              <a:t> 2 (baseline) and creatinine clearance of ~29 mL/min</a:t>
            </a:r>
          </a:p>
          <a:p>
            <a:r>
              <a:rPr lang="en-US" sz="2800" dirty="0">
                <a:effectLst/>
              </a:rPr>
              <a:t>CBC WNL  </a:t>
            </a:r>
          </a:p>
          <a:p>
            <a:r>
              <a:rPr lang="en-US" sz="2800" dirty="0">
                <a:effectLst/>
              </a:rPr>
              <a:t>He reports adherence to his medication regimen  </a:t>
            </a:r>
          </a:p>
          <a:p>
            <a:r>
              <a:rPr lang="en-US" sz="2800" dirty="0">
                <a:effectLst/>
              </a:rPr>
              <a:t>He has multiple risk factors that may contribute to falls including poor vision, lower extremity weakness, hypotension (BP was 92/52 mm Hg in ED) and medications </a:t>
            </a:r>
          </a:p>
          <a:p>
            <a:r>
              <a:rPr lang="en-US" sz="2800" dirty="0">
                <a:effectLst/>
              </a:rPr>
              <a:t>Xray was negative for a fracture. He was sent home on short course of acetaminophen for pain</a:t>
            </a:r>
          </a:p>
          <a:p>
            <a:endParaRPr lang="en-US" dirty="0"/>
          </a:p>
        </p:txBody>
      </p:sp>
    </p:spTree>
    <p:extLst>
      <p:ext uri="{BB962C8B-B14F-4D97-AF65-F5344CB8AC3E}">
        <p14:creationId xmlns:p14="http://schemas.microsoft.com/office/powerpoint/2010/main" val="274696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effectLst/>
              </a:rPr>
              <a:t>Objectives</a:t>
            </a:r>
          </a:p>
        </p:txBody>
      </p:sp>
      <p:sp>
        <p:nvSpPr>
          <p:cNvPr id="21506" name="Content Placeholder 2"/>
          <p:cNvSpPr>
            <a:spLocks noGrp="1"/>
          </p:cNvSpPr>
          <p:nvPr>
            <p:ph idx="1"/>
          </p:nvPr>
        </p:nvSpPr>
        <p:spPr>
          <a:xfrm>
            <a:off x="457200" y="1676400"/>
            <a:ext cx="8229600" cy="4525963"/>
          </a:xfrm>
        </p:spPr>
        <p:txBody>
          <a:bodyPr/>
          <a:lstStyle/>
          <a:p>
            <a:r>
              <a:rPr lang="en-US" sz="2400" dirty="0">
                <a:effectLst/>
              </a:rPr>
              <a:t>Identify pharmacokinetic (PK) and pharmacodynamic (PD) changes in older adults and review the impact these changes may have on medication use</a:t>
            </a:r>
          </a:p>
          <a:p>
            <a:endParaRPr lang="en-US" sz="2400" dirty="0">
              <a:effectLst/>
            </a:endParaRPr>
          </a:p>
          <a:p>
            <a:r>
              <a:rPr lang="en-US" sz="2400" dirty="0">
                <a:effectLst/>
              </a:rPr>
              <a:t>Describe common medication-related problems in older adults related to adverse drug reactions</a:t>
            </a:r>
          </a:p>
          <a:p>
            <a:pPr marL="0" indent="0">
              <a:buNone/>
            </a:pPr>
            <a:endParaRPr lang="en-US" sz="2400" dirty="0">
              <a:effectLst/>
            </a:endParaRPr>
          </a:p>
          <a:p>
            <a:r>
              <a:rPr lang="en-US" sz="2400" dirty="0">
                <a:effectLst/>
              </a:rPr>
              <a:t>Review the Beers Criteria to identify potentially inappropriate medications (PIMs) in older adults and apply knowledge to a patient case</a:t>
            </a:r>
          </a:p>
          <a:p>
            <a:pPr marL="0" indent="0">
              <a:buNone/>
            </a:pPr>
            <a:endParaRPr lang="en-US" sz="2400" dirty="0">
              <a:effectLst/>
            </a:endParaRPr>
          </a:p>
          <a:p>
            <a:pPr marL="0" indent="0">
              <a:buNone/>
            </a:pPr>
            <a:endParaRPr lang="en-US" sz="2800" dirty="0">
              <a:effectLst/>
            </a:endParaRPr>
          </a:p>
          <a:p>
            <a:pPr marL="0" indent="0">
              <a:buNone/>
            </a:pPr>
            <a:endParaRPr lang="en-US" dirty="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33D3-0C7D-4324-A081-C541DE122195}"/>
              </a:ext>
            </a:extLst>
          </p:cNvPr>
          <p:cNvSpPr>
            <a:spLocks noGrp="1"/>
          </p:cNvSpPr>
          <p:nvPr>
            <p:ph type="title"/>
          </p:nvPr>
        </p:nvSpPr>
        <p:spPr/>
        <p:txBody>
          <a:bodyPr/>
          <a:lstStyle/>
          <a:p>
            <a:r>
              <a:rPr lang="en-US" dirty="0">
                <a:effectLst/>
              </a:rPr>
              <a:t>Medications</a:t>
            </a:r>
          </a:p>
        </p:txBody>
      </p:sp>
      <p:graphicFrame>
        <p:nvGraphicFramePr>
          <p:cNvPr id="4" name="Content Placeholder 3">
            <a:extLst>
              <a:ext uri="{FF2B5EF4-FFF2-40B4-BE49-F238E27FC236}">
                <a16:creationId xmlns:a16="http://schemas.microsoft.com/office/drawing/2014/main" id="{60F34854-5155-4B69-A1B1-989723C56E3C}"/>
              </a:ext>
            </a:extLst>
          </p:cNvPr>
          <p:cNvGraphicFramePr>
            <a:graphicFrameLocks noGrp="1"/>
          </p:cNvGraphicFramePr>
          <p:nvPr>
            <p:ph idx="1"/>
            <p:extLst>
              <p:ext uri="{D42A27DB-BD31-4B8C-83A1-F6EECF244321}">
                <p14:modId xmlns:p14="http://schemas.microsoft.com/office/powerpoint/2010/main" val="3861566362"/>
              </p:ext>
            </p:extLst>
          </p:nvPr>
        </p:nvGraphicFramePr>
        <p:xfrm>
          <a:off x="685800" y="1524000"/>
          <a:ext cx="7772400" cy="5105400"/>
        </p:xfrm>
        <a:graphic>
          <a:graphicData uri="http://schemas.openxmlformats.org/drawingml/2006/table">
            <a:tbl>
              <a:tblPr firstRow="1" firstCol="1" bandRow="1">
                <a:tableStyleId>{5C22544A-7EE6-4342-B048-85BDC9FD1C3A}</a:tableStyleId>
              </a:tblPr>
              <a:tblGrid>
                <a:gridCol w="4299177">
                  <a:extLst>
                    <a:ext uri="{9D8B030D-6E8A-4147-A177-3AD203B41FA5}">
                      <a16:colId xmlns:a16="http://schemas.microsoft.com/office/drawing/2014/main" val="1271374171"/>
                    </a:ext>
                  </a:extLst>
                </a:gridCol>
                <a:gridCol w="3473223">
                  <a:extLst>
                    <a:ext uri="{9D8B030D-6E8A-4147-A177-3AD203B41FA5}">
                      <a16:colId xmlns:a16="http://schemas.microsoft.com/office/drawing/2014/main" val="3144408253"/>
                    </a:ext>
                  </a:extLst>
                </a:gridCol>
              </a:tblGrid>
              <a:tr h="330618">
                <a:tc>
                  <a:txBody>
                    <a:bodyPr/>
                    <a:lstStyle/>
                    <a:p>
                      <a:pPr marL="0" marR="0" algn="ctr">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Medication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Reason for Use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50068625"/>
                  </a:ext>
                </a:extLst>
              </a:tr>
              <a:tr h="382082">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Lisinopril 20mg daily</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Hypertension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99988891"/>
                  </a:ext>
                </a:extLst>
              </a:tr>
              <a:tr h="410079">
                <a:tc>
                  <a:txBody>
                    <a:bodyPr/>
                    <a:lstStyle/>
                    <a:p>
                      <a:pPr marL="0" marR="0">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Aspirin 81mg daily</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Stroke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73849181"/>
                  </a:ext>
                </a:extLst>
              </a:tr>
              <a:tr h="444832">
                <a:tc>
                  <a:txBody>
                    <a:bodyPr/>
                    <a:lstStyle/>
                    <a:p>
                      <a:pPr marL="0" marR="0">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Atorvastatin 40mg at bedtime</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Stroke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53671717"/>
                  </a:ext>
                </a:extLst>
              </a:tr>
              <a:tr h="475609">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Paroxetine 20mg daily</a:t>
                      </a: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Depression</a:t>
                      </a:r>
                    </a:p>
                  </a:txBody>
                  <a:tcPr marL="68580" marR="68580" marT="0" marB="0"/>
                </a:tc>
                <a:extLst>
                  <a:ext uri="{0D108BD9-81ED-4DB2-BD59-A6C34878D82A}">
                    <a16:rowId xmlns:a16="http://schemas.microsoft.com/office/drawing/2014/main" val="3951808798"/>
                  </a:ext>
                </a:extLst>
              </a:tr>
              <a:tr h="477313">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Zolpidem 5mg at bedtime</a:t>
                      </a: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Insomnia</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45429393"/>
                  </a:ext>
                </a:extLst>
              </a:tr>
              <a:tr h="410079">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Terazosin 10mg at bedtime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Prostate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80190840"/>
                  </a:ext>
                </a:extLst>
              </a:tr>
              <a:tr h="449080">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Ibuprofen 400mg BID</a:t>
                      </a: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OA Pain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15994630"/>
                  </a:ext>
                </a:extLst>
              </a:tr>
              <a:tr h="444832">
                <a:tc>
                  <a:txBody>
                    <a:bodyPr/>
                    <a:lstStyle/>
                    <a:p>
                      <a:pPr marL="0" marR="0">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Hydroxyzine 25mg BID PRN *new medication*</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Anxiety/sleep</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96720672"/>
                  </a:ext>
                </a:extLst>
              </a:tr>
              <a:tr h="430930">
                <a:tc>
                  <a:txBody>
                    <a:bodyPr/>
                    <a:lstStyle/>
                    <a:p>
                      <a:pPr marL="0" marR="0">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Cholecalciferol 1000units daily</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Bone health</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4805309"/>
                  </a:ext>
                </a:extLst>
              </a:tr>
              <a:tr h="419016">
                <a:tc>
                  <a:txBody>
                    <a:bodyPr/>
                    <a:lstStyle/>
                    <a:p>
                      <a:pPr marL="0" marR="0">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Pantoprazole 40mg daily</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GERD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75958453"/>
                  </a:ext>
                </a:extLst>
              </a:tr>
              <a:tr h="430930">
                <a:tc>
                  <a:txBody>
                    <a:bodyPr/>
                    <a:lstStyle/>
                    <a:p>
                      <a:pPr marL="0" marR="0">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Gabapentin 300mg q8h</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Nerve pain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48826139"/>
                  </a:ext>
                </a:extLst>
              </a:tr>
            </a:tbl>
          </a:graphicData>
        </a:graphic>
      </p:graphicFrame>
    </p:spTree>
    <p:extLst>
      <p:ext uri="{BB962C8B-B14F-4D97-AF65-F5344CB8AC3E}">
        <p14:creationId xmlns:p14="http://schemas.microsoft.com/office/powerpoint/2010/main" val="37714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6247-8854-4D39-97DD-3C7410634DBA}"/>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1DA0B232-5C79-476D-A270-B37BBC57A35A}"/>
              </a:ext>
            </a:extLst>
          </p:cNvPr>
          <p:cNvSpPr>
            <a:spLocks noGrp="1"/>
          </p:cNvSpPr>
          <p:nvPr>
            <p:ph idx="1"/>
          </p:nvPr>
        </p:nvSpPr>
        <p:spPr/>
        <p:txBody>
          <a:bodyPr/>
          <a:lstStyle/>
          <a:p>
            <a:r>
              <a:rPr lang="en-US" sz="2800" dirty="0">
                <a:effectLst/>
              </a:rPr>
              <a:t>Considering the potential for altered PK which medication(s) are the most likely potential problems for Mr. A?</a:t>
            </a:r>
          </a:p>
          <a:p>
            <a:pPr marL="0" indent="0">
              <a:buNone/>
            </a:pPr>
            <a:endParaRPr lang="en-US" sz="2800" dirty="0">
              <a:effectLst/>
            </a:endParaRPr>
          </a:p>
          <a:p>
            <a:pPr marL="514350" indent="-514350">
              <a:buFont typeface="+mj-lt"/>
              <a:buAutoNum type="alphaUcPeriod"/>
            </a:pPr>
            <a:r>
              <a:rPr lang="en-US" sz="2800" dirty="0">
                <a:effectLst/>
              </a:rPr>
              <a:t>Gabapentin</a:t>
            </a:r>
          </a:p>
          <a:p>
            <a:pPr marL="514350" indent="-514350">
              <a:buFont typeface="+mj-lt"/>
              <a:buAutoNum type="alphaUcPeriod"/>
            </a:pPr>
            <a:r>
              <a:rPr lang="en-US" sz="2800" dirty="0">
                <a:effectLst/>
              </a:rPr>
              <a:t>Terazosin</a:t>
            </a:r>
          </a:p>
          <a:p>
            <a:pPr marL="514350" indent="-514350">
              <a:buFont typeface="+mj-lt"/>
              <a:buAutoNum type="alphaUcPeriod"/>
            </a:pPr>
            <a:r>
              <a:rPr lang="en-US" sz="2800" dirty="0">
                <a:effectLst/>
              </a:rPr>
              <a:t>Aspirin</a:t>
            </a:r>
          </a:p>
          <a:p>
            <a:pPr marL="514350" indent="-514350">
              <a:buFont typeface="+mj-lt"/>
              <a:buAutoNum type="alphaUcPeriod"/>
            </a:pPr>
            <a:r>
              <a:rPr lang="en-US" sz="2800" dirty="0">
                <a:effectLst/>
              </a:rPr>
              <a:t>A and B</a:t>
            </a:r>
          </a:p>
          <a:p>
            <a:pPr marL="0" indent="0">
              <a:buNone/>
            </a:pPr>
            <a:endParaRPr lang="en-US" dirty="0"/>
          </a:p>
        </p:txBody>
      </p:sp>
    </p:spTree>
    <p:extLst>
      <p:ext uri="{BB962C8B-B14F-4D97-AF65-F5344CB8AC3E}">
        <p14:creationId xmlns:p14="http://schemas.microsoft.com/office/powerpoint/2010/main" val="429350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400"/>
                                  </p:stCondLst>
                                  <p:childTnLst>
                                    <p:animClr clrSpc="rgb" dir="cw">
                                      <p:cBhvr override="childStyle">
                                        <p:cTn id="6" dur="2000" fill="hold"/>
                                        <p:tgtEl>
                                          <p:spTgt spid="3">
                                            <p:txEl>
                                              <p:pRg st="2" end="2"/>
                                            </p:txEl>
                                          </p:spTgt>
                                        </p:tgtEl>
                                        <p:attrNameLst>
                                          <p:attrName>style.color</p:attrName>
                                        </p:attrNameLst>
                                      </p:cBhvr>
                                      <p:to>
                                        <a:srgbClr val="92D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05D4-F347-4B61-B842-56FB0E335FCD}"/>
              </a:ext>
            </a:extLst>
          </p:cNvPr>
          <p:cNvSpPr>
            <a:spLocks noGrp="1"/>
          </p:cNvSpPr>
          <p:nvPr>
            <p:ph type="title"/>
          </p:nvPr>
        </p:nvSpPr>
        <p:spPr/>
        <p:txBody>
          <a:bodyPr/>
          <a:lstStyle/>
          <a:p>
            <a:r>
              <a:rPr lang="en-US" dirty="0">
                <a:effectLst/>
              </a:rPr>
              <a:t>Question 2</a:t>
            </a:r>
          </a:p>
        </p:txBody>
      </p:sp>
      <p:sp>
        <p:nvSpPr>
          <p:cNvPr id="3" name="Content Placeholder 2">
            <a:extLst>
              <a:ext uri="{FF2B5EF4-FFF2-40B4-BE49-F238E27FC236}">
                <a16:creationId xmlns:a16="http://schemas.microsoft.com/office/drawing/2014/main" id="{897246EB-B7BC-4F71-9904-4ECE1E9FDB81}"/>
              </a:ext>
            </a:extLst>
          </p:cNvPr>
          <p:cNvSpPr>
            <a:spLocks noGrp="1"/>
          </p:cNvSpPr>
          <p:nvPr>
            <p:ph idx="1"/>
          </p:nvPr>
        </p:nvSpPr>
        <p:spPr/>
        <p:txBody>
          <a:bodyPr/>
          <a:lstStyle/>
          <a:p>
            <a:r>
              <a:rPr lang="en-US" sz="2800" dirty="0">
                <a:effectLst/>
              </a:rPr>
              <a:t>Considering the potential for increased PD sensitivity, which medication(s) are most likely potential problems for Mr. A?</a:t>
            </a:r>
          </a:p>
          <a:p>
            <a:pPr marL="0" indent="0">
              <a:buNone/>
            </a:pPr>
            <a:endParaRPr lang="en-US" sz="2800" dirty="0">
              <a:effectLst/>
            </a:endParaRPr>
          </a:p>
          <a:p>
            <a:pPr marL="514350" indent="-514350">
              <a:buFont typeface="+mj-lt"/>
              <a:buAutoNum type="alphaUcPeriod"/>
            </a:pPr>
            <a:r>
              <a:rPr lang="en-US" sz="2800" dirty="0">
                <a:effectLst/>
              </a:rPr>
              <a:t>Paroxetine</a:t>
            </a:r>
          </a:p>
          <a:p>
            <a:pPr marL="514350" indent="-514350">
              <a:buFont typeface="+mj-lt"/>
              <a:buAutoNum type="alphaUcPeriod"/>
            </a:pPr>
            <a:r>
              <a:rPr lang="en-US" sz="2800" dirty="0">
                <a:effectLst/>
              </a:rPr>
              <a:t>Gabapentin</a:t>
            </a:r>
          </a:p>
          <a:p>
            <a:pPr marL="514350" indent="-514350">
              <a:buFont typeface="+mj-lt"/>
              <a:buAutoNum type="alphaUcPeriod"/>
            </a:pPr>
            <a:r>
              <a:rPr lang="en-US" sz="2800" dirty="0">
                <a:effectLst/>
              </a:rPr>
              <a:t>Zolpidem</a:t>
            </a:r>
          </a:p>
          <a:p>
            <a:pPr marL="514350" indent="-514350">
              <a:buFont typeface="+mj-lt"/>
              <a:buAutoNum type="alphaUcPeriod"/>
            </a:pPr>
            <a:r>
              <a:rPr lang="en-US" sz="2800" dirty="0">
                <a:effectLst/>
              </a:rPr>
              <a:t>Hydroxyzine</a:t>
            </a:r>
          </a:p>
          <a:p>
            <a:pPr marL="514350" indent="-514350">
              <a:buFont typeface="+mj-lt"/>
              <a:buAutoNum type="alphaUcPeriod"/>
            </a:pPr>
            <a:r>
              <a:rPr lang="en-US" sz="2800" dirty="0">
                <a:effectLst/>
              </a:rPr>
              <a:t>All of the above</a:t>
            </a:r>
          </a:p>
          <a:p>
            <a:endParaRPr lang="en-US" dirty="0"/>
          </a:p>
        </p:txBody>
      </p:sp>
    </p:spTree>
    <p:extLst>
      <p:ext uri="{BB962C8B-B14F-4D97-AF65-F5344CB8AC3E}">
        <p14:creationId xmlns:p14="http://schemas.microsoft.com/office/powerpoint/2010/main" val="52328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500"/>
                                  </p:stCondLst>
                                  <p:childTnLst>
                                    <p:animClr clrSpc="rgb" dir="cw">
                                      <p:cBhvr override="childStyle">
                                        <p:cTn id="6" dur="2000" fill="hold"/>
                                        <p:tgtEl>
                                          <p:spTgt spid="3">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590800"/>
          </a:xfrm>
        </p:spPr>
        <p:txBody>
          <a:bodyPr/>
          <a:lstStyle/>
          <a:p>
            <a:br>
              <a:rPr lang="en-US" sz="4000" dirty="0">
                <a:effectLst/>
              </a:rPr>
            </a:br>
            <a:r>
              <a:rPr lang="en-US" sz="4000" dirty="0">
                <a:effectLst/>
              </a:rPr>
              <a:t>Adverse Drug Reactions (ADRs)</a:t>
            </a:r>
          </a:p>
        </p:txBody>
      </p:sp>
      <p:pic>
        <p:nvPicPr>
          <p:cNvPr id="1026" name="Picture 2">
            <a:extLst>
              <a:ext uri="{FF2B5EF4-FFF2-40B4-BE49-F238E27FC236}">
                <a16:creationId xmlns:a16="http://schemas.microsoft.com/office/drawing/2014/main" id="{DCBCE858-BD87-4942-AADB-780DE1707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429000"/>
            <a:ext cx="4191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23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Pop Quiz</a:t>
            </a:r>
          </a:p>
        </p:txBody>
      </p:sp>
      <p:sp>
        <p:nvSpPr>
          <p:cNvPr id="3" name="Content Placeholder 2"/>
          <p:cNvSpPr>
            <a:spLocks noGrp="1"/>
          </p:cNvSpPr>
          <p:nvPr>
            <p:ph idx="1"/>
          </p:nvPr>
        </p:nvSpPr>
        <p:spPr/>
        <p:txBody>
          <a:bodyPr/>
          <a:lstStyle/>
          <a:p>
            <a:pPr marL="0" indent="0">
              <a:buNone/>
            </a:pPr>
            <a:r>
              <a:rPr lang="en-US" dirty="0">
                <a:effectLst/>
              </a:rPr>
              <a:t>New symptoms or complaints in an older adult may be related to a medication side effect.</a:t>
            </a:r>
          </a:p>
          <a:p>
            <a:pPr marL="0" indent="0">
              <a:buNone/>
            </a:pPr>
            <a:endParaRPr lang="en-US" dirty="0">
              <a:effectLst/>
            </a:endParaRPr>
          </a:p>
          <a:p>
            <a:pPr marL="514350" indent="-514350">
              <a:buFont typeface="+mj-lt"/>
              <a:buAutoNum type="alphaUcPeriod"/>
            </a:pPr>
            <a:r>
              <a:rPr lang="en-US" dirty="0">
                <a:effectLst/>
              </a:rPr>
              <a:t>True </a:t>
            </a:r>
          </a:p>
          <a:p>
            <a:pPr marL="514350" indent="-514350">
              <a:buFont typeface="+mj-lt"/>
              <a:buAutoNum type="alphaUcPeriod"/>
            </a:pPr>
            <a:r>
              <a:rPr lang="en-US" dirty="0">
                <a:effectLst/>
              </a:rPr>
              <a:t>False </a:t>
            </a:r>
          </a:p>
          <a:p>
            <a:pPr marL="0" indent="0">
              <a:buNone/>
            </a:pPr>
            <a:endParaRPr lang="en-US" dirty="0"/>
          </a:p>
        </p:txBody>
      </p:sp>
    </p:spTree>
    <p:extLst>
      <p:ext uri="{BB962C8B-B14F-4D97-AF65-F5344CB8AC3E}">
        <p14:creationId xmlns:p14="http://schemas.microsoft.com/office/powerpoint/2010/main" val="3836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50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006D-4756-4168-8222-E118962522A9}"/>
              </a:ext>
            </a:extLst>
          </p:cNvPr>
          <p:cNvSpPr>
            <a:spLocks noGrp="1"/>
          </p:cNvSpPr>
          <p:nvPr>
            <p:ph type="title"/>
          </p:nvPr>
        </p:nvSpPr>
        <p:spPr/>
        <p:txBody>
          <a:bodyPr/>
          <a:lstStyle/>
          <a:p>
            <a:r>
              <a:rPr lang="en-US" dirty="0">
                <a:effectLst/>
              </a:rPr>
              <a:t>Definitions</a:t>
            </a:r>
          </a:p>
        </p:txBody>
      </p:sp>
      <p:sp>
        <p:nvSpPr>
          <p:cNvPr id="3" name="Content Placeholder 2">
            <a:extLst>
              <a:ext uri="{FF2B5EF4-FFF2-40B4-BE49-F238E27FC236}">
                <a16:creationId xmlns:a16="http://schemas.microsoft.com/office/drawing/2014/main" id="{C10E7571-3AE0-400D-8AE1-9EEFB32E702A}"/>
              </a:ext>
            </a:extLst>
          </p:cNvPr>
          <p:cNvSpPr>
            <a:spLocks noGrp="1"/>
          </p:cNvSpPr>
          <p:nvPr>
            <p:ph idx="1"/>
          </p:nvPr>
        </p:nvSpPr>
        <p:spPr/>
        <p:txBody>
          <a:bodyPr/>
          <a:lstStyle/>
          <a:p>
            <a:r>
              <a:rPr lang="en-US" sz="2800" b="1" dirty="0">
                <a:effectLst/>
              </a:rPr>
              <a:t>Adverse drug event (ADEs)</a:t>
            </a:r>
            <a:r>
              <a:rPr lang="en-US" sz="2800" dirty="0">
                <a:effectLst/>
              </a:rPr>
              <a:t>:</a:t>
            </a:r>
          </a:p>
          <a:p>
            <a:pPr lvl="1"/>
            <a:r>
              <a:rPr lang="en-US" sz="2400" dirty="0">
                <a:effectLst/>
              </a:rPr>
              <a:t>Any physical or mental </a:t>
            </a:r>
            <a:r>
              <a:rPr lang="en-US" sz="2400" dirty="0">
                <a:solidFill>
                  <a:srgbClr val="FFC000"/>
                </a:solidFill>
                <a:effectLst/>
              </a:rPr>
              <a:t>harm</a:t>
            </a:r>
            <a:r>
              <a:rPr lang="en-US" sz="2400" dirty="0">
                <a:effectLst/>
              </a:rPr>
              <a:t> resulting from medication use be it misuse, under-dosing or overdosing</a:t>
            </a:r>
          </a:p>
          <a:p>
            <a:pPr lvl="1"/>
            <a:endParaRPr lang="en-US" sz="2400" dirty="0"/>
          </a:p>
          <a:p>
            <a:r>
              <a:rPr lang="en-US" sz="2800" b="1" dirty="0">
                <a:effectLst/>
              </a:rPr>
              <a:t>Adverse drug reactions (ADRs)</a:t>
            </a:r>
            <a:r>
              <a:rPr lang="en-US" sz="2800" dirty="0">
                <a:effectLst/>
              </a:rPr>
              <a:t>: </a:t>
            </a:r>
            <a:endParaRPr lang="en-US" sz="2800" i="1" dirty="0"/>
          </a:p>
          <a:p>
            <a:pPr lvl="1"/>
            <a:r>
              <a:rPr lang="en-US" sz="2400" dirty="0">
                <a:effectLst/>
              </a:rPr>
              <a:t>An </a:t>
            </a:r>
            <a:r>
              <a:rPr lang="en-US" sz="2400" dirty="0">
                <a:solidFill>
                  <a:srgbClr val="FFC000"/>
                </a:solidFill>
                <a:effectLst/>
              </a:rPr>
              <a:t>appreciably harmful or unpleasant reaction </a:t>
            </a:r>
            <a:r>
              <a:rPr lang="en-US" sz="2400" dirty="0">
                <a:effectLst/>
              </a:rPr>
              <a:t>resulting from an intervention related to the intentional use of a medicinal product, which predicts hazard from future administration and warrants prevention or specific treatment, or alteration of the dosage regimen or withdrawal of the product</a:t>
            </a:r>
            <a:endParaRPr lang="en-US" sz="2400" i="1" dirty="0">
              <a:effectLst/>
            </a:endParaRPr>
          </a:p>
          <a:p>
            <a:endParaRPr lang="en-US" dirty="0"/>
          </a:p>
        </p:txBody>
      </p:sp>
      <p:sp>
        <p:nvSpPr>
          <p:cNvPr id="4" name="TextBox 3">
            <a:extLst>
              <a:ext uri="{FF2B5EF4-FFF2-40B4-BE49-F238E27FC236}">
                <a16:creationId xmlns:a16="http://schemas.microsoft.com/office/drawing/2014/main" id="{5ECF3B8D-C8FA-471D-B4C8-014C6362685C}"/>
              </a:ext>
            </a:extLst>
          </p:cNvPr>
          <p:cNvSpPr txBox="1"/>
          <p:nvPr/>
        </p:nvSpPr>
        <p:spPr>
          <a:xfrm>
            <a:off x="457200" y="6329802"/>
            <a:ext cx="7848600" cy="276999"/>
          </a:xfrm>
          <a:prstGeom prst="rect">
            <a:avLst/>
          </a:prstGeom>
          <a:noFill/>
        </p:spPr>
        <p:txBody>
          <a:bodyPr wrap="square" rtlCol="0">
            <a:spAutoFit/>
          </a:bodyPr>
          <a:lstStyle/>
          <a:p>
            <a:r>
              <a:rPr lang="en-US" sz="1200" b="0" dirty="0">
                <a:latin typeface="Calibri" panose="020F0502020204030204" pitchFamily="34" charset="0"/>
                <a:cs typeface="Calibri" panose="020F0502020204030204" pitchFamily="34" charset="0"/>
              </a:rPr>
              <a:t>Lancet. 2000 Oct 7; 356(9237):1255-9; </a:t>
            </a:r>
            <a:r>
              <a:rPr lang="sv-SE" sz="1200" b="0" dirty="0">
                <a:latin typeface="Calibri" panose="020F0502020204030204" pitchFamily="34" charset="0"/>
                <a:cs typeface="Calibri" panose="020F0502020204030204" pitchFamily="34" charset="0"/>
              </a:rPr>
              <a:t>Ann Intern Med. 2004 May 18; 140(10):795-801.</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4091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A486-BB86-4F08-9BBF-9945CF348A61}"/>
              </a:ext>
            </a:extLst>
          </p:cNvPr>
          <p:cNvSpPr>
            <a:spLocks noGrp="1"/>
          </p:cNvSpPr>
          <p:nvPr>
            <p:ph type="title"/>
          </p:nvPr>
        </p:nvSpPr>
        <p:spPr/>
        <p:txBody>
          <a:bodyPr/>
          <a:lstStyle/>
          <a:p>
            <a:r>
              <a:rPr lang="en-US" dirty="0">
                <a:effectLst/>
              </a:rPr>
              <a:t>Scope of the Problem</a:t>
            </a:r>
          </a:p>
        </p:txBody>
      </p:sp>
      <p:sp>
        <p:nvSpPr>
          <p:cNvPr id="3" name="Content Placeholder 2">
            <a:extLst>
              <a:ext uri="{FF2B5EF4-FFF2-40B4-BE49-F238E27FC236}">
                <a16:creationId xmlns:a16="http://schemas.microsoft.com/office/drawing/2014/main" id="{C42030C9-87BF-4320-B9EB-1607EE2CD4F4}"/>
              </a:ext>
            </a:extLst>
          </p:cNvPr>
          <p:cNvSpPr>
            <a:spLocks noGrp="1"/>
          </p:cNvSpPr>
          <p:nvPr>
            <p:ph idx="1"/>
          </p:nvPr>
        </p:nvSpPr>
        <p:spPr/>
        <p:txBody>
          <a:bodyPr/>
          <a:lstStyle/>
          <a:p>
            <a:r>
              <a:rPr lang="en-US" dirty="0">
                <a:effectLst/>
              </a:rPr>
              <a:t>ADRs cause 6-12% of hospital admissions in older adults</a:t>
            </a:r>
          </a:p>
          <a:p>
            <a:pPr marL="0" indent="0">
              <a:buNone/>
            </a:pPr>
            <a:endParaRPr lang="en-US" dirty="0">
              <a:effectLst/>
            </a:endParaRPr>
          </a:p>
          <a:p>
            <a:r>
              <a:rPr lang="en-US" dirty="0">
                <a:effectLst/>
              </a:rPr>
              <a:t>Most ADRs causing admissions are predictable from the known pharmacology of the drug</a:t>
            </a:r>
          </a:p>
          <a:p>
            <a:endParaRPr lang="en-US" dirty="0">
              <a:effectLst/>
            </a:endParaRPr>
          </a:p>
          <a:p>
            <a:r>
              <a:rPr lang="en-US" dirty="0">
                <a:effectLst/>
              </a:rPr>
              <a:t>More than half of hospitalizations from ADRs are preventable</a:t>
            </a:r>
          </a:p>
        </p:txBody>
      </p:sp>
      <p:sp>
        <p:nvSpPr>
          <p:cNvPr id="4" name="TextBox 3">
            <a:extLst>
              <a:ext uri="{FF2B5EF4-FFF2-40B4-BE49-F238E27FC236}">
                <a16:creationId xmlns:a16="http://schemas.microsoft.com/office/drawing/2014/main" id="{26AF2E81-25A0-4FD3-9F06-A429047468A0}"/>
              </a:ext>
            </a:extLst>
          </p:cNvPr>
          <p:cNvSpPr txBox="1"/>
          <p:nvPr/>
        </p:nvSpPr>
        <p:spPr>
          <a:xfrm>
            <a:off x="595162" y="6444862"/>
            <a:ext cx="3962400" cy="276999"/>
          </a:xfrm>
          <a:prstGeom prst="rect">
            <a:avLst/>
          </a:prstGeom>
          <a:noFill/>
        </p:spPr>
        <p:txBody>
          <a:bodyPr wrap="square" rtlCol="0">
            <a:spAutoFit/>
          </a:bodyPr>
          <a:lstStyle/>
          <a:p>
            <a:r>
              <a:rPr lang="en-US" sz="1200" b="0" dirty="0">
                <a:latin typeface="Calibri" panose="020F0502020204030204" pitchFamily="34" charset="0"/>
              </a:rPr>
              <a:t>Clinical Interventions in Aging 2016:11. 497-505</a:t>
            </a:r>
          </a:p>
        </p:txBody>
      </p:sp>
    </p:spTree>
    <p:extLst>
      <p:ext uri="{BB962C8B-B14F-4D97-AF65-F5344CB8AC3E}">
        <p14:creationId xmlns:p14="http://schemas.microsoft.com/office/powerpoint/2010/main" val="3528345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rrowheads="1"/>
          </p:cNvSpPr>
          <p:nvPr>
            <p:ph type="title"/>
          </p:nvPr>
        </p:nvSpPr>
        <p:spPr/>
        <p:txBody>
          <a:bodyPr/>
          <a:lstStyle/>
          <a:p>
            <a:r>
              <a:rPr lang="en-US" sz="3600" dirty="0">
                <a:effectLst/>
              </a:rPr>
              <a:t>Presentation of ADRs in Older Adults</a:t>
            </a:r>
          </a:p>
        </p:txBody>
      </p:sp>
      <p:sp>
        <p:nvSpPr>
          <p:cNvPr id="158722" name="Rectangle 3"/>
          <p:cNvSpPr>
            <a:spLocks noGrp="1" noChangeArrowheads="1"/>
          </p:cNvSpPr>
          <p:nvPr>
            <p:ph type="body" idx="1"/>
          </p:nvPr>
        </p:nvSpPr>
        <p:spPr>
          <a:xfrm>
            <a:off x="457200" y="1524000"/>
            <a:ext cx="8229600" cy="5029200"/>
          </a:xfrm>
        </p:spPr>
        <p:txBody>
          <a:bodyPr/>
          <a:lstStyle/>
          <a:p>
            <a:r>
              <a:rPr lang="en-US" sz="2800" i="1" dirty="0">
                <a:solidFill>
                  <a:srgbClr val="FFC000"/>
                </a:solidFill>
                <a:effectLst/>
              </a:rPr>
              <a:t>ADRs should be in the differential diagnosis of any geriatric symptom or syndrome (e.g. delirium, falls, incontinence)</a:t>
            </a:r>
            <a:endParaRPr lang="en-US" sz="2800" dirty="0">
              <a:solidFill>
                <a:srgbClr val="FFC000"/>
              </a:solidFill>
              <a:effectLst/>
            </a:endParaRPr>
          </a:p>
          <a:p>
            <a:endParaRPr lang="en-US" sz="2800" dirty="0">
              <a:effectLst/>
            </a:endParaRPr>
          </a:p>
          <a:p>
            <a:r>
              <a:rPr lang="en-US" sz="2800" dirty="0">
                <a:effectLst/>
              </a:rPr>
              <a:t>ADRs may present non-specifically</a:t>
            </a:r>
          </a:p>
          <a:p>
            <a:pPr marL="0" indent="0">
              <a:buNone/>
            </a:pPr>
            <a:endParaRPr lang="en-US" sz="2800" dirty="0">
              <a:effectLst/>
            </a:endParaRPr>
          </a:p>
          <a:p>
            <a:r>
              <a:rPr lang="en-US" sz="2800" dirty="0">
                <a:effectLst/>
              </a:rPr>
              <a:t>Signs and symptoms may be attributed to a pre-existing disease, a new disease, or “normal” aging</a:t>
            </a:r>
          </a:p>
          <a:p>
            <a:pPr marL="0" indent="0">
              <a:buNone/>
            </a:pPr>
            <a:endParaRPr lang="en-US" sz="2800" dirty="0">
              <a:effectLst/>
            </a:endParaRPr>
          </a:p>
          <a:p>
            <a:pPr marL="0" indent="0">
              <a:buNone/>
            </a:pPr>
            <a:endParaRPr lang="en-US" sz="2800" i="1" dirty="0">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rrowheads="1"/>
          </p:cNvSpPr>
          <p:nvPr>
            <p:ph type="title"/>
          </p:nvPr>
        </p:nvSpPr>
        <p:spPr>
          <a:xfrm>
            <a:off x="0" y="152400"/>
            <a:ext cx="9144000" cy="1265238"/>
          </a:xfrm>
        </p:spPr>
        <p:txBody>
          <a:bodyPr/>
          <a:lstStyle/>
          <a:p>
            <a:r>
              <a:rPr lang="en-US" dirty="0">
                <a:effectLst/>
              </a:rPr>
              <a:t>ADRs in Older Adults</a:t>
            </a:r>
          </a:p>
        </p:txBody>
      </p:sp>
      <p:sp>
        <p:nvSpPr>
          <p:cNvPr id="160770" name="Rectangle 3"/>
          <p:cNvSpPr>
            <a:spLocks noGrp="1" noChangeArrowheads="1"/>
          </p:cNvSpPr>
          <p:nvPr>
            <p:ph type="body" idx="1"/>
          </p:nvPr>
        </p:nvSpPr>
        <p:spPr>
          <a:xfrm>
            <a:off x="381000" y="1600200"/>
            <a:ext cx="8305800" cy="4525963"/>
          </a:xfrm>
        </p:spPr>
        <p:txBody>
          <a:bodyPr/>
          <a:lstStyle/>
          <a:p>
            <a:r>
              <a:rPr lang="en-US" dirty="0">
                <a:solidFill>
                  <a:srgbClr val="FFC000"/>
                </a:solidFill>
                <a:effectLst/>
              </a:rPr>
              <a:t>Number of medications</a:t>
            </a:r>
          </a:p>
          <a:p>
            <a:pPr lvl="1"/>
            <a:r>
              <a:rPr lang="en-US" dirty="0">
                <a:solidFill>
                  <a:srgbClr val="FFC000"/>
                </a:solidFill>
                <a:effectLst/>
              </a:rPr>
              <a:t>Strongest marker of ADR risk in older adults</a:t>
            </a:r>
          </a:p>
          <a:p>
            <a:pPr>
              <a:buFont typeface="Wingdings" pitchFamily="2" charset="2"/>
              <a:buNone/>
            </a:pPr>
            <a:endParaRPr lang="en-US" dirty="0">
              <a:effectLst/>
            </a:endParaRPr>
          </a:p>
          <a:p>
            <a:r>
              <a:rPr lang="en-US" dirty="0">
                <a:effectLst/>
              </a:rPr>
              <a:t>Other risk factors</a:t>
            </a:r>
          </a:p>
          <a:p>
            <a:pPr lvl="1"/>
            <a:r>
              <a:rPr lang="en-US" dirty="0">
                <a:effectLst/>
              </a:rPr>
              <a:t>Multiple diseases, frailty, previous history of ADRs, age, female sex, alcohol use, poor adherence, fragmented medical care, PK/PD changes, cognitive impairment</a:t>
            </a:r>
            <a:endParaRPr lang="en-US" b="1" dirty="0">
              <a:effectLst/>
            </a:endParaRPr>
          </a:p>
          <a:p>
            <a:pPr>
              <a:buFont typeface="Wingdings" pitchFamily="2" charset="2"/>
              <a:buNone/>
            </a:pPr>
            <a:endParaRPr lang="en-US" dirty="0">
              <a:effectLst/>
            </a:endParaRPr>
          </a:p>
        </p:txBody>
      </p:sp>
      <p:sp>
        <p:nvSpPr>
          <p:cNvPr id="2" name="TextBox 1">
            <a:extLst>
              <a:ext uri="{FF2B5EF4-FFF2-40B4-BE49-F238E27FC236}">
                <a16:creationId xmlns:a16="http://schemas.microsoft.com/office/drawing/2014/main" id="{FD205FE0-7ED0-4D7A-B398-93DB33E9FE01}"/>
              </a:ext>
            </a:extLst>
          </p:cNvPr>
          <p:cNvSpPr txBox="1"/>
          <p:nvPr/>
        </p:nvSpPr>
        <p:spPr>
          <a:xfrm>
            <a:off x="388374" y="6329056"/>
            <a:ext cx="7162800" cy="276999"/>
          </a:xfrm>
          <a:prstGeom prst="rect">
            <a:avLst/>
          </a:prstGeom>
          <a:noFill/>
        </p:spPr>
        <p:txBody>
          <a:bodyPr wrap="square" rtlCol="0">
            <a:spAutoFit/>
          </a:bodyPr>
          <a:lstStyle/>
          <a:p>
            <a:r>
              <a:rPr lang="en-US" sz="1200" b="0" dirty="0" err="1">
                <a:latin typeface="Calibri" panose="020F0502020204030204" pitchFamily="34" charset="0"/>
                <a:cs typeface="Calibri" panose="020F0502020204030204" pitchFamily="34" charset="0"/>
              </a:rPr>
              <a:t>Onder</a:t>
            </a:r>
            <a:r>
              <a:rPr lang="en-US" sz="1200" b="0" dirty="0">
                <a:latin typeface="Calibri" panose="020F0502020204030204" pitchFamily="34" charset="0"/>
                <a:cs typeface="Calibri" panose="020F0502020204030204" pitchFamily="34" charset="0"/>
              </a:rPr>
              <a:t>, et al. JAGS </a:t>
            </a:r>
            <a:r>
              <a:rPr lang="en-US" sz="1200" b="0" dirty="0"/>
              <a:t>50:1962–1968, 2002</a:t>
            </a:r>
            <a:r>
              <a:rPr lang="en-US" sz="1200" b="0" dirty="0">
                <a:latin typeface="Calibri" panose="020F0502020204030204" pitchFamily="34" charset="0"/>
                <a:cs typeface="Calibri" panose="020F0502020204030204" pitchFamily="34" charset="0"/>
              </a:rPr>
              <a:t>.; Mallet </a:t>
            </a:r>
            <a:r>
              <a:rPr lang="en-US" sz="1200" b="0" dirty="0" err="1">
                <a:latin typeface="Calibri" panose="020F0502020204030204" pitchFamily="34" charset="0"/>
                <a:cs typeface="Calibri" panose="020F0502020204030204" pitchFamily="34" charset="0"/>
              </a:rPr>
              <a:t>etl</a:t>
            </a:r>
            <a:r>
              <a:rPr lang="en-US" sz="1200" b="0" dirty="0">
                <a:latin typeface="Calibri" panose="020F0502020204030204" pitchFamily="34" charset="0"/>
                <a:cs typeface="Calibri" panose="020F0502020204030204" pitchFamily="34" charset="0"/>
              </a:rPr>
              <a:t> al. Lancet. 2007;370(9582):185.   </a:t>
            </a:r>
            <a:endParaRPr lang="en-US" sz="1200" dirty="0">
              <a:latin typeface="Calibri" panose="020F0502020204030204" pitchFamily="34" charset="0"/>
              <a:cs typeface="Calibri" panose="020F0502020204030204" pitchFamily="34" charset="0"/>
            </a:endParaRPr>
          </a:p>
        </p:txBody>
      </p:sp>
      <p:sp>
        <p:nvSpPr>
          <p:cNvPr id="3" name="Rectangle 1">
            <a:extLst>
              <a:ext uri="{FF2B5EF4-FFF2-40B4-BE49-F238E27FC236}">
                <a16:creationId xmlns:a16="http://schemas.microsoft.com/office/drawing/2014/main" id="{6AC56965-2DA9-4714-AA35-2C4ED2FDA79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437632" tIns="45720" rIns="91440" bIns="2539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Helvetica Neue"/>
              </a:rPr>
              <a:t>Mallet L, Spinewine A, Huang 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Helvetica Neue"/>
              </a:rPr>
              <a:t>SO</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Helvetica Neue"/>
              </a:rPr>
              <a:t>Lancet. 2007;370(9582):185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rrowheads="1"/>
          </p:cNvSpPr>
          <p:nvPr>
            <p:ph type="title"/>
          </p:nvPr>
        </p:nvSpPr>
        <p:spPr/>
        <p:txBody>
          <a:bodyPr/>
          <a:lstStyle/>
          <a:p>
            <a:pPr eaLnBrk="1" hangingPunct="1"/>
            <a:r>
              <a:rPr lang="en-US" dirty="0" err="1">
                <a:effectLst/>
              </a:rPr>
              <a:t>Polypharmacy</a:t>
            </a:r>
            <a:endParaRPr lang="en-US" dirty="0">
              <a:effectLst/>
            </a:endParaRPr>
          </a:p>
        </p:txBody>
      </p:sp>
      <p:sp>
        <p:nvSpPr>
          <p:cNvPr id="108547" name="Rectangle 3"/>
          <p:cNvSpPr>
            <a:spLocks noGrp="1" noChangeArrowheads="1"/>
          </p:cNvSpPr>
          <p:nvPr>
            <p:ph idx="1"/>
          </p:nvPr>
        </p:nvSpPr>
        <p:spPr/>
        <p:txBody>
          <a:bodyPr>
            <a:normAutofit/>
          </a:bodyPr>
          <a:lstStyle/>
          <a:p>
            <a:pPr eaLnBrk="1" hangingPunct="1">
              <a:defRPr/>
            </a:pPr>
            <a:r>
              <a:rPr lang="en-US" sz="2600" b="1" dirty="0">
                <a:effectLst/>
              </a:rPr>
              <a:t>Concurrent use of multiple drugs</a:t>
            </a:r>
          </a:p>
          <a:p>
            <a:pPr lvl="1" eaLnBrk="1" hangingPunct="1">
              <a:defRPr/>
            </a:pPr>
            <a:r>
              <a:rPr lang="en-US" sz="2200" dirty="0">
                <a:effectLst/>
              </a:rPr>
              <a:t>Specific number not established</a:t>
            </a:r>
          </a:p>
          <a:p>
            <a:pPr marL="0" indent="0" eaLnBrk="1" hangingPunct="1">
              <a:buNone/>
              <a:defRPr/>
            </a:pPr>
            <a:endParaRPr lang="en-US" sz="2000" b="1" dirty="0">
              <a:effectLst/>
            </a:endParaRPr>
          </a:p>
          <a:p>
            <a:pPr eaLnBrk="1" hangingPunct="1">
              <a:defRPr/>
            </a:pPr>
            <a:r>
              <a:rPr lang="en-US" sz="2600" b="1" dirty="0">
                <a:effectLst/>
              </a:rPr>
              <a:t>Use</a:t>
            </a:r>
            <a:r>
              <a:rPr lang="en-US" sz="2600" b="1" dirty="0"/>
              <a:t> </a:t>
            </a:r>
            <a:r>
              <a:rPr lang="en-US" sz="2600" b="1" dirty="0">
                <a:effectLst/>
              </a:rPr>
              <a:t>of more drugs than clinically indicated</a:t>
            </a:r>
            <a:r>
              <a:rPr lang="en-US" sz="2600" dirty="0">
                <a:effectLst/>
              </a:rPr>
              <a:t> </a:t>
            </a:r>
          </a:p>
          <a:p>
            <a:pPr lvl="1" eaLnBrk="1" hangingPunct="1">
              <a:defRPr/>
            </a:pPr>
            <a:r>
              <a:rPr lang="en-US" sz="2200" dirty="0">
                <a:effectLst/>
              </a:rPr>
              <a:t>Excessive/unnecessary med use</a:t>
            </a:r>
          </a:p>
          <a:p>
            <a:pPr lvl="1" eaLnBrk="1" hangingPunct="1">
              <a:defRPr/>
            </a:pPr>
            <a:r>
              <a:rPr lang="en-US" sz="2200" dirty="0">
                <a:effectLst/>
              </a:rPr>
              <a:t>Medications without indications</a:t>
            </a:r>
          </a:p>
          <a:p>
            <a:pPr lvl="1" eaLnBrk="1" hangingPunct="1">
              <a:defRPr/>
            </a:pPr>
            <a:r>
              <a:rPr lang="en-US" sz="2200" dirty="0">
                <a:effectLst/>
              </a:rPr>
              <a:t>Ineffective drugs</a:t>
            </a:r>
          </a:p>
          <a:p>
            <a:pPr lvl="1" eaLnBrk="1" hangingPunct="1">
              <a:defRPr/>
            </a:pPr>
            <a:r>
              <a:rPr lang="en-US" sz="2200" dirty="0">
                <a:effectLst/>
              </a:rPr>
              <a:t>Therapeutic duplication</a:t>
            </a:r>
          </a:p>
          <a:p>
            <a:pPr lvl="1" eaLnBrk="1" hangingPunct="1">
              <a:defRPr/>
            </a:pPr>
            <a:endParaRPr lang="en-US" sz="2000" dirty="0">
              <a:solidFill>
                <a:srgbClr val="CC3300"/>
              </a:solidFill>
              <a:effectLst/>
              <a:latin typeface="Arial" charset="0"/>
            </a:endParaRPr>
          </a:p>
          <a:p>
            <a:pPr lvl="1" eaLnBrk="1" hangingPunct="1">
              <a:defRPr/>
            </a:pPr>
            <a:endParaRPr lang="en-US" dirty="0">
              <a:effectLst/>
              <a:latin typeface="Arial" charset="0"/>
            </a:endParaRPr>
          </a:p>
          <a:p>
            <a:pPr lvl="1" eaLnBrk="1" hangingPunct="1">
              <a:defRPr/>
            </a:pPr>
            <a:endParaRPr lang="en-US" dirty="0">
              <a:effectLst/>
              <a:latin typeface="Arial" charset="0"/>
            </a:endParaRPr>
          </a:p>
          <a:p>
            <a:pPr eaLnBrk="1" hangingPunct="1">
              <a:defRPr/>
            </a:pPr>
            <a:endParaRPr lang="en-US" sz="2800" dirty="0">
              <a:effectLst/>
              <a:latin typeface="Arial" charset="0"/>
            </a:endParaRPr>
          </a:p>
          <a:p>
            <a:pPr lvl="1" eaLnBrk="1" hangingPunct="1">
              <a:defRPr/>
            </a:pPr>
            <a:endParaRPr lang="en-US" sz="2400" dirty="0">
              <a:effectLst/>
              <a:latin typeface="Arial" charset="0"/>
            </a:endParaRPr>
          </a:p>
          <a:p>
            <a:pPr lvl="1" eaLnBrk="1" hangingPunct="1">
              <a:defRPr/>
            </a:pPr>
            <a:endParaRPr lang="en-US" sz="2400" dirty="0">
              <a:effectLst/>
              <a:latin typeface="Arial" charset="0"/>
            </a:endParaRPr>
          </a:p>
          <a:p>
            <a:pPr eaLnBrk="1" hangingPunct="1">
              <a:buFont typeface="Wingdings" pitchFamily="2" charset="2"/>
              <a:buNone/>
              <a:defRPr/>
            </a:pPr>
            <a:endParaRPr lang="en-US" sz="2800" dirty="0">
              <a:effectLst/>
              <a:latin typeface="Arial" charset="0"/>
            </a:endParaRPr>
          </a:p>
          <a:p>
            <a:pPr lvl="1" eaLnBrk="1" hangingPunct="1">
              <a:buFont typeface="Wingdings" pitchFamily="2" charset="2"/>
              <a:buNone/>
              <a:defRPr/>
            </a:pPr>
            <a:endParaRPr lang="en-US" dirty="0"/>
          </a:p>
          <a:p>
            <a:pPr eaLnBrk="1" hangingPunct="1">
              <a:defRPr/>
            </a:pPr>
            <a:endParaRPr lang="en-US" dirty="0"/>
          </a:p>
        </p:txBody>
      </p:sp>
      <p:sp>
        <p:nvSpPr>
          <p:cNvPr id="160771" name="TextBox 3"/>
          <p:cNvSpPr txBox="1">
            <a:spLocks noChangeArrowheads="1"/>
          </p:cNvSpPr>
          <p:nvPr/>
        </p:nvSpPr>
        <p:spPr bwMode="auto">
          <a:xfrm>
            <a:off x="92528" y="6126163"/>
            <a:ext cx="4174672" cy="523220"/>
          </a:xfrm>
          <a:prstGeom prst="rect">
            <a:avLst/>
          </a:prstGeom>
          <a:noFill/>
          <a:ln w="9525">
            <a:noFill/>
            <a:miter lim="800000"/>
            <a:headEnd/>
            <a:tailEnd/>
          </a:ln>
        </p:spPr>
        <p:txBody>
          <a:bodyPr wrap="square">
            <a:spAutoFit/>
          </a:bodyPr>
          <a:lstStyle/>
          <a:p>
            <a:r>
              <a:rPr lang="pt-BR" sz="1400" b="0" dirty="0">
                <a:latin typeface="Calibri" pitchFamily="34" charset="0"/>
              </a:rPr>
              <a:t>Hanlon JT et al. </a:t>
            </a:r>
            <a:r>
              <a:rPr lang="pt-BR" sz="1400" b="0" i="1" dirty="0">
                <a:latin typeface="Calibri" pitchFamily="34" charset="0"/>
              </a:rPr>
              <a:t>  J Am Geriatr </a:t>
            </a:r>
            <a:r>
              <a:rPr lang="pt-BR" sz="1400" b="0" dirty="0">
                <a:latin typeface="Calibri" pitchFamily="34" charset="0"/>
              </a:rPr>
              <a:t>Soc 2001; 49: 200-209</a:t>
            </a:r>
            <a:endParaRPr lang="en-US" sz="1400" b="0" dirty="0">
              <a:latin typeface="Calibri" pitchFamily="34" charset="0"/>
            </a:endParaRPr>
          </a:p>
          <a:p>
            <a:r>
              <a:rPr lang="en-US" sz="1400" b="0" dirty="0">
                <a:latin typeface="Calibri" pitchFamily="34" charset="0"/>
              </a:rPr>
              <a:t>Hanlon JT et al.  Therapeutics in the Elderly, 3rd Edition</a:t>
            </a:r>
            <a:endParaRPr lang="en-US" dirty="0"/>
          </a:p>
        </p:txBody>
      </p:sp>
      <p:pic>
        <p:nvPicPr>
          <p:cNvPr id="3" name="Picture 2" descr="Diagram, engineering drawing&#10;&#10;Description automatically generated">
            <a:extLst>
              <a:ext uri="{FF2B5EF4-FFF2-40B4-BE49-F238E27FC236}">
                <a16:creationId xmlns:a16="http://schemas.microsoft.com/office/drawing/2014/main" id="{7972F5EB-50E0-49B8-BB73-D833F0A43A71}"/>
              </a:ext>
            </a:extLst>
          </p:cNvPr>
          <p:cNvPicPr>
            <a:picLocks noChangeAspect="1"/>
          </p:cNvPicPr>
          <p:nvPr/>
        </p:nvPicPr>
        <p:blipFill rotWithShape="1">
          <a:blip r:embed="rId3">
            <a:extLst>
              <a:ext uri="{28A0092B-C50C-407E-A947-70E740481C1C}">
                <a14:useLocalDpi xmlns:a14="http://schemas.microsoft.com/office/drawing/2010/main" val="0"/>
              </a:ext>
            </a:extLst>
          </a:blip>
          <a:srcRect t="3147" b="4992"/>
          <a:stretch/>
        </p:blipFill>
        <p:spPr>
          <a:xfrm>
            <a:off x="5495925" y="3398837"/>
            <a:ext cx="3190875" cy="3184525"/>
          </a:xfrm>
          <a:prstGeom prst="rect">
            <a:avLst/>
          </a:prstGeom>
        </p:spPr>
      </p:pic>
    </p:spTree>
    <p:extLst>
      <p:ext uri="{BB962C8B-B14F-4D97-AF65-F5344CB8AC3E}">
        <p14:creationId xmlns:p14="http://schemas.microsoft.com/office/powerpoint/2010/main" val="31614722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885E-1185-448A-8445-4F7F686D4D56}"/>
              </a:ext>
            </a:extLst>
          </p:cNvPr>
          <p:cNvSpPr>
            <a:spLocks noGrp="1"/>
          </p:cNvSpPr>
          <p:nvPr>
            <p:ph type="title"/>
          </p:nvPr>
        </p:nvSpPr>
        <p:spPr/>
        <p:txBody>
          <a:bodyPr/>
          <a:lstStyle/>
          <a:p>
            <a:r>
              <a:rPr lang="en-US" sz="4000" dirty="0">
                <a:effectLst/>
              </a:rPr>
              <a:t>Which of the Following </a:t>
            </a:r>
            <a:br>
              <a:rPr lang="en-US" sz="4000" dirty="0">
                <a:effectLst/>
              </a:rPr>
            </a:br>
            <a:r>
              <a:rPr lang="en-US" sz="4000" dirty="0">
                <a:effectLst/>
              </a:rPr>
              <a:t>Statements is False?</a:t>
            </a:r>
          </a:p>
        </p:txBody>
      </p:sp>
      <p:sp>
        <p:nvSpPr>
          <p:cNvPr id="3" name="Content Placeholder 2">
            <a:extLst>
              <a:ext uri="{FF2B5EF4-FFF2-40B4-BE49-F238E27FC236}">
                <a16:creationId xmlns:a16="http://schemas.microsoft.com/office/drawing/2014/main" id="{8C2AE43C-738F-4BF8-B1E6-A18E43CD74DA}"/>
              </a:ext>
            </a:extLst>
          </p:cNvPr>
          <p:cNvSpPr>
            <a:spLocks noGrp="1"/>
          </p:cNvSpPr>
          <p:nvPr>
            <p:ph idx="1"/>
          </p:nvPr>
        </p:nvSpPr>
        <p:spPr>
          <a:xfrm>
            <a:off x="457200" y="1438420"/>
            <a:ext cx="8229600" cy="4733780"/>
          </a:xfrm>
        </p:spPr>
        <p:txBody>
          <a:bodyPr/>
          <a:lstStyle/>
          <a:p>
            <a:pPr marL="0" indent="0">
              <a:buNone/>
            </a:pPr>
            <a:endParaRPr lang="en-US" sz="2400" dirty="0">
              <a:effectLst/>
            </a:endParaRPr>
          </a:p>
          <a:p>
            <a:pPr marL="0" indent="0">
              <a:buNone/>
            </a:pPr>
            <a:r>
              <a:rPr lang="en-US" sz="2400" dirty="0">
                <a:solidFill>
                  <a:srgbClr val="FFFF00"/>
                </a:solidFill>
                <a:effectLst/>
              </a:rPr>
              <a:t>A</a:t>
            </a:r>
            <a:r>
              <a:rPr lang="en-US" sz="2400" dirty="0">
                <a:effectLst/>
              </a:rPr>
              <a:t>. Constipation is NOT related to select medications, dehydration or inactivity</a:t>
            </a:r>
          </a:p>
          <a:p>
            <a:pPr marL="0" indent="0">
              <a:buNone/>
            </a:pPr>
            <a:endParaRPr lang="en-US" sz="2400" dirty="0">
              <a:effectLst/>
            </a:endParaRPr>
          </a:p>
          <a:p>
            <a:pPr marL="0" indent="0">
              <a:buNone/>
            </a:pPr>
            <a:r>
              <a:rPr lang="en-US" sz="2400" dirty="0">
                <a:solidFill>
                  <a:srgbClr val="FFFF00"/>
                </a:solidFill>
                <a:effectLst/>
              </a:rPr>
              <a:t>B</a:t>
            </a:r>
            <a:r>
              <a:rPr lang="en-US" sz="2400" dirty="0">
                <a:effectLst/>
              </a:rPr>
              <a:t>. Decreased sensation of taste does NOT impact appetite in older adults</a:t>
            </a:r>
          </a:p>
          <a:p>
            <a:pPr marL="0" indent="0">
              <a:buNone/>
            </a:pPr>
            <a:endParaRPr lang="en-US" sz="2400" dirty="0">
              <a:effectLst/>
            </a:endParaRPr>
          </a:p>
          <a:p>
            <a:pPr marL="0" indent="0">
              <a:buNone/>
            </a:pPr>
            <a:r>
              <a:rPr lang="en-US" sz="2400" dirty="0">
                <a:solidFill>
                  <a:srgbClr val="FFFF00"/>
                </a:solidFill>
                <a:effectLst/>
              </a:rPr>
              <a:t>C</a:t>
            </a:r>
            <a:r>
              <a:rPr lang="en-US" sz="2400" dirty="0">
                <a:effectLst/>
              </a:rPr>
              <a:t>. Anticholinergic medications may DECREASE the risk of urinary retention</a:t>
            </a:r>
          </a:p>
        </p:txBody>
      </p:sp>
    </p:spTree>
    <p:extLst>
      <p:ext uri="{BB962C8B-B14F-4D97-AF65-F5344CB8AC3E}">
        <p14:creationId xmlns:p14="http://schemas.microsoft.com/office/powerpoint/2010/main" val="1831810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rrowheads="1"/>
          </p:cNvSpPr>
          <p:nvPr>
            <p:ph type="title" idx="4294967295"/>
          </p:nvPr>
        </p:nvSpPr>
        <p:spPr>
          <a:xfrm>
            <a:off x="374650" y="436189"/>
            <a:ext cx="8229600" cy="914400"/>
          </a:xfrm>
          <a:noFill/>
        </p:spPr>
        <p:txBody>
          <a:bodyPr/>
          <a:lstStyle/>
          <a:p>
            <a:r>
              <a:rPr lang="en-US" sz="4000" dirty="0">
                <a:effectLst/>
              </a:rPr>
              <a:t>Polypharmacy May Lead to ADRs</a:t>
            </a:r>
            <a:br>
              <a:rPr lang="en-US" sz="3200" dirty="0">
                <a:effectLst/>
              </a:rPr>
            </a:br>
            <a:endParaRPr lang="en-US" sz="3200" dirty="0">
              <a:effectLst/>
            </a:endParaRPr>
          </a:p>
        </p:txBody>
      </p:sp>
      <p:sp>
        <p:nvSpPr>
          <p:cNvPr id="164866" name="Rectangle 3"/>
          <p:cNvSpPr>
            <a:spLocks noGrp="1" noChangeArrowheads="1"/>
          </p:cNvSpPr>
          <p:nvPr>
            <p:ph type="body" sz="half" idx="4294967295"/>
          </p:nvPr>
        </p:nvSpPr>
        <p:spPr>
          <a:xfrm>
            <a:off x="457200" y="2667000"/>
            <a:ext cx="4032250" cy="3611563"/>
          </a:xfrm>
          <a:noFill/>
        </p:spPr>
        <p:txBody>
          <a:bodyPr/>
          <a:lstStyle/>
          <a:p>
            <a:pPr algn="ctr">
              <a:lnSpc>
                <a:spcPct val="90000"/>
              </a:lnSpc>
              <a:buFont typeface="Wingdings" pitchFamily="2" charset="2"/>
              <a:buNone/>
            </a:pPr>
            <a:endParaRPr lang="en-US" sz="2800" u="sng">
              <a:effectLst/>
            </a:endParaRPr>
          </a:p>
          <a:p>
            <a:pPr>
              <a:lnSpc>
                <a:spcPct val="90000"/>
              </a:lnSpc>
            </a:pPr>
            <a:endParaRPr lang="en-US" sz="2800">
              <a:effectLst/>
            </a:endParaRPr>
          </a:p>
          <a:p>
            <a:pPr>
              <a:lnSpc>
                <a:spcPct val="90000"/>
              </a:lnSpc>
            </a:pPr>
            <a:endParaRPr lang="en-US" sz="2800">
              <a:effectLst/>
            </a:endParaRPr>
          </a:p>
          <a:p>
            <a:pPr>
              <a:lnSpc>
                <a:spcPct val="90000"/>
              </a:lnSpc>
            </a:pPr>
            <a:endParaRPr lang="en-US" sz="2800">
              <a:effectLst/>
            </a:endParaRPr>
          </a:p>
          <a:p>
            <a:pPr>
              <a:lnSpc>
                <a:spcPct val="90000"/>
              </a:lnSpc>
            </a:pPr>
            <a:endParaRPr lang="en-US" sz="2800">
              <a:effectLst/>
            </a:endParaRPr>
          </a:p>
        </p:txBody>
      </p:sp>
      <p:graphicFrame>
        <p:nvGraphicFramePr>
          <p:cNvPr id="226308" name="Group 4"/>
          <p:cNvGraphicFramePr>
            <a:graphicFrameLocks noGrp="1"/>
          </p:cNvGraphicFramePr>
          <p:nvPr>
            <p:extLst>
              <p:ext uri="{D42A27DB-BD31-4B8C-83A1-F6EECF244321}">
                <p14:modId xmlns:p14="http://schemas.microsoft.com/office/powerpoint/2010/main" val="1713120438"/>
              </p:ext>
            </p:extLst>
          </p:nvPr>
        </p:nvGraphicFramePr>
        <p:xfrm>
          <a:off x="457200" y="1295400"/>
          <a:ext cx="8305800" cy="4360228"/>
        </p:xfrm>
        <a:graphic>
          <a:graphicData uri="http://schemas.openxmlformats.org/drawingml/2006/table">
            <a:tbl>
              <a:tblPr/>
              <a:tblGrid>
                <a:gridCol w="30480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810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Calibri" pitchFamily="34" charset="0"/>
                        </a:rPr>
                        <a:t>ADR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49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Calibri" pitchFamily="34" charset="0"/>
                        </a:rPr>
                        <a:t>Drug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49000"/>
                      </a:schemeClr>
                    </a:solidFill>
                  </a:tcPr>
                </a:tc>
                <a:extLst>
                  <a:ext uri="{0D108BD9-81ED-4DB2-BD59-A6C34878D82A}">
                    <a16:rowId xmlns:a16="http://schemas.microsoft.com/office/drawing/2014/main" val="10000"/>
                  </a:ext>
                </a:extLst>
              </a:tr>
              <a:tr h="5334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Bleeding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1" u="none" strike="noStrike" cap="none" normalizeH="0" baseline="0" dirty="0">
                          <a:ln>
                            <a:noFill/>
                          </a:ln>
                          <a:solidFill>
                            <a:schemeClr val="tx1"/>
                          </a:solidFill>
                          <a:effectLst/>
                          <a:latin typeface="Calibri" pitchFamily="34" charset="0"/>
                        </a:rPr>
                        <a:t>NSAIDs, anticoagulants, </a:t>
                      </a:r>
                      <a:r>
                        <a:rPr kumimoji="0" lang="en-US" sz="2000" b="0" i="1" u="none" strike="noStrike" cap="none" normalizeH="0" baseline="0" dirty="0" err="1">
                          <a:ln>
                            <a:noFill/>
                          </a:ln>
                          <a:solidFill>
                            <a:schemeClr val="tx1"/>
                          </a:solidFill>
                          <a:effectLst/>
                          <a:latin typeface="Calibri" pitchFamily="34" charset="0"/>
                        </a:rPr>
                        <a:t>antiplatelets</a:t>
                      </a:r>
                      <a:endParaRPr kumimoji="0" lang="en-US" sz="2000" b="0" i="1"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64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Hypoglycemia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1" u="none" strike="noStrike" cap="none" normalizeH="0" baseline="0" dirty="0">
                          <a:ln>
                            <a:noFill/>
                          </a:ln>
                          <a:solidFill>
                            <a:schemeClr val="tx1"/>
                          </a:solidFill>
                          <a:effectLst/>
                          <a:latin typeface="Calibri" pitchFamily="34" charset="0"/>
                        </a:rPr>
                        <a:t>Insulin, oral hypoglycemics</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244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Delirium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1" u="none" strike="noStrike" cap="none" normalizeH="0" baseline="0" dirty="0">
                          <a:ln>
                            <a:noFill/>
                          </a:ln>
                          <a:solidFill>
                            <a:schemeClr val="tx1"/>
                          </a:solidFill>
                          <a:effectLst/>
                          <a:latin typeface="Calibri" pitchFamily="34" charset="0"/>
                        </a:rPr>
                        <a:t>Opioids, anticholinergics, CNS, H2 blockers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Acute Kidney Injury/</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Electrolyte abnormalities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1" u="none" strike="noStrike" cap="none" normalizeH="0" baseline="0" dirty="0">
                          <a:ln>
                            <a:noFill/>
                          </a:ln>
                          <a:solidFill>
                            <a:schemeClr val="tx1"/>
                          </a:solidFill>
                          <a:effectLst/>
                          <a:latin typeface="Calibri" pitchFamily="34" charset="0"/>
                        </a:rPr>
                        <a:t>Diuretics, ACE inhibitors, NSAIDs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87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Hypotension/syncope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1" u="none" strike="noStrike" cap="none" normalizeH="0" baseline="0" dirty="0">
                          <a:ln>
                            <a:noFill/>
                          </a:ln>
                          <a:solidFill>
                            <a:schemeClr val="tx1"/>
                          </a:solidFill>
                          <a:effectLst/>
                          <a:latin typeface="Calibri" pitchFamily="34" charset="0"/>
                        </a:rPr>
                        <a:t>CNS, cardiovascular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Falls/injury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1" u="none" strike="noStrike" cap="none" normalizeH="0" baseline="0" dirty="0">
                          <a:ln>
                            <a:noFill/>
                          </a:ln>
                          <a:solidFill>
                            <a:schemeClr val="tx1"/>
                          </a:solidFill>
                          <a:effectLst/>
                          <a:latin typeface="Calibri" pitchFamily="34" charset="0"/>
                        </a:rPr>
                        <a:t>CNS, cardiovascular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96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C. difficile colitis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2000" b="0" i="1" u="none" strike="noStrike" cap="none" normalizeH="0" baseline="0" dirty="0">
                          <a:ln>
                            <a:noFill/>
                          </a:ln>
                          <a:solidFill>
                            <a:schemeClr val="tx1"/>
                          </a:solidFill>
                          <a:effectLst/>
                          <a:latin typeface="Calibri" pitchFamily="34" charset="0"/>
                        </a:rPr>
                        <a:t>Antibiotics, PPIs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4896" name="Text Box 33"/>
          <p:cNvSpPr txBox="1">
            <a:spLocks noChangeArrowheads="1"/>
          </p:cNvSpPr>
          <p:nvPr/>
        </p:nvSpPr>
        <p:spPr bwMode="auto">
          <a:xfrm>
            <a:off x="450850" y="6276975"/>
            <a:ext cx="5939959" cy="646331"/>
          </a:xfrm>
          <a:prstGeom prst="rect">
            <a:avLst/>
          </a:prstGeom>
          <a:noFill/>
          <a:ln w="9525">
            <a:noFill/>
            <a:miter lim="800000"/>
            <a:headEnd/>
            <a:tailEnd/>
          </a:ln>
        </p:spPr>
        <p:txBody>
          <a:bodyPr wrap="none">
            <a:spAutoFit/>
          </a:bodyPr>
          <a:lstStyle/>
          <a:p>
            <a:r>
              <a:rPr lang="en-US" sz="1200" b="0" dirty="0">
                <a:latin typeface="Calibri" pitchFamily="34" charset="0"/>
              </a:rPr>
              <a:t>Schmader KE et al., Am J Med 2004;116:394-401; </a:t>
            </a:r>
            <a:r>
              <a:rPr lang="en-US" sz="1200" b="0" dirty="0" err="1">
                <a:latin typeface="Calibri" pitchFamily="34" charset="0"/>
              </a:rPr>
              <a:t>Juurlink</a:t>
            </a:r>
            <a:r>
              <a:rPr lang="en-US" sz="1200" b="0" dirty="0">
                <a:latin typeface="Calibri" pitchFamily="34" charset="0"/>
              </a:rPr>
              <a:t> DN et al. JAMA 2003;289:1652-8; </a:t>
            </a:r>
          </a:p>
          <a:p>
            <a:r>
              <a:rPr lang="en-US" sz="1200" b="0" dirty="0" err="1">
                <a:latin typeface="Calibri" pitchFamily="34" charset="0"/>
              </a:rPr>
              <a:t>Gurwitz</a:t>
            </a:r>
            <a:r>
              <a:rPr lang="en-US" sz="1200" b="0" dirty="0">
                <a:latin typeface="Calibri" pitchFamily="34" charset="0"/>
              </a:rPr>
              <a:t> JH et al. Am J Med 2000;109:87-94; </a:t>
            </a:r>
            <a:r>
              <a:rPr lang="en-US" sz="1200" b="0" dirty="0">
                <a:latin typeface="Calibri" panose="020F0502020204030204" pitchFamily="34" charset="0"/>
                <a:cs typeface="Calibri" panose="020F0502020204030204" pitchFamily="34" charset="0"/>
              </a:rPr>
              <a:t>JAGS 67:674–694, 2019</a:t>
            </a:r>
          </a:p>
          <a:p>
            <a:endParaRPr lang="en-US" sz="1200" b="0" dirty="0">
              <a:latin typeface="Calibri" pitchFamily="34" charset="0"/>
            </a:endParaRPr>
          </a:p>
        </p:txBody>
      </p:sp>
      <p:sp>
        <p:nvSpPr>
          <p:cNvPr id="2" name="Rectangle 1">
            <a:extLst>
              <a:ext uri="{FF2B5EF4-FFF2-40B4-BE49-F238E27FC236}">
                <a16:creationId xmlns:a16="http://schemas.microsoft.com/office/drawing/2014/main" id="{5BA47124-1B32-4E08-9523-D802EB8C792F}"/>
              </a:ext>
            </a:extLst>
          </p:cNvPr>
          <p:cNvSpPr/>
          <p:nvPr/>
        </p:nvSpPr>
        <p:spPr>
          <a:xfrm>
            <a:off x="541196" y="5666977"/>
            <a:ext cx="7536004" cy="369332"/>
          </a:xfrm>
          <a:prstGeom prst="rect">
            <a:avLst/>
          </a:prstGeom>
        </p:spPr>
        <p:txBody>
          <a:bodyPr wrap="square">
            <a:spAutoFit/>
          </a:bodyPr>
          <a:lstStyle/>
          <a:p>
            <a:r>
              <a:rPr lang="en-US" b="0" i="1" dirty="0">
                <a:latin typeface="Calibri" pitchFamily="34" charset="0"/>
              </a:rPr>
              <a:t>CNS: benzodiazepines, antipsychotics, antidepressants, anticonvulsants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201" name="Group 2"/>
          <p:cNvGrpSpPr>
            <a:grpSpLocks/>
          </p:cNvGrpSpPr>
          <p:nvPr/>
        </p:nvGrpSpPr>
        <p:grpSpPr bwMode="auto">
          <a:xfrm>
            <a:off x="228600" y="304800"/>
            <a:ext cx="8915400" cy="6172200"/>
            <a:chOff x="144" y="768"/>
            <a:chExt cx="5472" cy="3312"/>
          </a:xfrm>
        </p:grpSpPr>
        <p:sp>
          <p:nvSpPr>
            <p:cNvPr id="179203" name="Rounded Rectangle 7"/>
            <p:cNvSpPr>
              <a:spLocks noChangeArrowheads="1"/>
            </p:cNvSpPr>
            <p:nvPr/>
          </p:nvSpPr>
          <p:spPr bwMode="auto">
            <a:xfrm>
              <a:off x="4464" y="2160"/>
              <a:ext cx="1152" cy="384"/>
            </a:xfrm>
            <a:prstGeom prst="roundRect">
              <a:avLst>
                <a:gd name="adj" fmla="val 16667"/>
              </a:avLst>
            </a:prstGeom>
            <a:solidFill>
              <a:schemeClr val="accent1">
                <a:alpha val="49019"/>
              </a:schemeClr>
            </a:solidFill>
            <a:ln w="9525" algn="ctr">
              <a:solidFill>
                <a:schemeClr val="tx1"/>
              </a:solidFill>
              <a:round/>
              <a:headEnd/>
              <a:tailEnd/>
            </a:ln>
          </p:spPr>
          <p:txBody>
            <a:bodyPr anchor="ctr"/>
            <a:lstStyle/>
            <a:p>
              <a:pPr algn="ctr" eaLnBrk="0" hangingPunct="0"/>
              <a:r>
                <a:rPr lang="en-US" sz="2200">
                  <a:latin typeface="Calibri" pitchFamily="34" charset="0"/>
                </a:rPr>
                <a:t>Urinary Retention</a:t>
              </a:r>
            </a:p>
          </p:txBody>
        </p:sp>
        <p:sp>
          <p:nvSpPr>
            <p:cNvPr id="179204" name="Rounded Rectangle 3"/>
            <p:cNvSpPr>
              <a:spLocks noChangeArrowheads="1"/>
            </p:cNvSpPr>
            <p:nvPr/>
          </p:nvSpPr>
          <p:spPr bwMode="auto">
            <a:xfrm>
              <a:off x="144" y="816"/>
              <a:ext cx="1205" cy="384"/>
            </a:xfrm>
            <a:prstGeom prst="roundRect">
              <a:avLst>
                <a:gd name="adj" fmla="val 16667"/>
              </a:avLst>
            </a:prstGeom>
            <a:solidFill>
              <a:schemeClr val="accent1">
                <a:alpha val="50195"/>
              </a:schemeClr>
            </a:solidFill>
            <a:ln w="9525" algn="ctr">
              <a:solidFill>
                <a:schemeClr val="tx1"/>
              </a:solidFill>
              <a:round/>
              <a:headEnd/>
              <a:tailEnd/>
            </a:ln>
          </p:spPr>
          <p:txBody>
            <a:bodyPr anchor="ctr"/>
            <a:lstStyle/>
            <a:p>
              <a:pPr algn="ctr" eaLnBrk="0" hangingPunct="0"/>
              <a:r>
                <a:rPr lang="en-US" sz="2200" dirty="0">
                  <a:latin typeface="Calibri" pitchFamily="34" charset="0"/>
                </a:rPr>
                <a:t>Hypertension</a:t>
              </a:r>
            </a:p>
          </p:txBody>
        </p:sp>
        <p:sp>
          <p:nvSpPr>
            <p:cNvPr id="179205" name="Rounded Rectangle 4"/>
            <p:cNvSpPr>
              <a:spLocks noChangeArrowheads="1"/>
            </p:cNvSpPr>
            <p:nvPr/>
          </p:nvSpPr>
          <p:spPr bwMode="auto">
            <a:xfrm>
              <a:off x="1500" y="1008"/>
              <a:ext cx="1205" cy="384"/>
            </a:xfrm>
            <a:prstGeom prst="roundRect">
              <a:avLst>
                <a:gd name="adj" fmla="val 16667"/>
              </a:avLst>
            </a:prstGeom>
            <a:solidFill>
              <a:schemeClr val="accent1">
                <a:alpha val="49019"/>
              </a:schemeClr>
            </a:solidFill>
            <a:ln w="9525" algn="ctr">
              <a:solidFill>
                <a:schemeClr val="tx1"/>
              </a:solidFill>
              <a:round/>
              <a:headEnd/>
              <a:tailEnd/>
            </a:ln>
          </p:spPr>
          <p:txBody>
            <a:bodyPr anchor="ctr"/>
            <a:lstStyle/>
            <a:p>
              <a:pPr algn="ctr" eaLnBrk="0" hangingPunct="0"/>
              <a:r>
                <a:rPr lang="en-US" sz="2200" dirty="0">
                  <a:latin typeface="Calibri" pitchFamily="34" charset="0"/>
                </a:rPr>
                <a:t>HCTZ</a:t>
              </a:r>
            </a:p>
          </p:txBody>
        </p:sp>
        <p:sp>
          <p:nvSpPr>
            <p:cNvPr id="179206" name="Rounded Rectangle 5"/>
            <p:cNvSpPr>
              <a:spLocks noChangeArrowheads="1"/>
            </p:cNvSpPr>
            <p:nvPr/>
          </p:nvSpPr>
          <p:spPr bwMode="auto">
            <a:xfrm>
              <a:off x="2806" y="1248"/>
              <a:ext cx="1205" cy="384"/>
            </a:xfrm>
            <a:prstGeom prst="roundRect">
              <a:avLst>
                <a:gd name="adj" fmla="val 16667"/>
              </a:avLst>
            </a:prstGeom>
            <a:solidFill>
              <a:schemeClr val="accent1">
                <a:alpha val="49019"/>
              </a:schemeClr>
            </a:solidFill>
            <a:ln w="9525" algn="ctr">
              <a:solidFill>
                <a:schemeClr val="tx1"/>
              </a:solidFill>
              <a:round/>
              <a:headEnd/>
              <a:tailEnd/>
            </a:ln>
          </p:spPr>
          <p:txBody>
            <a:bodyPr anchor="ctr"/>
            <a:lstStyle/>
            <a:p>
              <a:pPr algn="ctr" eaLnBrk="0" hangingPunct="0"/>
              <a:r>
                <a:rPr lang="en-US" sz="2200" dirty="0">
                  <a:latin typeface="Calibri" pitchFamily="34" charset="0"/>
                </a:rPr>
                <a:t>Urinary Frequency</a:t>
              </a:r>
            </a:p>
          </p:txBody>
        </p:sp>
        <p:sp>
          <p:nvSpPr>
            <p:cNvPr id="179207" name="Rounded Rectangle 6"/>
            <p:cNvSpPr>
              <a:spLocks noChangeArrowheads="1"/>
            </p:cNvSpPr>
            <p:nvPr/>
          </p:nvSpPr>
          <p:spPr bwMode="auto">
            <a:xfrm>
              <a:off x="4112" y="1536"/>
              <a:ext cx="1205" cy="384"/>
            </a:xfrm>
            <a:prstGeom prst="roundRect">
              <a:avLst>
                <a:gd name="adj" fmla="val 16667"/>
              </a:avLst>
            </a:prstGeom>
            <a:solidFill>
              <a:schemeClr val="accent1">
                <a:alpha val="49019"/>
              </a:schemeClr>
            </a:solidFill>
            <a:ln w="9525" algn="ctr">
              <a:solidFill>
                <a:schemeClr val="tx1"/>
              </a:solidFill>
              <a:round/>
              <a:headEnd/>
              <a:tailEnd/>
            </a:ln>
          </p:spPr>
          <p:txBody>
            <a:bodyPr anchor="ctr"/>
            <a:lstStyle/>
            <a:p>
              <a:pPr algn="ctr" eaLnBrk="0" hangingPunct="0"/>
              <a:r>
                <a:rPr lang="en-US" sz="2200">
                  <a:latin typeface="Calibri" pitchFamily="34" charset="0"/>
                </a:rPr>
                <a:t>Oxybutynin</a:t>
              </a:r>
            </a:p>
          </p:txBody>
        </p:sp>
        <p:sp>
          <p:nvSpPr>
            <p:cNvPr id="179208" name="Rounded Rectangle 8"/>
            <p:cNvSpPr>
              <a:spLocks noChangeArrowheads="1"/>
            </p:cNvSpPr>
            <p:nvPr/>
          </p:nvSpPr>
          <p:spPr bwMode="auto">
            <a:xfrm>
              <a:off x="4112" y="2784"/>
              <a:ext cx="1205" cy="384"/>
            </a:xfrm>
            <a:prstGeom prst="roundRect">
              <a:avLst>
                <a:gd name="adj" fmla="val 16667"/>
              </a:avLst>
            </a:prstGeom>
            <a:solidFill>
              <a:schemeClr val="accent1">
                <a:alpha val="49019"/>
              </a:schemeClr>
            </a:solidFill>
            <a:ln w="9525" algn="ctr">
              <a:solidFill>
                <a:schemeClr val="tx1"/>
              </a:solidFill>
              <a:round/>
              <a:headEnd/>
              <a:tailEnd/>
            </a:ln>
          </p:spPr>
          <p:txBody>
            <a:bodyPr anchor="ctr"/>
            <a:lstStyle/>
            <a:p>
              <a:pPr algn="ctr" eaLnBrk="0" hangingPunct="0"/>
              <a:r>
                <a:rPr lang="en-US" sz="2200">
                  <a:latin typeface="Calibri" pitchFamily="34" charset="0"/>
                </a:rPr>
                <a:t>Terazosin</a:t>
              </a:r>
            </a:p>
          </p:txBody>
        </p:sp>
        <p:sp>
          <p:nvSpPr>
            <p:cNvPr id="179209" name="Rounded Rectangle 9"/>
            <p:cNvSpPr>
              <a:spLocks noChangeArrowheads="1"/>
            </p:cNvSpPr>
            <p:nvPr/>
          </p:nvSpPr>
          <p:spPr bwMode="auto">
            <a:xfrm>
              <a:off x="2806" y="3120"/>
              <a:ext cx="1205" cy="384"/>
            </a:xfrm>
            <a:prstGeom prst="roundRect">
              <a:avLst>
                <a:gd name="adj" fmla="val 16667"/>
              </a:avLst>
            </a:prstGeom>
            <a:solidFill>
              <a:schemeClr val="accent1">
                <a:alpha val="49019"/>
              </a:schemeClr>
            </a:solidFill>
            <a:ln w="9525" algn="ctr">
              <a:solidFill>
                <a:schemeClr val="tx1"/>
              </a:solidFill>
              <a:round/>
              <a:headEnd/>
              <a:tailEnd/>
            </a:ln>
          </p:spPr>
          <p:txBody>
            <a:bodyPr anchor="ctr"/>
            <a:lstStyle/>
            <a:p>
              <a:pPr algn="ctr" eaLnBrk="0" hangingPunct="0"/>
              <a:r>
                <a:rPr lang="en-US" sz="2200">
                  <a:latin typeface="Calibri" pitchFamily="34" charset="0"/>
                </a:rPr>
                <a:t>Orthostatic Hypotension</a:t>
              </a:r>
            </a:p>
          </p:txBody>
        </p:sp>
        <p:sp>
          <p:nvSpPr>
            <p:cNvPr id="179210" name="Rounded Rectangle 10"/>
            <p:cNvSpPr>
              <a:spLocks noChangeArrowheads="1"/>
            </p:cNvSpPr>
            <p:nvPr/>
          </p:nvSpPr>
          <p:spPr bwMode="auto">
            <a:xfrm>
              <a:off x="1500" y="3408"/>
              <a:ext cx="1205" cy="384"/>
            </a:xfrm>
            <a:prstGeom prst="roundRect">
              <a:avLst>
                <a:gd name="adj" fmla="val 16667"/>
              </a:avLst>
            </a:prstGeom>
            <a:solidFill>
              <a:schemeClr val="accent1">
                <a:alpha val="49019"/>
              </a:schemeClr>
            </a:solidFill>
            <a:ln w="9525" algn="ctr">
              <a:solidFill>
                <a:schemeClr val="tx1"/>
              </a:solidFill>
              <a:round/>
              <a:headEnd/>
              <a:tailEnd/>
            </a:ln>
          </p:spPr>
          <p:txBody>
            <a:bodyPr anchor="ctr"/>
            <a:lstStyle/>
            <a:p>
              <a:pPr algn="ctr" eaLnBrk="0" hangingPunct="0"/>
              <a:r>
                <a:rPr lang="en-US" sz="2200">
                  <a:latin typeface="Calibri" pitchFamily="34" charset="0"/>
                </a:rPr>
                <a:t>Falls</a:t>
              </a:r>
            </a:p>
          </p:txBody>
        </p:sp>
        <p:sp>
          <p:nvSpPr>
            <p:cNvPr id="179211" name="Rounded Rectangle 11"/>
            <p:cNvSpPr>
              <a:spLocks noChangeArrowheads="1"/>
            </p:cNvSpPr>
            <p:nvPr/>
          </p:nvSpPr>
          <p:spPr bwMode="auto">
            <a:xfrm>
              <a:off x="144" y="3696"/>
              <a:ext cx="1205" cy="384"/>
            </a:xfrm>
            <a:prstGeom prst="roundRect">
              <a:avLst>
                <a:gd name="adj" fmla="val 16667"/>
              </a:avLst>
            </a:prstGeom>
            <a:solidFill>
              <a:schemeClr val="accent1">
                <a:alpha val="49019"/>
              </a:schemeClr>
            </a:solidFill>
            <a:ln w="9525" algn="ctr">
              <a:solidFill>
                <a:schemeClr val="tx1"/>
              </a:solidFill>
              <a:round/>
              <a:headEnd/>
              <a:tailEnd/>
            </a:ln>
          </p:spPr>
          <p:txBody>
            <a:bodyPr anchor="ctr"/>
            <a:lstStyle/>
            <a:p>
              <a:pPr algn="ctr" eaLnBrk="0" hangingPunct="0"/>
              <a:r>
                <a:rPr lang="en-US" sz="2200" dirty="0">
                  <a:latin typeface="Calibri" pitchFamily="34" charset="0"/>
                </a:rPr>
                <a:t>Hip Fracture</a:t>
              </a:r>
            </a:p>
          </p:txBody>
        </p:sp>
        <p:sp>
          <p:nvSpPr>
            <p:cNvPr id="179212" name="Curved Down Arrow 12"/>
            <p:cNvSpPr>
              <a:spLocks noChangeArrowheads="1"/>
            </p:cNvSpPr>
            <p:nvPr/>
          </p:nvSpPr>
          <p:spPr bwMode="auto">
            <a:xfrm>
              <a:off x="1349" y="768"/>
              <a:ext cx="804" cy="240"/>
            </a:xfrm>
            <a:prstGeom prst="curvedDownArrow">
              <a:avLst>
                <a:gd name="adj1" fmla="val 26164"/>
                <a:gd name="adj2" fmla="val 52344"/>
                <a:gd name="adj3" fmla="val 25000"/>
              </a:avLst>
            </a:prstGeom>
            <a:solidFill>
              <a:srgbClr val="FFFF00"/>
            </a:solidFill>
            <a:ln w="9525" algn="ctr">
              <a:solidFill>
                <a:srgbClr val="FFFF00"/>
              </a:solidFill>
              <a:round/>
              <a:headEnd/>
              <a:tailEnd/>
            </a:ln>
          </p:spPr>
          <p:txBody>
            <a:bodyPr/>
            <a:lstStyle/>
            <a:p>
              <a:pPr eaLnBrk="0" hangingPunct="0"/>
              <a:endParaRPr lang="en-US">
                <a:latin typeface="Calibri" pitchFamily="34" charset="0"/>
              </a:endParaRPr>
            </a:p>
          </p:txBody>
        </p:sp>
        <p:sp>
          <p:nvSpPr>
            <p:cNvPr id="179213" name="Curved Down Arrow 14"/>
            <p:cNvSpPr>
              <a:spLocks noChangeArrowheads="1"/>
            </p:cNvSpPr>
            <p:nvPr/>
          </p:nvSpPr>
          <p:spPr bwMode="auto">
            <a:xfrm>
              <a:off x="2705" y="1008"/>
              <a:ext cx="804" cy="240"/>
            </a:xfrm>
            <a:prstGeom prst="curvedDownArrow">
              <a:avLst>
                <a:gd name="adj1" fmla="val 26164"/>
                <a:gd name="adj2" fmla="val 52344"/>
                <a:gd name="adj3" fmla="val 25000"/>
              </a:avLst>
            </a:prstGeom>
            <a:solidFill>
              <a:srgbClr val="FFFF00"/>
            </a:solidFill>
            <a:ln w="9525" algn="ctr">
              <a:solidFill>
                <a:srgbClr val="FFFF00"/>
              </a:solidFill>
              <a:round/>
              <a:headEnd/>
              <a:tailEnd/>
            </a:ln>
          </p:spPr>
          <p:txBody>
            <a:bodyPr/>
            <a:lstStyle/>
            <a:p>
              <a:pPr eaLnBrk="0" hangingPunct="0"/>
              <a:endParaRPr lang="en-US">
                <a:latin typeface="Calibri" pitchFamily="34" charset="0"/>
              </a:endParaRPr>
            </a:p>
          </p:txBody>
        </p:sp>
        <p:sp>
          <p:nvSpPr>
            <p:cNvPr id="179214" name="Curved Down Arrow 15"/>
            <p:cNvSpPr>
              <a:spLocks noChangeArrowheads="1"/>
            </p:cNvSpPr>
            <p:nvPr/>
          </p:nvSpPr>
          <p:spPr bwMode="auto">
            <a:xfrm>
              <a:off x="4011" y="1296"/>
              <a:ext cx="804" cy="240"/>
            </a:xfrm>
            <a:prstGeom prst="curvedDownArrow">
              <a:avLst>
                <a:gd name="adj1" fmla="val 26164"/>
                <a:gd name="adj2" fmla="val 52344"/>
                <a:gd name="adj3" fmla="val 25000"/>
              </a:avLst>
            </a:prstGeom>
            <a:solidFill>
              <a:srgbClr val="FFFF00"/>
            </a:solidFill>
            <a:ln w="9525" algn="ctr">
              <a:solidFill>
                <a:srgbClr val="FFFF00"/>
              </a:solidFill>
              <a:round/>
              <a:headEnd/>
              <a:tailEnd/>
            </a:ln>
          </p:spPr>
          <p:txBody>
            <a:bodyPr/>
            <a:lstStyle/>
            <a:p>
              <a:pPr eaLnBrk="0" hangingPunct="0"/>
              <a:endParaRPr lang="en-US">
                <a:latin typeface="Calibri" pitchFamily="34" charset="0"/>
              </a:endParaRPr>
            </a:p>
          </p:txBody>
        </p:sp>
        <p:sp>
          <p:nvSpPr>
            <p:cNvPr id="179215" name="Curved Down Arrow 24"/>
            <p:cNvSpPr>
              <a:spLocks noChangeArrowheads="1"/>
            </p:cNvSpPr>
            <p:nvPr/>
          </p:nvSpPr>
          <p:spPr bwMode="auto">
            <a:xfrm flipH="1">
              <a:off x="3358" y="2880"/>
              <a:ext cx="754" cy="240"/>
            </a:xfrm>
            <a:prstGeom prst="curvedDownArrow">
              <a:avLst>
                <a:gd name="adj1" fmla="val 26181"/>
                <a:gd name="adj2" fmla="val 52361"/>
                <a:gd name="adj3" fmla="val 25000"/>
              </a:avLst>
            </a:prstGeom>
            <a:solidFill>
              <a:srgbClr val="FFFF00"/>
            </a:solidFill>
            <a:ln w="9525" algn="ctr">
              <a:solidFill>
                <a:srgbClr val="FFFF00"/>
              </a:solidFill>
              <a:round/>
              <a:headEnd/>
              <a:tailEnd/>
            </a:ln>
          </p:spPr>
          <p:txBody>
            <a:bodyPr/>
            <a:lstStyle/>
            <a:p>
              <a:pPr eaLnBrk="0" hangingPunct="0"/>
              <a:endParaRPr lang="en-US">
                <a:latin typeface="Calibri" pitchFamily="34" charset="0"/>
              </a:endParaRPr>
            </a:p>
          </p:txBody>
        </p:sp>
        <p:sp>
          <p:nvSpPr>
            <p:cNvPr id="179216" name="Curved Down Arrow 25"/>
            <p:cNvSpPr>
              <a:spLocks noChangeArrowheads="1"/>
            </p:cNvSpPr>
            <p:nvPr/>
          </p:nvSpPr>
          <p:spPr bwMode="auto">
            <a:xfrm flipH="1">
              <a:off x="2052" y="3168"/>
              <a:ext cx="754" cy="240"/>
            </a:xfrm>
            <a:prstGeom prst="curvedDownArrow">
              <a:avLst>
                <a:gd name="adj1" fmla="val 26181"/>
                <a:gd name="adj2" fmla="val 52361"/>
                <a:gd name="adj3" fmla="val 25000"/>
              </a:avLst>
            </a:prstGeom>
            <a:solidFill>
              <a:srgbClr val="FFFF00"/>
            </a:solidFill>
            <a:ln w="9525" algn="ctr">
              <a:solidFill>
                <a:srgbClr val="FFFF00"/>
              </a:solidFill>
              <a:round/>
              <a:headEnd/>
              <a:tailEnd/>
            </a:ln>
          </p:spPr>
          <p:txBody>
            <a:bodyPr/>
            <a:lstStyle/>
            <a:p>
              <a:pPr eaLnBrk="0" hangingPunct="0"/>
              <a:endParaRPr lang="en-US">
                <a:latin typeface="Calibri" pitchFamily="34" charset="0"/>
              </a:endParaRPr>
            </a:p>
          </p:txBody>
        </p:sp>
        <p:sp>
          <p:nvSpPr>
            <p:cNvPr id="179217" name="Curved Down Arrow 26"/>
            <p:cNvSpPr>
              <a:spLocks noChangeArrowheads="1"/>
            </p:cNvSpPr>
            <p:nvPr/>
          </p:nvSpPr>
          <p:spPr bwMode="auto">
            <a:xfrm flipH="1">
              <a:off x="747" y="3456"/>
              <a:ext cx="753" cy="240"/>
            </a:xfrm>
            <a:prstGeom prst="curvedDownArrow">
              <a:avLst>
                <a:gd name="adj1" fmla="val 26146"/>
                <a:gd name="adj2" fmla="val 52292"/>
                <a:gd name="adj3" fmla="val 25000"/>
              </a:avLst>
            </a:prstGeom>
            <a:solidFill>
              <a:srgbClr val="FFFF00"/>
            </a:solidFill>
            <a:ln w="9525" algn="ctr">
              <a:solidFill>
                <a:srgbClr val="FFFF00"/>
              </a:solidFill>
              <a:round/>
              <a:headEnd/>
              <a:tailEnd/>
            </a:ln>
          </p:spPr>
          <p:txBody>
            <a:bodyPr/>
            <a:lstStyle/>
            <a:p>
              <a:pPr eaLnBrk="0" hangingPunct="0"/>
              <a:endParaRPr lang="en-US">
                <a:latin typeface="Calibri" pitchFamily="34" charset="0"/>
              </a:endParaRPr>
            </a:p>
          </p:txBody>
        </p:sp>
        <p:sp>
          <p:nvSpPr>
            <p:cNvPr id="179218" name="Curved Down Arrow 27"/>
            <p:cNvSpPr>
              <a:spLocks noChangeArrowheads="1"/>
            </p:cNvSpPr>
            <p:nvPr/>
          </p:nvSpPr>
          <p:spPr bwMode="auto">
            <a:xfrm rot="5400000">
              <a:off x="5188" y="1779"/>
              <a:ext cx="510" cy="251"/>
            </a:xfrm>
            <a:prstGeom prst="curvedDownArrow">
              <a:avLst>
                <a:gd name="adj1" fmla="val 23875"/>
                <a:gd name="adj2" fmla="val 47768"/>
                <a:gd name="adj3" fmla="val 25000"/>
              </a:avLst>
            </a:prstGeom>
            <a:solidFill>
              <a:srgbClr val="FFFF00"/>
            </a:solidFill>
            <a:ln w="9525" algn="ctr">
              <a:solidFill>
                <a:srgbClr val="FFFF00"/>
              </a:solidFill>
              <a:round/>
              <a:headEnd/>
              <a:tailEnd/>
            </a:ln>
          </p:spPr>
          <p:txBody>
            <a:bodyPr rot="10800000" vert="eaVert"/>
            <a:lstStyle/>
            <a:p>
              <a:pPr eaLnBrk="0" hangingPunct="0"/>
              <a:endParaRPr lang="en-US">
                <a:latin typeface="Calibri" pitchFamily="34" charset="0"/>
              </a:endParaRPr>
            </a:p>
          </p:txBody>
        </p:sp>
        <p:sp>
          <p:nvSpPr>
            <p:cNvPr id="179219" name="Curved Down Arrow 28"/>
            <p:cNvSpPr>
              <a:spLocks noChangeArrowheads="1"/>
            </p:cNvSpPr>
            <p:nvPr/>
          </p:nvSpPr>
          <p:spPr bwMode="auto">
            <a:xfrm rot="5400000">
              <a:off x="5188" y="2673"/>
              <a:ext cx="510" cy="251"/>
            </a:xfrm>
            <a:prstGeom prst="curvedDownArrow">
              <a:avLst>
                <a:gd name="adj1" fmla="val 23875"/>
                <a:gd name="adj2" fmla="val 47768"/>
                <a:gd name="adj3" fmla="val 25000"/>
              </a:avLst>
            </a:prstGeom>
            <a:solidFill>
              <a:srgbClr val="FFFF00"/>
            </a:solidFill>
            <a:ln w="9525" algn="ctr">
              <a:solidFill>
                <a:srgbClr val="FFFF00"/>
              </a:solidFill>
              <a:round/>
              <a:headEnd/>
              <a:tailEnd/>
            </a:ln>
          </p:spPr>
          <p:txBody>
            <a:bodyPr rot="10800000" vert="eaVert"/>
            <a:lstStyle/>
            <a:p>
              <a:pPr eaLnBrk="0" hangingPunct="0"/>
              <a:endParaRPr lang="en-US">
                <a:latin typeface="Calibri" pitchFamily="34" charset="0"/>
              </a:endParaRPr>
            </a:p>
          </p:txBody>
        </p:sp>
      </p:grpSp>
      <p:sp>
        <p:nvSpPr>
          <p:cNvPr id="2" name="Title 1"/>
          <p:cNvSpPr>
            <a:spLocks/>
          </p:cNvSpPr>
          <p:nvPr/>
        </p:nvSpPr>
        <p:spPr bwMode="auto">
          <a:xfrm>
            <a:off x="152400" y="2590800"/>
            <a:ext cx="6934200" cy="1143000"/>
          </a:xfrm>
          <a:prstGeom prst="rect">
            <a:avLst/>
          </a:prstGeom>
          <a:noFill/>
          <a:ln w="9525">
            <a:noFill/>
            <a:miter lim="800000"/>
            <a:headEnd/>
            <a:tailEnd/>
          </a:ln>
        </p:spPr>
        <p:txBody>
          <a:bodyPr anchor="ctr"/>
          <a:lstStyle/>
          <a:p>
            <a:pPr algn="ctr" eaLnBrk="0" hangingPunct="0">
              <a:defRPr/>
            </a:pPr>
            <a:r>
              <a:rPr lang="en-US" sz="4400" dirty="0">
                <a:latin typeface="Calibri" pitchFamily="34" charset="0"/>
              </a:rPr>
              <a:t>Prescribing Cascade</a:t>
            </a:r>
            <a:endParaRPr lang="en-US" sz="4400" dirty="0">
              <a:solidFill>
                <a:schemeClr val="tx2"/>
              </a:solidFill>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00F0-CD7C-4DB1-B7E0-7FFB572050BB}"/>
              </a:ext>
            </a:extLst>
          </p:cNvPr>
          <p:cNvSpPr>
            <a:spLocks noGrp="1"/>
          </p:cNvSpPr>
          <p:nvPr>
            <p:ph type="title"/>
          </p:nvPr>
        </p:nvSpPr>
        <p:spPr/>
        <p:txBody>
          <a:bodyPr/>
          <a:lstStyle/>
          <a:p>
            <a:r>
              <a:rPr lang="en-US" dirty="0">
                <a:effectLst/>
              </a:rPr>
              <a:t>Fun Fact</a:t>
            </a:r>
          </a:p>
        </p:txBody>
      </p:sp>
      <p:sp>
        <p:nvSpPr>
          <p:cNvPr id="3" name="Content Placeholder 2">
            <a:extLst>
              <a:ext uri="{FF2B5EF4-FFF2-40B4-BE49-F238E27FC236}">
                <a16:creationId xmlns:a16="http://schemas.microsoft.com/office/drawing/2014/main" id="{85F5E254-ACD6-46C1-A415-2D6537C15A4F}"/>
              </a:ext>
            </a:extLst>
          </p:cNvPr>
          <p:cNvSpPr>
            <a:spLocks noGrp="1"/>
          </p:cNvSpPr>
          <p:nvPr>
            <p:ph idx="1"/>
          </p:nvPr>
        </p:nvSpPr>
        <p:spPr>
          <a:xfrm>
            <a:off x="457200" y="1600200"/>
            <a:ext cx="8229600" cy="5257800"/>
          </a:xfrm>
        </p:spPr>
        <p:txBody>
          <a:bodyPr/>
          <a:lstStyle/>
          <a:p>
            <a:pPr marL="0" indent="0" algn="ctr">
              <a:buNone/>
            </a:pPr>
            <a:r>
              <a:rPr lang="en-US" dirty="0">
                <a:effectLst/>
              </a:rPr>
              <a:t>When it comes to health there is no </a:t>
            </a:r>
          </a:p>
          <a:p>
            <a:pPr marL="0" indent="0" algn="ctr">
              <a:buNone/>
            </a:pPr>
            <a:r>
              <a:rPr lang="en-US" dirty="0">
                <a:effectLst/>
              </a:rPr>
              <a:t>“typical” older person</a:t>
            </a:r>
          </a:p>
          <a:p>
            <a:endParaRPr lang="en-US" dirty="0"/>
          </a:p>
          <a:p>
            <a:pPr marL="0" indent="0">
              <a:buNone/>
            </a:pPr>
            <a:endParaRPr lang="en-US" dirty="0"/>
          </a:p>
          <a:p>
            <a:pPr marL="0" indent="0">
              <a:buNone/>
            </a:pPr>
            <a:endParaRPr lang="en-US" dirty="0"/>
          </a:p>
          <a:p>
            <a:endParaRPr lang="en-US"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200" dirty="0">
                <a:effectLst/>
              </a:rPr>
              <a:t>http://www.who.int/features/factfiles/ageing/en/. Accessed 11.14.19</a:t>
            </a:r>
          </a:p>
        </p:txBody>
      </p:sp>
      <p:pic>
        <p:nvPicPr>
          <p:cNvPr id="5" name="Picture 4">
            <a:extLst>
              <a:ext uri="{FF2B5EF4-FFF2-40B4-BE49-F238E27FC236}">
                <a16:creationId xmlns:a16="http://schemas.microsoft.com/office/drawing/2014/main" id="{B6C6DB8D-3DE6-44BB-AC09-54448B799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700" y="2895600"/>
            <a:ext cx="4038600" cy="2667000"/>
          </a:xfrm>
          <a:prstGeom prst="rect">
            <a:avLst/>
          </a:prstGeom>
        </p:spPr>
      </p:pic>
    </p:spTree>
    <p:extLst>
      <p:ext uri="{BB962C8B-B14F-4D97-AF65-F5344CB8AC3E}">
        <p14:creationId xmlns:p14="http://schemas.microsoft.com/office/powerpoint/2010/main" val="2578427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37F7-D480-417D-B15C-EBB5A0318E1C}"/>
              </a:ext>
            </a:extLst>
          </p:cNvPr>
          <p:cNvSpPr>
            <a:spLocks noGrp="1"/>
          </p:cNvSpPr>
          <p:nvPr>
            <p:ph type="title"/>
          </p:nvPr>
        </p:nvSpPr>
        <p:spPr>
          <a:xfrm>
            <a:off x="457200" y="2133600"/>
            <a:ext cx="8229600" cy="1143000"/>
          </a:xfrm>
        </p:spPr>
        <p:txBody>
          <a:bodyPr/>
          <a:lstStyle/>
          <a:p>
            <a:r>
              <a:rPr lang="en-US" dirty="0">
                <a:effectLst/>
              </a:rPr>
              <a:t>Potentially Inappropriate Medications (PIMs) </a:t>
            </a:r>
            <a:br>
              <a:rPr lang="en-US" dirty="0">
                <a:effectLst/>
              </a:rPr>
            </a:br>
            <a:r>
              <a:rPr lang="en-US" dirty="0">
                <a:effectLst/>
              </a:rPr>
              <a:t>Screening Tools</a:t>
            </a:r>
          </a:p>
        </p:txBody>
      </p:sp>
    </p:spTree>
    <p:extLst>
      <p:ext uri="{BB962C8B-B14F-4D97-AF65-F5344CB8AC3E}">
        <p14:creationId xmlns:p14="http://schemas.microsoft.com/office/powerpoint/2010/main" val="1942587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Goal of Screening Tools</a:t>
            </a:r>
          </a:p>
        </p:txBody>
      </p:sp>
      <p:sp>
        <p:nvSpPr>
          <p:cNvPr id="3" name="Content Placeholder 2"/>
          <p:cNvSpPr>
            <a:spLocks noGrp="1"/>
          </p:cNvSpPr>
          <p:nvPr>
            <p:ph idx="1"/>
          </p:nvPr>
        </p:nvSpPr>
        <p:spPr/>
        <p:txBody>
          <a:bodyPr/>
          <a:lstStyle/>
          <a:p>
            <a:r>
              <a:rPr lang="en-US" sz="2800" dirty="0">
                <a:effectLst/>
              </a:rPr>
              <a:t>Optimize prescribing appropriateness and reduce negative outcomes including preventable ADRs </a:t>
            </a:r>
          </a:p>
        </p:txBody>
      </p:sp>
      <p:pic>
        <p:nvPicPr>
          <p:cNvPr id="1026" name="Picture 2" descr="http://www.glasbergen.com/wp-content/gallery/pharmacy/pharm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73363"/>
            <a:ext cx="4250871"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416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1FCE-D8F2-43CD-ABB9-BFD49B3A9FBE}"/>
              </a:ext>
            </a:extLst>
          </p:cNvPr>
          <p:cNvSpPr>
            <a:spLocks noGrp="1"/>
          </p:cNvSpPr>
          <p:nvPr>
            <p:ph type="title"/>
          </p:nvPr>
        </p:nvSpPr>
        <p:spPr/>
        <p:txBody>
          <a:bodyPr/>
          <a:lstStyle/>
          <a:p>
            <a:r>
              <a:rPr lang="en-US" dirty="0">
                <a:effectLst/>
              </a:rPr>
              <a:t>PIMs Screening Tools</a:t>
            </a:r>
          </a:p>
        </p:txBody>
      </p:sp>
      <p:sp>
        <p:nvSpPr>
          <p:cNvPr id="3" name="Content Placeholder 2">
            <a:extLst>
              <a:ext uri="{FF2B5EF4-FFF2-40B4-BE49-F238E27FC236}">
                <a16:creationId xmlns:a16="http://schemas.microsoft.com/office/drawing/2014/main" id="{AD85927F-9D36-4959-BC62-0B89C5130A03}"/>
              </a:ext>
            </a:extLst>
          </p:cNvPr>
          <p:cNvSpPr>
            <a:spLocks noGrp="1"/>
          </p:cNvSpPr>
          <p:nvPr>
            <p:ph idx="1"/>
          </p:nvPr>
        </p:nvSpPr>
        <p:spPr/>
        <p:txBody>
          <a:bodyPr/>
          <a:lstStyle/>
          <a:p>
            <a:r>
              <a:rPr lang="en-US" dirty="0">
                <a:solidFill>
                  <a:srgbClr val="FFC000"/>
                </a:solidFill>
                <a:effectLst/>
              </a:rPr>
              <a:t>S</a:t>
            </a:r>
            <a:r>
              <a:rPr lang="en-US" dirty="0">
                <a:effectLst/>
              </a:rPr>
              <a:t>creening </a:t>
            </a:r>
            <a:r>
              <a:rPr lang="en-US" dirty="0">
                <a:solidFill>
                  <a:srgbClr val="FFC000"/>
                </a:solidFill>
                <a:effectLst/>
              </a:rPr>
              <a:t>T</a:t>
            </a:r>
            <a:r>
              <a:rPr lang="en-US" dirty="0">
                <a:effectLst/>
              </a:rPr>
              <a:t>ool of </a:t>
            </a:r>
            <a:r>
              <a:rPr lang="en-US" dirty="0">
                <a:solidFill>
                  <a:srgbClr val="FFC000"/>
                </a:solidFill>
                <a:effectLst/>
              </a:rPr>
              <a:t>O</a:t>
            </a:r>
            <a:r>
              <a:rPr lang="en-US" dirty="0">
                <a:effectLst/>
              </a:rPr>
              <a:t>lder </a:t>
            </a:r>
            <a:r>
              <a:rPr lang="en-US" dirty="0">
                <a:solidFill>
                  <a:srgbClr val="FFC000"/>
                </a:solidFill>
                <a:effectLst/>
              </a:rPr>
              <a:t>P</a:t>
            </a:r>
            <a:r>
              <a:rPr lang="en-US" dirty="0">
                <a:effectLst/>
              </a:rPr>
              <a:t>ersons’ </a:t>
            </a:r>
            <a:r>
              <a:rPr lang="en-US" dirty="0">
                <a:solidFill>
                  <a:srgbClr val="FFC000"/>
                </a:solidFill>
                <a:effectLst/>
              </a:rPr>
              <a:t>P</a:t>
            </a:r>
            <a:r>
              <a:rPr lang="en-US" dirty="0">
                <a:effectLst/>
              </a:rPr>
              <a:t>otentially Inappropriate Prescriptions (STOPP)</a:t>
            </a:r>
          </a:p>
          <a:p>
            <a:pPr marL="0" indent="0">
              <a:buNone/>
            </a:pPr>
            <a:endParaRPr lang="en-US" dirty="0">
              <a:effectLst/>
            </a:endParaRPr>
          </a:p>
          <a:p>
            <a:r>
              <a:rPr lang="en-US" dirty="0">
                <a:solidFill>
                  <a:srgbClr val="FFC000"/>
                </a:solidFill>
                <a:effectLst/>
              </a:rPr>
              <a:t>S</a:t>
            </a:r>
            <a:r>
              <a:rPr lang="en-US" dirty="0">
                <a:effectLst/>
              </a:rPr>
              <a:t>creening </a:t>
            </a:r>
            <a:r>
              <a:rPr lang="en-US" dirty="0">
                <a:solidFill>
                  <a:srgbClr val="FFC000"/>
                </a:solidFill>
                <a:effectLst/>
              </a:rPr>
              <a:t>T</a:t>
            </a:r>
            <a:r>
              <a:rPr lang="en-US" dirty="0">
                <a:effectLst/>
              </a:rPr>
              <a:t>ool to </a:t>
            </a:r>
            <a:r>
              <a:rPr lang="en-US" dirty="0">
                <a:solidFill>
                  <a:srgbClr val="FFC000"/>
                </a:solidFill>
                <a:effectLst/>
              </a:rPr>
              <a:t>A</a:t>
            </a:r>
            <a:r>
              <a:rPr lang="en-US" dirty="0">
                <a:effectLst/>
              </a:rPr>
              <a:t>lert doctors to the </a:t>
            </a:r>
            <a:r>
              <a:rPr lang="en-US" dirty="0">
                <a:solidFill>
                  <a:srgbClr val="FFC000"/>
                </a:solidFill>
                <a:effectLst/>
              </a:rPr>
              <a:t>R</a:t>
            </a:r>
            <a:r>
              <a:rPr lang="en-US" dirty="0">
                <a:effectLst/>
              </a:rPr>
              <a:t>ight </a:t>
            </a:r>
            <a:r>
              <a:rPr lang="en-US" dirty="0">
                <a:solidFill>
                  <a:srgbClr val="FFC000"/>
                </a:solidFill>
                <a:effectLst/>
              </a:rPr>
              <a:t>T</a:t>
            </a:r>
            <a:r>
              <a:rPr lang="en-US" dirty="0">
                <a:effectLst/>
              </a:rPr>
              <a:t>reatment (START)</a:t>
            </a:r>
          </a:p>
          <a:p>
            <a:pPr marL="0" indent="0">
              <a:buNone/>
            </a:pPr>
            <a:endParaRPr lang="en-US" dirty="0">
              <a:effectLst/>
            </a:endParaRPr>
          </a:p>
          <a:p>
            <a:r>
              <a:rPr lang="en-US" b="1" dirty="0">
                <a:solidFill>
                  <a:srgbClr val="FFC000"/>
                </a:solidFill>
                <a:effectLst/>
              </a:rPr>
              <a:t>Beers Criteria (Update 2019)</a:t>
            </a:r>
          </a:p>
          <a:p>
            <a:pPr marL="0" indent="0">
              <a:buNone/>
            </a:pPr>
            <a:endParaRPr lang="en-US" dirty="0"/>
          </a:p>
        </p:txBody>
      </p:sp>
      <p:sp>
        <p:nvSpPr>
          <p:cNvPr id="4" name="TextBox 3">
            <a:extLst>
              <a:ext uri="{FF2B5EF4-FFF2-40B4-BE49-F238E27FC236}">
                <a16:creationId xmlns:a16="http://schemas.microsoft.com/office/drawing/2014/main" id="{B4AA381C-C4A4-4AD4-8168-E41A03C96D07}"/>
              </a:ext>
            </a:extLst>
          </p:cNvPr>
          <p:cNvSpPr txBox="1"/>
          <p:nvPr/>
        </p:nvSpPr>
        <p:spPr>
          <a:xfrm>
            <a:off x="228600" y="6077892"/>
            <a:ext cx="7162800" cy="1200329"/>
          </a:xfrm>
          <a:prstGeom prst="rect">
            <a:avLst/>
          </a:prstGeom>
          <a:noFill/>
        </p:spPr>
        <p:txBody>
          <a:bodyPr wrap="square" rtlCol="0">
            <a:spAutoFit/>
          </a:bodyPr>
          <a:lstStyle/>
          <a:p>
            <a:r>
              <a:rPr lang="en-US" sz="1200" b="0" dirty="0" err="1">
                <a:latin typeface="Calibri" panose="020F0502020204030204" pitchFamily="34" charset="0"/>
                <a:cs typeface="Calibri" panose="020F0502020204030204" pitchFamily="34" charset="0"/>
              </a:rPr>
              <a:t>O’Mahony</a:t>
            </a:r>
            <a:r>
              <a:rPr lang="en-US" sz="1200" b="0" dirty="0">
                <a:latin typeface="Calibri" panose="020F0502020204030204" pitchFamily="34" charset="0"/>
                <a:cs typeface="Calibri" panose="020F0502020204030204" pitchFamily="34" charset="0"/>
              </a:rPr>
              <a:t> D, O’Sullivan D, Byrne S, et al. STOPP/START criteria for potentially inappropriate prescribing in older people: Version 2. Age Ageing 2014; 44: 213–218; 2019 American Geriatrics Society Beers Criteria Update Expert Panel (2019). American Geriatrics Society 2019 Updated AGS Beers Criteria for Potentially Inappropriate Medication Use in Older Adults. </a:t>
            </a:r>
            <a:r>
              <a:rPr lang="en-US" sz="1200" b="0" i="1" dirty="0">
                <a:latin typeface="Calibri" panose="020F0502020204030204" pitchFamily="34" charset="0"/>
                <a:cs typeface="Calibri" panose="020F0502020204030204" pitchFamily="34" charset="0"/>
              </a:rPr>
              <a:t>Journal of the American Geriatrics Society</a:t>
            </a:r>
            <a:r>
              <a:rPr lang="en-US" sz="1200" b="0" dirty="0">
                <a:latin typeface="Calibri" panose="020F0502020204030204" pitchFamily="34" charset="0"/>
                <a:cs typeface="Calibri" panose="020F0502020204030204" pitchFamily="34" charset="0"/>
              </a:rPr>
              <a:t>, </a:t>
            </a:r>
            <a:r>
              <a:rPr lang="en-US" sz="1200" b="0" i="1" dirty="0">
                <a:latin typeface="Calibri" panose="020F0502020204030204" pitchFamily="34" charset="0"/>
                <a:cs typeface="Calibri" panose="020F0502020204030204" pitchFamily="34" charset="0"/>
              </a:rPr>
              <a:t>67</a:t>
            </a:r>
            <a:r>
              <a:rPr lang="en-US" sz="1200" b="0" dirty="0">
                <a:latin typeface="Calibri" panose="020F0502020204030204" pitchFamily="34" charset="0"/>
                <a:cs typeface="Calibri" panose="020F0502020204030204" pitchFamily="34" charset="0"/>
              </a:rPr>
              <a:t>(4), 674-694. </a:t>
            </a:r>
          </a:p>
          <a:p>
            <a:endParaRPr lang="en-US" sz="1200" b="0" dirty="0">
              <a:latin typeface="Calibri" panose="020F0502020204030204" pitchFamily="34" charset="0"/>
              <a:cs typeface="Calibri" panose="020F0502020204030204" pitchFamily="34" charset="0"/>
            </a:endParaRPr>
          </a:p>
          <a:p>
            <a:endParaRPr lang="en-US" sz="12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1132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F97D-4FB8-4329-9538-D2915E95C4FC}"/>
              </a:ext>
            </a:extLst>
          </p:cNvPr>
          <p:cNvSpPr>
            <a:spLocks noGrp="1"/>
          </p:cNvSpPr>
          <p:nvPr>
            <p:ph type="title"/>
          </p:nvPr>
        </p:nvSpPr>
        <p:spPr/>
        <p:txBody>
          <a:bodyPr/>
          <a:lstStyle/>
          <a:p>
            <a:r>
              <a:rPr lang="en-US" dirty="0"/>
              <a:t>Pop Quiz</a:t>
            </a:r>
          </a:p>
        </p:txBody>
      </p:sp>
      <p:sp>
        <p:nvSpPr>
          <p:cNvPr id="3" name="Content Placeholder 2">
            <a:extLst>
              <a:ext uri="{FF2B5EF4-FFF2-40B4-BE49-F238E27FC236}">
                <a16:creationId xmlns:a16="http://schemas.microsoft.com/office/drawing/2014/main" id="{5D7CDCA7-36C4-4CC2-8BEC-847630096A4C}"/>
              </a:ext>
            </a:extLst>
          </p:cNvPr>
          <p:cNvSpPr>
            <a:spLocks noGrp="1"/>
          </p:cNvSpPr>
          <p:nvPr>
            <p:ph idx="1"/>
          </p:nvPr>
        </p:nvSpPr>
        <p:spPr>
          <a:xfrm>
            <a:off x="457200" y="1600200"/>
            <a:ext cx="8229600" cy="5105400"/>
          </a:xfrm>
        </p:spPr>
        <p:txBody>
          <a:bodyPr/>
          <a:lstStyle/>
          <a:p>
            <a:r>
              <a:rPr lang="en-US" dirty="0">
                <a:effectLst/>
              </a:rPr>
              <a:t>The Beers Criteria applies to which of the following celebrities?</a:t>
            </a:r>
          </a:p>
          <a:p>
            <a:pPr marL="971550" lvl="1" indent="-514350">
              <a:buFont typeface="+mj-lt"/>
              <a:buAutoNum type="alphaUcPeriod"/>
            </a:pPr>
            <a:r>
              <a:rPr lang="en-US" dirty="0">
                <a:effectLst/>
              </a:rPr>
              <a:t>Jerry Seinfeld</a:t>
            </a:r>
          </a:p>
          <a:p>
            <a:pPr marL="971550" lvl="1" indent="-514350">
              <a:buFont typeface="+mj-lt"/>
              <a:buAutoNum type="alphaUcPeriod"/>
            </a:pPr>
            <a:r>
              <a:rPr lang="en-US" dirty="0">
                <a:effectLst/>
              </a:rPr>
              <a:t>Jackie Chan</a:t>
            </a:r>
          </a:p>
          <a:p>
            <a:pPr marL="971550" lvl="1" indent="-514350">
              <a:buFont typeface="+mj-lt"/>
              <a:buAutoNum type="alphaUcPeriod"/>
            </a:pPr>
            <a:r>
              <a:rPr lang="en-US" dirty="0">
                <a:effectLst/>
              </a:rPr>
              <a:t>Reba McEntire</a:t>
            </a:r>
          </a:p>
          <a:p>
            <a:pPr marL="971550" lvl="1" indent="-514350">
              <a:buFont typeface="+mj-lt"/>
              <a:buAutoNum type="alphaUcPeriod"/>
            </a:pPr>
            <a:r>
              <a:rPr lang="en-US" dirty="0">
                <a:effectLst/>
              </a:rPr>
              <a:t>All of the above</a:t>
            </a:r>
          </a:p>
          <a:p>
            <a:pPr marL="971550" lvl="1" indent="-514350">
              <a:buFont typeface="+mj-lt"/>
              <a:buAutoNum type="alphaUcPeriod"/>
            </a:pPr>
            <a:endParaRPr lang="en-US" sz="1200" dirty="0">
              <a:solidFill>
                <a:srgbClr val="FFC000"/>
              </a:solidFill>
              <a:effectLst/>
            </a:endParaRPr>
          </a:p>
          <a:p>
            <a:pPr marL="971550" lvl="1" indent="-514350">
              <a:buFont typeface="+mj-lt"/>
              <a:buAutoNum type="alphaUcPeriod"/>
            </a:pPr>
            <a:endParaRPr lang="en-US" sz="1200" dirty="0">
              <a:solidFill>
                <a:srgbClr val="FFC000"/>
              </a:solidFill>
              <a:effectLst/>
            </a:endParaRPr>
          </a:p>
          <a:p>
            <a:pPr marL="457200" lvl="1" indent="0">
              <a:buNone/>
            </a:pPr>
            <a:endParaRPr lang="en-US" sz="1200" dirty="0">
              <a:solidFill>
                <a:srgbClr val="FFC000"/>
              </a:solidFill>
              <a:effectLst/>
            </a:endParaRPr>
          </a:p>
          <a:p>
            <a:pPr marL="457200" lvl="1" indent="0">
              <a:buNone/>
            </a:pPr>
            <a:endParaRPr lang="en-US" sz="1200" dirty="0">
              <a:solidFill>
                <a:srgbClr val="FFC000"/>
              </a:solidFill>
              <a:effectLst/>
            </a:endParaRPr>
          </a:p>
          <a:p>
            <a:pPr marL="457200" lvl="1" indent="0">
              <a:buNone/>
            </a:pPr>
            <a:endParaRPr lang="en-US" sz="1200" dirty="0">
              <a:solidFill>
                <a:srgbClr val="FFC000"/>
              </a:solidFill>
              <a:effectLst/>
            </a:endParaRPr>
          </a:p>
          <a:p>
            <a:pPr marL="457200" lvl="1" indent="0">
              <a:buNone/>
            </a:pPr>
            <a:endParaRPr lang="en-US" sz="1200" dirty="0">
              <a:solidFill>
                <a:srgbClr val="FFC000"/>
              </a:solidFill>
              <a:effectLst/>
            </a:endParaRPr>
          </a:p>
          <a:p>
            <a:pPr marL="457200" lvl="1" indent="0">
              <a:buNone/>
            </a:pPr>
            <a:endParaRPr lang="en-US" sz="1200" dirty="0">
              <a:solidFill>
                <a:srgbClr val="FFC000"/>
              </a:solidFill>
              <a:effectLst/>
            </a:endParaRPr>
          </a:p>
          <a:p>
            <a:pPr marL="457200" lvl="1" indent="0">
              <a:buNone/>
            </a:pPr>
            <a:endParaRPr lang="en-US" dirty="0">
              <a:solidFill>
                <a:srgbClr val="FFC000"/>
              </a:solidFill>
              <a:effectLst/>
            </a:endParaRPr>
          </a:p>
          <a:p>
            <a:pPr marL="0" indent="0">
              <a:buNone/>
            </a:pPr>
            <a:endParaRPr lang="en-US" dirty="0"/>
          </a:p>
        </p:txBody>
      </p:sp>
    </p:spTree>
    <p:extLst>
      <p:ext uri="{BB962C8B-B14F-4D97-AF65-F5344CB8AC3E}">
        <p14:creationId xmlns:p14="http://schemas.microsoft.com/office/powerpoint/2010/main" val="24183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400"/>
                                  </p:stCondLst>
                                  <p:childTnLst>
                                    <p:animClr clrSpc="rgb" dir="cw">
                                      <p:cBhvr override="childStyle">
                                        <p:cTn id="6" dur="2000" fill="hold"/>
                                        <p:tgtEl>
                                          <p:spTgt spid="3">
                                            <p:txEl>
                                              <p:pRg st="4" end="4"/>
                                            </p:txEl>
                                          </p:spTgt>
                                        </p:tgtEl>
                                        <p:attrNameLst>
                                          <p:attrName>style.color</p:attrName>
                                        </p:attrNameLst>
                                      </p:cBhvr>
                                      <p:to>
                                        <a:srgbClr val="FFC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40BD-0B61-460E-B75F-1829D2EB65A4}"/>
              </a:ext>
            </a:extLst>
          </p:cNvPr>
          <p:cNvSpPr>
            <a:spLocks noGrp="1"/>
          </p:cNvSpPr>
          <p:nvPr>
            <p:ph type="title"/>
          </p:nvPr>
        </p:nvSpPr>
        <p:spPr/>
        <p:txBody>
          <a:bodyPr/>
          <a:lstStyle/>
          <a:p>
            <a:r>
              <a:rPr lang="en-US" dirty="0">
                <a:effectLst/>
              </a:rPr>
              <a:t>Purpose of the Beers Criteria</a:t>
            </a:r>
          </a:p>
        </p:txBody>
      </p:sp>
      <p:sp>
        <p:nvSpPr>
          <p:cNvPr id="3" name="Content Placeholder 2">
            <a:extLst>
              <a:ext uri="{FF2B5EF4-FFF2-40B4-BE49-F238E27FC236}">
                <a16:creationId xmlns:a16="http://schemas.microsoft.com/office/drawing/2014/main" id="{703C40FF-9BFF-4C50-BCF0-7D5B362D1A78}"/>
              </a:ext>
            </a:extLst>
          </p:cNvPr>
          <p:cNvSpPr>
            <a:spLocks noGrp="1"/>
          </p:cNvSpPr>
          <p:nvPr>
            <p:ph idx="1"/>
          </p:nvPr>
        </p:nvSpPr>
        <p:spPr/>
        <p:txBody>
          <a:bodyPr/>
          <a:lstStyle/>
          <a:p>
            <a:r>
              <a:rPr lang="en-US" sz="2400" dirty="0">
                <a:effectLst/>
              </a:rPr>
              <a:t>Identify PIMS that should be avoided in many older adults</a:t>
            </a:r>
          </a:p>
          <a:p>
            <a:pPr marL="0" indent="0">
              <a:buNone/>
            </a:pPr>
            <a:r>
              <a:rPr lang="en-US" sz="2400" dirty="0">
                <a:effectLst/>
              </a:rPr>
              <a:t>      (</a:t>
            </a:r>
            <a:r>
              <a:rPr lang="en-US" sz="2400" u="sng" dirty="0">
                <a:effectLst/>
              </a:rPr>
              <a:t>&gt;</a:t>
            </a:r>
            <a:r>
              <a:rPr lang="en-US" sz="2400" dirty="0">
                <a:effectLst/>
              </a:rPr>
              <a:t> 65 years)</a:t>
            </a:r>
          </a:p>
          <a:p>
            <a:endParaRPr lang="en-US" sz="2400" u="sng" dirty="0">
              <a:effectLst/>
            </a:endParaRPr>
          </a:p>
          <a:p>
            <a:r>
              <a:rPr lang="en-US" sz="2400" dirty="0">
                <a:effectLst/>
              </a:rPr>
              <a:t>Reduce ADEs and drug related problems</a:t>
            </a:r>
          </a:p>
          <a:p>
            <a:pPr marL="0" indent="0">
              <a:buNone/>
            </a:pPr>
            <a:endParaRPr lang="en-US" sz="2400" dirty="0">
              <a:effectLst/>
            </a:endParaRPr>
          </a:p>
          <a:p>
            <a:r>
              <a:rPr lang="en-US" sz="2400" dirty="0">
                <a:effectLst/>
              </a:rPr>
              <a:t>Improve medication selection and medication use in older adults</a:t>
            </a:r>
          </a:p>
          <a:p>
            <a:pPr marL="0" indent="0">
              <a:buNone/>
            </a:pPr>
            <a:endParaRPr lang="en-US" sz="2400" dirty="0">
              <a:effectLst>
                <a:outerShdw blurRad="38100" dist="38100" dir="2700000" algn="tl">
                  <a:srgbClr val="000000">
                    <a:alpha val="43137"/>
                  </a:srgbClr>
                </a:outerShdw>
              </a:effectLst>
            </a:endParaRPr>
          </a:p>
          <a:p>
            <a:r>
              <a:rPr lang="en-US" sz="2400" dirty="0">
                <a:effectLst/>
              </a:rPr>
              <a:t>Designed for use in any clinical setting with the exception of hospice and palliative care settings</a:t>
            </a:r>
          </a:p>
          <a:p>
            <a:endParaRPr lang="en-US" dirty="0">
              <a:effectLst/>
            </a:endParaRPr>
          </a:p>
          <a:p>
            <a:pPr marL="0" indent="0">
              <a:buNone/>
            </a:pPr>
            <a:endParaRPr lang="en-US" u="sng" dirty="0">
              <a:effectLst/>
            </a:endParaRPr>
          </a:p>
        </p:txBody>
      </p:sp>
      <p:sp>
        <p:nvSpPr>
          <p:cNvPr id="4" name="TextBox 3">
            <a:extLst>
              <a:ext uri="{FF2B5EF4-FFF2-40B4-BE49-F238E27FC236}">
                <a16:creationId xmlns:a16="http://schemas.microsoft.com/office/drawing/2014/main" id="{89AF1E03-343A-4396-8CA4-250C2CAFF5B1}"/>
              </a:ext>
            </a:extLst>
          </p:cNvPr>
          <p:cNvSpPr txBox="1"/>
          <p:nvPr/>
        </p:nvSpPr>
        <p:spPr>
          <a:xfrm>
            <a:off x="338846" y="6334125"/>
            <a:ext cx="8347953" cy="830997"/>
          </a:xfrm>
          <a:prstGeom prst="rect">
            <a:avLst/>
          </a:prstGeom>
          <a:noFill/>
        </p:spPr>
        <p:txBody>
          <a:bodyPr wrap="square" rtlCol="0">
            <a:spAutoFit/>
          </a:bodyPr>
          <a:lstStyle/>
          <a:p>
            <a:r>
              <a:rPr lang="en-US" sz="1200" b="0" dirty="0">
                <a:latin typeface="Calibri" panose="020F0502020204030204" pitchFamily="34" charset="0"/>
                <a:cs typeface="Calibri" panose="020F0502020204030204" pitchFamily="34" charset="0"/>
              </a:rPr>
              <a:t>2019 American Geriatrics Society Beers Criteria Update Expert Panel (2019). American Geriatrics Society 2019 Updated AGS Beers Criteria for Potentially Inappropriate Medication Use in Older Adults. </a:t>
            </a:r>
            <a:r>
              <a:rPr lang="en-US" sz="1200" b="0" i="1" dirty="0">
                <a:latin typeface="Calibri" panose="020F0502020204030204" pitchFamily="34" charset="0"/>
                <a:cs typeface="Calibri" panose="020F0502020204030204" pitchFamily="34" charset="0"/>
              </a:rPr>
              <a:t>Journal of the American Geriatrics Society</a:t>
            </a:r>
            <a:r>
              <a:rPr lang="en-US" sz="1200" b="0" dirty="0">
                <a:latin typeface="Calibri" panose="020F0502020204030204" pitchFamily="34" charset="0"/>
                <a:cs typeface="Calibri" panose="020F0502020204030204" pitchFamily="34" charset="0"/>
              </a:rPr>
              <a:t>, </a:t>
            </a:r>
            <a:r>
              <a:rPr lang="en-US" sz="1200" b="0" i="1" dirty="0">
                <a:latin typeface="Calibri" panose="020F0502020204030204" pitchFamily="34" charset="0"/>
                <a:cs typeface="Calibri" panose="020F0502020204030204" pitchFamily="34" charset="0"/>
              </a:rPr>
              <a:t>67</a:t>
            </a:r>
            <a:r>
              <a:rPr lang="en-US" sz="1200" b="0" dirty="0">
                <a:latin typeface="Calibri" panose="020F0502020204030204" pitchFamily="34" charset="0"/>
                <a:cs typeface="Calibri" panose="020F0502020204030204" pitchFamily="34" charset="0"/>
              </a:rPr>
              <a:t>(4), 674-694. </a:t>
            </a:r>
          </a:p>
          <a:p>
            <a:endParaRPr lang="en-US" sz="1200" b="0" dirty="0">
              <a:latin typeface="Calibri" panose="020F0502020204030204" pitchFamily="34" charset="0"/>
              <a:cs typeface="Calibri" panose="020F0502020204030204" pitchFamily="34" charset="0"/>
            </a:endParaRPr>
          </a:p>
          <a:p>
            <a:endParaRPr lang="en-US" sz="12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5387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rrowheads="1"/>
          </p:cNvSpPr>
          <p:nvPr>
            <p:ph type="title"/>
          </p:nvPr>
        </p:nvSpPr>
        <p:spPr/>
        <p:txBody>
          <a:bodyPr/>
          <a:lstStyle/>
          <a:p>
            <a:pPr eaLnBrk="1" hangingPunct="1"/>
            <a:r>
              <a:rPr lang="en-US" dirty="0">
                <a:solidFill>
                  <a:schemeClr val="tx1"/>
                </a:solidFill>
                <a:effectLst/>
              </a:rPr>
              <a:t>Beers Criteria Guide</a:t>
            </a:r>
          </a:p>
        </p:txBody>
      </p:sp>
      <p:sp>
        <p:nvSpPr>
          <p:cNvPr id="206851" name="Rectangle 3"/>
          <p:cNvSpPr>
            <a:spLocks noGrp="1" noChangeArrowheads="1"/>
          </p:cNvSpPr>
          <p:nvPr>
            <p:ph type="body" idx="1"/>
          </p:nvPr>
        </p:nvSpPr>
        <p:spPr>
          <a:xfrm>
            <a:off x="228600" y="1676400"/>
            <a:ext cx="8610600" cy="4724400"/>
          </a:xfrm>
        </p:spPr>
        <p:txBody>
          <a:bodyPr>
            <a:normAutofit/>
          </a:bodyPr>
          <a:lstStyle/>
          <a:p>
            <a:pPr marL="514350" indent="-457200">
              <a:defRPr/>
            </a:pPr>
            <a:r>
              <a:rPr lang="en-US" sz="2800" dirty="0">
                <a:effectLst/>
              </a:rPr>
              <a:t>Medication Tables:</a:t>
            </a:r>
          </a:p>
          <a:p>
            <a:pPr lvl="1">
              <a:defRPr/>
            </a:pPr>
            <a:r>
              <a:rPr lang="en-US" sz="2400" dirty="0">
                <a:effectLst/>
              </a:rPr>
              <a:t>PIMs that </a:t>
            </a:r>
            <a:r>
              <a:rPr lang="en-US" sz="2400" i="1" dirty="0">
                <a:solidFill>
                  <a:srgbClr val="FFFF00"/>
                </a:solidFill>
                <a:effectLst/>
              </a:rPr>
              <a:t>should generally be avoided </a:t>
            </a:r>
            <a:r>
              <a:rPr lang="en-US" sz="2400" dirty="0">
                <a:effectLst/>
              </a:rPr>
              <a:t>in older adults </a:t>
            </a:r>
          </a:p>
          <a:p>
            <a:pPr lvl="1">
              <a:defRPr/>
            </a:pPr>
            <a:r>
              <a:rPr lang="en-US" sz="2400" dirty="0">
                <a:effectLst/>
              </a:rPr>
              <a:t>Drug-disease / Drug-syndrome interactions</a:t>
            </a:r>
          </a:p>
          <a:p>
            <a:pPr lvl="1">
              <a:defRPr/>
            </a:pPr>
            <a:r>
              <a:rPr lang="en-US" sz="2400" dirty="0">
                <a:effectLst/>
              </a:rPr>
              <a:t>Drugs to be used with caution</a:t>
            </a:r>
          </a:p>
          <a:p>
            <a:pPr lvl="1" eaLnBrk="1" hangingPunct="1">
              <a:defRPr/>
            </a:pPr>
            <a:r>
              <a:rPr lang="en-US" sz="2400" dirty="0">
                <a:effectLst/>
              </a:rPr>
              <a:t>Drug-drug interactions </a:t>
            </a:r>
          </a:p>
          <a:p>
            <a:pPr lvl="1" eaLnBrk="1" hangingPunct="1">
              <a:defRPr/>
            </a:pPr>
            <a:r>
              <a:rPr lang="en-US" sz="2400" dirty="0">
                <a:effectLst/>
              </a:rPr>
              <a:t>Drugs with renal dose adjustment </a:t>
            </a:r>
          </a:p>
          <a:p>
            <a:pPr marL="457200" lvl="1" indent="0" eaLnBrk="1" hangingPunct="1">
              <a:buNone/>
              <a:defRPr/>
            </a:pPr>
            <a:endParaRPr lang="en-US" sz="2400" dirty="0">
              <a:effectLst/>
            </a:endParaRPr>
          </a:p>
          <a:p>
            <a:pPr eaLnBrk="1" hangingPunct="1">
              <a:defRPr/>
            </a:pPr>
            <a:r>
              <a:rPr lang="en-US" sz="2800" dirty="0">
                <a:effectLst/>
              </a:rPr>
              <a:t>Alternative medications (published separately)</a:t>
            </a:r>
          </a:p>
          <a:p>
            <a:pPr lvl="1">
              <a:defRPr/>
            </a:pPr>
            <a:endParaRPr lang="en-US" sz="2400" dirty="0">
              <a:effectLst/>
            </a:endParaRPr>
          </a:p>
          <a:p>
            <a:pPr eaLnBrk="1" hangingPunct="1">
              <a:buNone/>
              <a:defRPr/>
            </a:pPr>
            <a:endParaRPr lang="en-US" sz="1200" dirty="0">
              <a:effectLst/>
            </a:endParaRPr>
          </a:p>
          <a:p>
            <a:pPr eaLnBrk="1" hangingPunct="1">
              <a:buFont typeface="Wingdings" pitchFamily="2" charset="2"/>
              <a:buNone/>
              <a:defRPr/>
            </a:pPr>
            <a:endParaRPr lang="en-US" sz="2800" dirty="0">
              <a:effectLst/>
            </a:endParaRPr>
          </a:p>
        </p:txBody>
      </p:sp>
      <p:sp>
        <p:nvSpPr>
          <p:cNvPr id="199683" name="Text Box 5"/>
          <p:cNvSpPr txBox="1">
            <a:spLocks noChangeArrowheads="1"/>
          </p:cNvSpPr>
          <p:nvPr/>
        </p:nvSpPr>
        <p:spPr bwMode="auto">
          <a:xfrm>
            <a:off x="457200" y="6201086"/>
            <a:ext cx="4419600" cy="307777"/>
          </a:xfrm>
          <a:prstGeom prst="rect">
            <a:avLst/>
          </a:prstGeom>
          <a:noFill/>
          <a:ln w="9525">
            <a:noFill/>
            <a:miter lim="800000"/>
            <a:headEnd/>
            <a:tailEnd/>
          </a:ln>
        </p:spPr>
        <p:txBody>
          <a:bodyPr>
            <a:spAutoFit/>
          </a:bodyPr>
          <a:lstStyle/>
          <a:p>
            <a:pPr algn="r">
              <a:spcBef>
                <a:spcPct val="50000"/>
              </a:spcBef>
            </a:pPr>
            <a:endParaRPr lang="en-US" sz="1400" b="0" dirty="0">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99417"/>
            <a:ext cx="16668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B7999D07-AA84-465A-AA85-C3B9BA1D777F}"/>
              </a:ext>
            </a:extLst>
          </p:cNvPr>
          <p:cNvSpPr txBox="1"/>
          <p:nvPr/>
        </p:nvSpPr>
        <p:spPr>
          <a:xfrm>
            <a:off x="304800" y="6201086"/>
            <a:ext cx="8245813" cy="738664"/>
          </a:xfrm>
          <a:prstGeom prst="rect">
            <a:avLst/>
          </a:prstGeom>
          <a:noFill/>
        </p:spPr>
        <p:txBody>
          <a:bodyPr wrap="square" rtlCol="0">
            <a:spAutoFit/>
          </a:bodyPr>
          <a:lstStyle/>
          <a:p>
            <a:r>
              <a:rPr lang="en-US" sz="1200" b="0" dirty="0">
                <a:latin typeface="Calibri" panose="020F0502020204030204" pitchFamily="34" charset="0"/>
                <a:cs typeface="Calibri" panose="020F0502020204030204" pitchFamily="34" charset="0"/>
              </a:rPr>
              <a:t>2019 American Geriatrics Society Beers Criteria Update Expert Panel (2019). American Geriatrics Society 2019 Updated AGS Beers Criteria for Potentially Inappropriate Medication Use in Older Adults. </a:t>
            </a:r>
            <a:r>
              <a:rPr lang="en-US" sz="1200" b="0" i="1" dirty="0">
                <a:latin typeface="Calibri" panose="020F0502020204030204" pitchFamily="34" charset="0"/>
                <a:cs typeface="Calibri" panose="020F0502020204030204" pitchFamily="34" charset="0"/>
              </a:rPr>
              <a:t>Journal of the American Geriatrics Society</a:t>
            </a:r>
            <a:r>
              <a:rPr lang="en-US" sz="1200" b="0" dirty="0">
                <a:latin typeface="Calibri" panose="020F0502020204030204" pitchFamily="34" charset="0"/>
                <a:cs typeface="Calibri" panose="020F0502020204030204" pitchFamily="34" charset="0"/>
              </a:rPr>
              <a:t>, </a:t>
            </a:r>
            <a:r>
              <a:rPr lang="en-US" sz="1200" b="0" i="1" dirty="0">
                <a:latin typeface="Calibri" panose="020F0502020204030204" pitchFamily="34" charset="0"/>
                <a:cs typeface="Calibri" panose="020F0502020204030204" pitchFamily="34" charset="0"/>
              </a:rPr>
              <a:t>67</a:t>
            </a:r>
            <a:r>
              <a:rPr lang="en-US" sz="1200" b="0" dirty="0">
                <a:latin typeface="Calibri" panose="020F0502020204030204" pitchFamily="34" charset="0"/>
                <a:cs typeface="Calibri" panose="020F0502020204030204" pitchFamily="34" charset="0"/>
              </a:rPr>
              <a:t>(4), 674-694. </a:t>
            </a:r>
          </a:p>
          <a:p>
            <a:endParaRPr lang="en-US"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17340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496839-5339-490B-BE86-6A2B7E38630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340538"/>
            <a:ext cx="4648200" cy="4176924"/>
          </a:xfrm>
        </p:spPr>
      </p:pic>
    </p:spTree>
    <p:extLst>
      <p:ext uri="{BB962C8B-B14F-4D97-AF65-F5344CB8AC3E}">
        <p14:creationId xmlns:p14="http://schemas.microsoft.com/office/powerpoint/2010/main" val="147164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FFE5-D8F9-4409-9A2B-512C58BD0702}"/>
              </a:ext>
            </a:extLst>
          </p:cNvPr>
          <p:cNvSpPr>
            <a:spLocks noGrp="1"/>
          </p:cNvSpPr>
          <p:nvPr>
            <p:ph type="title"/>
          </p:nvPr>
        </p:nvSpPr>
        <p:spPr/>
        <p:txBody>
          <a:bodyPr/>
          <a:lstStyle/>
          <a:p>
            <a:r>
              <a:rPr lang="en-US" dirty="0">
                <a:effectLst/>
              </a:rPr>
              <a:t>False</a:t>
            </a:r>
          </a:p>
        </p:txBody>
      </p:sp>
      <p:sp>
        <p:nvSpPr>
          <p:cNvPr id="3" name="Content Placeholder 2">
            <a:extLst>
              <a:ext uri="{FF2B5EF4-FFF2-40B4-BE49-F238E27FC236}">
                <a16:creationId xmlns:a16="http://schemas.microsoft.com/office/drawing/2014/main" id="{A9D387EA-466C-4870-8661-3723608F862E}"/>
              </a:ext>
            </a:extLst>
          </p:cNvPr>
          <p:cNvSpPr>
            <a:spLocks noGrp="1"/>
          </p:cNvSpPr>
          <p:nvPr>
            <p:ph idx="1"/>
          </p:nvPr>
        </p:nvSpPr>
        <p:spPr/>
        <p:txBody>
          <a:bodyPr/>
          <a:lstStyle/>
          <a:p>
            <a:pPr marL="0" indent="0">
              <a:buNone/>
            </a:pPr>
            <a:r>
              <a:rPr lang="en-US" sz="3200" dirty="0">
                <a:solidFill>
                  <a:srgbClr val="FFFF00"/>
                </a:solidFill>
                <a:effectLst/>
              </a:rPr>
              <a:t>C</a:t>
            </a:r>
            <a:r>
              <a:rPr lang="en-US" sz="3200" dirty="0">
                <a:effectLst/>
              </a:rPr>
              <a:t>. Anticholinergic medications may DECREASE the risk of urinary retention</a:t>
            </a:r>
            <a:endParaRPr lang="en-US" dirty="0"/>
          </a:p>
        </p:txBody>
      </p:sp>
    </p:spTree>
    <p:extLst>
      <p:ext uri="{BB962C8B-B14F-4D97-AF65-F5344CB8AC3E}">
        <p14:creationId xmlns:p14="http://schemas.microsoft.com/office/powerpoint/2010/main" val="536724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Question 3</a:t>
            </a:r>
          </a:p>
        </p:txBody>
      </p:sp>
      <p:sp>
        <p:nvSpPr>
          <p:cNvPr id="3" name="Content Placeholder 2"/>
          <p:cNvSpPr>
            <a:spLocks noGrp="1"/>
          </p:cNvSpPr>
          <p:nvPr>
            <p:ph idx="1"/>
          </p:nvPr>
        </p:nvSpPr>
        <p:spPr/>
        <p:txBody>
          <a:bodyPr/>
          <a:lstStyle/>
          <a:p>
            <a:r>
              <a:rPr lang="en-US" dirty="0">
                <a:effectLst/>
              </a:rPr>
              <a:t>After performing an intense medication review, which of Mr. A’s medications may be considered potentially inappropriate?</a:t>
            </a:r>
          </a:p>
        </p:txBody>
      </p:sp>
    </p:spTree>
    <p:extLst>
      <p:ext uri="{BB962C8B-B14F-4D97-AF65-F5344CB8AC3E}">
        <p14:creationId xmlns:p14="http://schemas.microsoft.com/office/powerpoint/2010/main" val="844624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33D3-0C7D-4324-A081-C541DE122195}"/>
              </a:ext>
            </a:extLst>
          </p:cNvPr>
          <p:cNvSpPr>
            <a:spLocks noGrp="1"/>
          </p:cNvSpPr>
          <p:nvPr>
            <p:ph type="title"/>
          </p:nvPr>
        </p:nvSpPr>
        <p:spPr/>
        <p:txBody>
          <a:bodyPr/>
          <a:lstStyle/>
          <a:p>
            <a:r>
              <a:rPr lang="en-US" dirty="0">
                <a:effectLst/>
              </a:rPr>
              <a:t>Medications</a:t>
            </a:r>
          </a:p>
        </p:txBody>
      </p:sp>
      <p:graphicFrame>
        <p:nvGraphicFramePr>
          <p:cNvPr id="4" name="Content Placeholder 3">
            <a:extLst>
              <a:ext uri="{FF2B5EF4-FFF2-40B4-BE49-F238E27FC236}">
                <a16:creationId xmlns:a16="http://schemas.microsoft.com/office/drawing/2014/main" id="{60F34854-5155-4B69-A1B1-989723C56E3C}"/>
              </a:ext>
            </a:extLst>
          </p:cNvPr>
          <p:cNvGraphicFramePr>
            <a:graphicFrameLocks noGrp="1"/>
          </p:cNvGraphicFramePr>
          <p:nvPr>
            <p:ph idx="1"/>
            <p:extLst>
              <p:ext uri="{D42A27DB-BD31-4B8C-83A1-F6EECF244321}">
                <p14:modId xmlns:p14="http://schemas.microsoft.com/office/powerpoint/2010/main" val="3619998864"/>
              </p:ext>
            </p:extLst>
          </p:nvPr>
        </p:nvGraphicFramePr>
        <p:xfrm>
          <a:off x="685800" y="1417638"/>
          <a:ext cx="7772400" cy="4963194"/>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1271374171"/>
                    </a:ext>
                  </a:extLst>
                </a:gridCol>
                <a:gridCol w="3657600">
                  <a:extLst>
                    <a:ext uri="{9D8B030D-6E8A-4147-A177-3AD203B41FA5}">
                      <a16:colId xmlns:a16="http://schemas.microsoft.com/office/drawing/2014/main" val="3144408253"/>
                    </a:ext>
                  </a:extLst>
                </a:gridCol>
              </a:tblGrid>
              <a:tr h="301868">
                <a:tc>
                  <a:txBody>
                    <a:bodyPr/>
                    <a:lstStyle/>
                    <a:p>
                      <a:pPr marL="0" marR="0" algn="ctr">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Medication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Reason for Use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50068625"/>
                  </a:ext>
                </a:extLst>
              </a:tr>
              <a:tr h="383932">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Lisinopril 20mg daily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Hypertension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99988891"/>
                  </a:ext>
                </a:extLst>
              </a:tr>
              <a:tr h="374419">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Aspirin 81mg daily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Stroke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73849181"/>
                  </a:ext>
                </a:extLst>
              </a:tr>
              <a:tr h="406150">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Atorvastatin 40mg at bedtime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Stroke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53671717"/>
                  </a:ext>
                </a:extLst>
              </a:tr>
              <a:tr h="434251">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Paroxetine 20mg daily</a:t>
                      </a: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Depression</a:t>
                      </a:r>
                    </a:p>
                  </a:txBody>
                  <a:tcPr marL="68580" marR="68580" marT="0" marB="0"/>
                </a:tc>
                <a:extLst>
                  <a:ext uri="{0D108BD9-81ED-4DB2-BD59-A6C34878D82A}">
                    <a16:rowId xmlns:a16="http://schemas.microsoft.com/office/drawing/2014/main" val="3951808798"/>
                  </a:ext>
                </a:extLst>
              </a:tr>
              <a:tr h="435806">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Zolpidem 5mg at bedtime</a:t>
                      </a: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Insomnia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45429393"/>
                  </a:ext>
                </a:extLst>
              </a:tr>
              <a:tr h="406774">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Terazosin 10mg at bedtime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Prostate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80190840"/>
                  </a:ext>
                </a:extLst>
              </a:tr>
              <a:tr h="410029">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Ibuprofen 400mg BID</a:t>
                      </a: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OA Pain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15994630"/>
                  </a:ext>
                </a:extLst>
              </a:tr>
              <a:tr h="406150">
                <a:tc>
                  <a:txBody>
                    <a:bodyPr/>
                    <a:lstStyle/>
                    <a:p>
                      <a:pPr marL="0" marR="0">
                        <a:lnSpc>
                          <a:spcPct val="115000"/>
                        </a:lnSpc>
                        <a:spcBef>
                          <a:spcPts val="0"/>
                        </a:spcBef>
                        <a:spcAft>
                          <a:spcPts val="0"/>
                        </a:spcAft>
                      </a:pPr>
                      <a:r>
                        <a:rPr lang="en-US" sz="1800">
                          <a:effectLst/>
                          <a:latin typeface="Calibri" panose="020F0502020204030204" pitchFamily="34" charset="0"/>
                          <a:cs typeface="Calibri" panose="020F0502020204030204" pitchFamily="34" charset="0"/>
                        </a:rPr>
                        <a:t>Hydroxyzine 25mg BID PRN *new medication*</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Anxiety/sleep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96720672"/>
                  </a:ext>
                </a:extLst>
              </a:tr>
              <a:tr h="393457">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Cholecalciferol 1000units daily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Bone health</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4805309"/>
                  </a:ext>
                </a:extLst>
              </a:tr>
              <a:tr h="382579">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Pantoprazole 40mg daily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GERD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75958453"/>
                  </a:ext>
                </a:extLst>
              </a:tr>
              <a:tr h="393457">
                <a:tc>
                  <a:txBody>
                    <a:bodyPr/>
                    <a:lstStyle/>
                    <a:p>
                      <a:pPr marL="0" marR="0">
                        <a:lnSpc>
                          <a:spcPct val="115000"/>
                        </a:lnSpc>
                        <a:spcBef>
                          <a:spcPts val="0"/>
                        </a:spcBef>
                        <a:spcAft>
                          <a:spcPts val="0"/>
                        </a:spcAft>
                      </a:pPr>
                      <a:r>
                        <a:rPr lang="en-US" sz="1800">
                          <a:effectLst/>
                          <a:latin typeface="Calibri" panose="020F0502020204030204" pitchFamily="34" charset="0"/>
                          <a:cs typeface="Calibri" panose="020F0502020204030204" pitchFamily="34" charset="0"/>
                        </a:rPr>
                        <a:t>Gabapentin 300mg q8h</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Nerve pain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48826139"/>
                  </a:ext>
                </a:extLst>
              </a:tr>
            </a:tbl>
          </a:graphicData>
        </a:graphic>
      </p:graphicFrame>
    </p:spTree>
    <p:extLst>
      <p:ext uri="{BB962C8B-B14F-4D97-AF65-F5344CB8AC3E}">
        <p14:creationId xmlns:p14="http://schemas.microsoft.com/office/powerpoint/2010/main" val="3054305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a:effectLst/>
              </a:rPr>
              <a:t>Mr. A’s PIMs: Beers Criteria</a:t>
            </a:r>
          </a:p>
        </p:txBody>
      </p:sp>
      <p:graphicFrame>
        <p:nvGraphicFramePr>
          <p:cNvPr id="9" name="Table 8"/>
          <p:cNvGraphicFramePr>
            <a:graphicFrameLocks noGrp="1"/>
          </p:cNvGraphicFramePr>
          <p:nvPr>
            <p:extLst>
              <p:ext uri="{D42A27DB-BD31-4B8C-83A1-F6EECF244321}">
                <p14:modId xmlns:p14="http://schemas.microsoft.com/office/powerpoint/2010/main" val="2735520419"/>
              </p:ext>
            </p:extLst>
          </p:nvPr>
        </p:nvGraphicFramePr>
        <p:xfrm>
          <a:off x="152400" y="1219200"/>
          <a:ext cx="8686800" cy="5215022"/>
        </p:xfrm>
        <a:graphic>
          <a:graphicData uri="http://schemas.openxmlformats.org/drawingml/2006/table">
            <a:tbl>
              <a:tblPr firstRow="1" bandRow="1">
                <a:tableStyleId>{69CF1AB2-1976-4502-BF36-3FF5EA218861}</a:tableStyleId>
              </a:tblPr>
              <a:tblGrid>
                <a:gridCol w="2611582">
                  <a:extLst>
                    <a:ext uri="{9D8B030D-6E8A-4147-A177-3AD203B41FA5}">
                      <a16:colId xmlns:a16="http://schemas.microsoft.com/office/drawing/2014/main" val="20000"/>
                    </a:ext>
                  </a:extLst>
                </a:gridCol>
                <a:gridCol w="3276600">
                  <a:extLst>
                    <a:ext uri="{9D8B030D-6E8A-4147-A177-3AD203B41FA5}">
                      <a16:colId xmlns:a16="http://schemas.microsoft.com/office/drawing/2014/main" val="20002"/>
                    </a:ext>
                  </a:extLst>
                </a:gridCol>
                <a:gridCol w="2798618">
                  <a:extLst>
                    <a:ext uri="{9D8B030D-6E8A-4147-A177-3AD203B41FA5}">
                      <a16:colId xmlns:a16="http://schemas.microsoft.com/office/drawing/2014/main" val="20003"/>
                    </a:ext>
                  </a:extLst>
                </a:gridCol>
              </a:tblGrid>
              <a:tr h="433137">
                <a:tc gridSpan="3">
                  <a:txBody>
                    <a:bodyPr/>
                    <a:lstStyle/>
                    <a:p>
                      <a:pPr algn="ctr"/>
                      <a:r>
                        <a:rPr lang="en-US" sz="2000" dirty="0">
                          <a:latin typeface="Calibri" panose="020F0502020204030204" pitchFamily="34" charset="0"/>
                        </a:rPr>
                        <a:t>Independent</a:t>
                      </a:r>
                      <a:r>
                        <a:rPr lang="en-US" sz="2000" baseline="0" dirty="0">
                          <a:latin typeface="Calibri" panose="020F0502020204030204" pitchFamily="34" charset="0"/>
                        </a:rPr>
                        <a:t> of Disease – Table 2</a:t>
                      </a:r>
                      <a:endParaRPr lang="en-US" sz="2000" dirty="0">
                        <a:latin typeface="Calibri" panose="020F050202020403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1435">
                <a:tc>
                  <a:txBody>
                    <a:bodyPr/>
                    <a:lstStyle/>
                    <a:p>
                      <a:pPr algn="ctr"/>
                      <a:r>
                        <a:rPr lang="en-US" sz="2000" b="1" dirty="0">
                          <a:latin typeface="Calibri" panose="020F0502020204030204" pitchFamily="34" charset="0"/>
                        </a:rPr>
                        <a:t>Drug</a:t>
                      </a:r>
                    </a:p>
                  </a:txBody>
                  <a:tcPr/>
                </a:tc>
                <a:tc>
                  <a:txBody>
                    <a:bodyPr/>
                    <a:lstStyle/>
                    <a:p>
                      <a:pPr algn="ctr"/>
                      <a:r>
                        <a:rPr lang="en-US" sz="2000" b="1" dirty="0">
                          <a:latin typeface="Calibri" panose="020F0502020204030204" pitchFamily="34" charset="0"/>
                        </a:rPr>
                        <a:t>Reason</a:t>
                      </a:r>
                    </a:p>
                  </a:txBody>
                  <a:tcPr/>
                </a:tc>
                <a:tc>
                  <a:txBody>
                    <a:bodyPr/>
                    <a:lstStyle/>
                    <a:p>
                      <a:pPr algn="ctr"/>
                      <a:r>
                        <a:rPr lang="en-US" sz="2000" b="1" dirty="0">
                          <a:latin typeface="Calibri" panose="020F0502020204030204" pitchFamily="34" charset="0"/>
                        </a:rPr>
                        <a:t>Alternative</a:t>
                      </a:r>
                    </a:p>
                  </a:txBody>
                  <a:tcPr/>
                </a:tc>
                <a:extLst>
                  <a:ext uri="{0D108BD9-81ED-4DB2-BD59-A6C34878D82A}">
                    <a16:rowId xmlns:a16="http://schemas.microsoft.com/office/drawing/2014/main" val="10001"/>
                  </a:ext>
                </a:extLst>
              </a:tr>
              <a:tr h="702511">
                <a:tc>
                  <a:txBody>
                    <a:bodyPr/>
                    <a:lstStyle/>
                    <a:p>
                      <a:r>
                        <a:rPr lang="en-US" sz="1800" dirty="0">
                          <a:latin typeface="Calibri" panose="020F0502020204030204" pitchFamily="34" charset="0"/>
                        </a:rPr>
                        <a:t>Anticholinergics: </a:t>
                      </a:r>
                      <a:r>
                        <a:rPr lang="en-US" sz="1800" b="1" dirty="0">
                          <a:latin typeface="Calibri" panose="020F0502020204030204" pitchFamily="34" charset="0"/>
                        </a:rPr>
                        <a:t>Hydroxyzine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Anticholinergic</a:t>
                      </a:r>
                    </a:p>
                  </a:txBody>
                  <a:tcPr/>
                </a:tc>
                <a:tc>
                  <a:txBody>
                    <a:bodyPr/>
                    <a:lstStyle/>
                    <a:p>
                      <a:r>
                        <a:rPr lang="en-US" sz="1800" dirty="0">
                          <a:latin typeface="Calibri" panose="020F0502020204030204" pitchFamily="34" charset="0"/>
                        </a:rPr>
                        <a:t>Discontinue</a:t>
                      </a:r>
                    </a:p>
                  </a:txBody>
                  <a:tcPr/>
                </a:tc>
                <a:extLst>
                  <a:ext uri="{0D108BD9-81ED-4DB2-BD59-A6C34878D82A}">
                    <a16:rowId xmlns:a16="http://schemas.microsoft.com/office/drawing/2014/main" val="10002"/>
                  </a:ext>
                </a:extLst>
              </a:tr>
              <a:tr h="702511">
                <a:tc>
                  <a:txBody>
                    <a:bodyPr/>
                    <a:lstStyle/>
                    <a:p>
                      <a:r>
                        <a:rPr lang="en-US" sz="1800" dirty="0">
                          <a:latin typeface="Calibri" panose="020F0502020204030204" pitchFamily="34" charset="0"/>
                        </a:rPr>
                        <a:t>Peripheral alpha 1 blocker:</a:t>
                      </a:r>
                      <a:r>
                        <a:rPr lang="en-US" sz="1800" baseline="0" dirty="0">
                          <a:latin typeface="Calibri" panose="020F0502020204030204" pitchFamily="34" charset="0"/>
                        </a:rPr>
                        <a:t> </a:t>
                      </a:r>
                      <a:r>
                        <a:rPr lang="en-US" sz="1800" b="1" dirty="0">
                          <a:latin typeface="Calibri" panose="020F0502020204030204" pitchFamily="34" charset="0"/>
                        </a:rPr>
                        <a:t>Terazosin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Orthostasis</a:t>
                      </a:r>
                    </a:p>
                  </a:txBody>
                  <a:tcPr/>
                </a:tc>
                <a:tc>
                  <a:txBody>
                    <a:bodyPr/>
                    <a:lstStyle/>
                    <a:p>
                      <a:r>
                        <a:rPr lang="en-US" sz="1800" dirty="0">
                          <a:latin typeface="Calibri" panose="020F0502020204030204" pitchFamily="34" charset="0"/>
                        </a:rPr>
                        <a:t>Selective alpha 2 blocker (tamsulosin, </a:t>
                      </a:r>
                      <a:r>
                        <a:rPr lang="en-US" sz="1800" dirty="0" err="1">
                          <a:latin typeface="Calibri" panose="020F0502020204030204" pitchFamily="34" charset="0"/>
                        </a:rPr>
                        <a:t>afluzosin</a:t>
                      </a:r>
                      <a:r>
                        <a:rPr lang="en-US" sz="1800" dirty="0">
                          <a:latin typeface="Calibri" panose="020F0502020204030204" pitchFamily="34" charset="0"/>
                        </a:rPr>
                        <a:t>)</a:t>
                      </a:r>
                    </a:p>
                  </a:txBody>
                  <a:tcPr/>
                </a:tc>
                <a:extLst>
                  <a:ext uri="{0D108BD9-81ED-4DB2-BD59-A6C34878D82A}">
                    <a16:rowId xmlns:a16="http://schemas.microsoft.com/office/drawing/2014/main" val="3086787660"/>
                  </a:ext>
                </a:extLst>
              </a:tr>
              <a:tr h="702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Antidepressant: </a:t>
                      </a:r>
                      <a:r>
                        <a:rPr lang="en-US" sz="1800" b="1" dirty="0">
                          <a:latin typeface="Calibri" panose="020F0502020204030204" pitchFamily="34" charset="0"/>
                        </a:rPr>
                        <a:t>Paroxetine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Highly anticholinergic, sedating, orthostatic hypotension</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Switch to alternate SSRI, taper off?</a:t>
                      </a:r>
                    </a:p>
                  </a:txBody>
                  <a:tcPr/>
                </a:tc>
                <a:extLst>
                  <a:ext uri="{0D108BD9-81ED-4DB2-BD59-A6C34878D82A}">
                    <a16:rowId xmlns:a16="http://schemas.microsoft.com/office/drawing/2014/main" val="10003"/>
                  </a:ext>
                </a:extLst>
              </a:tr>
              <a:tr h="656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Z drugs: </a:t>
                      </a:r>
                      <a:r>
                        <a:rPr lang="en-US" sz="1800" b="1" dirty="0">
                          <a:latin typeface="Calibri" panose="020F0502020204030204" pitchFamily="34" charset="0"/>
                        </a:rPr>
                        <a:t>Zolpidem</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Cognitive impairment, falls, delirium, fractures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Taper off</a:t>
                      </a:r>
                    </a:p>
                  </a:txBody>
                  <a:tcPr/>
                </a:tc>
                <a:extLst>
                  <a:ext uri="{0D108BD9-81ED-4DB2-BD59-A6C34878D82A}">
                    <a16:rowId xmlns:a16="http://schemas.microsoft.com/office/drawing/2014/main" val="10004"/>
                  </a:ext>
                </a:extLst>
              </a:tr>
              <a:tr h="702511">
                <a:tc>
                  <a:txBody>
                    <a:bodyPr/>
                    <a:lstStyle/>
                    <a:p>
                      <a:r>
                        <a:rPr lang="en-US" sz="1800" dirty="0">
                          <a:latin typeface="Calibri" panose="020F0502020204030204" pitchFamily="34" charset="0"/>
                        </a:rPr>
                        <a:t>PPI: </a:t>
                      </a:r>
                      <a:r>
                        <a:rPr lang="en-US" sz="1800" b="1" dirty="0">
                          <a:latin typeface="Calibri" panose="020F0502020204030204" pitchFamily="34" charset="0"/>
                        </a:rPr>
                        <a:t>Pantoprazole</a:t>
                      </a:r>
                    </a:p>
                  </a:txBody>
                  <a:tcPr/>
                </a:tc>
                <a:tc>
                  <a:txBody>
                    <a:bodyPr/>
                    <a:lstStyle/>
                    <a:p>
                      <a:r>
                        <a:rPr lang="en-US" sz="1800" dirty="0" err="1">
                          <a:latin typeface="Calibri" panose="020F0502020204030204" pitchFamily="34" charset="0"/>
                        </a:rPr>
                        <a:t>Cdiff</a:t>
                      </a:r>
                      <a:r>
                        <a:rPr lang="en-US" sz="1800" dirty="0">
                          <a:latin typeface="Calibri" panose="020F0502020204030204" pitchFamily="34" charset="0"/>
                        </a:rPr>
                        <a:t>, fractures, bone loss: avoid use &gt; 8 weeks unless high risk </a:t>
                      </a:r>
                    </a:p>
                  </a:txBody>
                  <a:tcPr/>
                </a:tc>
                <a:tc>
                  <a:txBody>
                    <a:bodyPr/>
                    <a:lstStyle/>
                    <a:p>
                      <a:pPr lvl="0"/>
                      <a:r>
                        <a:rPr lang="en-US" sz="1800" dirty="0">
                          <a:latin typeface="Calibri" panose="020F0502020204030204" pitchFamily="34" charset="0"/>
                        </a:rPr>
                        <a:t>Taper off? Tums PRN?</a:t>
                      </a:r>
                    </a:p>
                  </a:txBody>
                  <a:tcPr/>
                </a:tc>
                <a:extLst>
                  <a:ext uri="{0D108BD9-81ED-4DB2-BD59-A6C34878D82A}">
                    <a16:rowId xmlns:a16="http://schemas.microsoft.com/office/drawing/2014/main" val="10005"/>
                  </a:ext>
                </a:extLst>
              </a:tr>
              <a:tr h="702511">
                <a:tc>
                  <a:txBody>
                    <a:bodyPr/>
                    <a:lstStyle/>
                    <a:p>
                      <a:r>
                        <a:rPr lang="en-US" sz="1800" dirty="0">
                          <a:latin typeface="Calibri" panose="020F0502020204030204" pitchFamily="34" charset="0"/>
                        </a:rPr>
                        <a:t>Non-COX–Selective NSAIDS:</a:t>
                      </a:r>
                      <a:r>
                        <a:rPr lang="en-US" sz="1800" baseline="0" dirty="0">
                          <a:latin typeface="Calibri" panose="020F0502020204030204" pitchFamily="34" charset="0"/>
                        </a:rPr>
                        <a:t> </a:t>
                      </a:r>
                      <a:r>
                        <a:rPr lang="en-US" sz="1800" b="1" dirty="0">
                          <a:latin typeface="Calibri" panose="020F0502020204030204" pitchFamily="34" charset="0"/>
                        </a:rPr>
                        <a:t>Ibuprofen</a:t>
                      </a:r>
                    </a:p>
                  </a:txBody>
                  <a:tcPr/>
                </a:tc>
                <a:tc>
                  <a:txBody>
                    <a:bodyPr/>
                    <a:lstStyle/>
                    <a:p>
                      <a:r>
                        <a:rPr lang="en-US" sz="1800" dirty="0">
                          <a:latin typeface="Calibri" panose="020F0502020204030204" pitchFamily="34" charset="0"/>
                        </a:rPr>
                        <a:t>GI AEs in high risk groups: age &gt; 75 or taking anticoagulants, </a:t>
                      </a:r>
                      <a:r>
                        <a:rPr lang="en-US" sz="1800" dirty="0" err="1">
                          <a:latin typeface="Calibri" panose="020F0502020204030204" pitchFamily="34" charset="0"/>
                        </a:rPr>
                        <a:t>antiplatelets</a:t>
                      </a:r>
                      <a:r>
                        <a:rPr lang="en-US" sz="1800" dirty="0">
                          <a:latin typeface="Calibri" panose="020F0502020204030204" pitchFamily="34" charset="0"/>
                        </a:rPr>
                        <a:t> or corticosteroids</a:t>
                      </a:r>
                    </a:p>
                  </a:txBody>
                  <a:tcPr/>
                </a:tc>
                <a:tc>
                  <a:txBody>
                    <a:bodyPr/>
                    <a:lstStyle/>
                    <a:p>
                      <a:pPr lvl="0"/>
                      <a:r>
                        <a:rPr lang="en-US" sz="1800" dirty="0">
                          <a:latin typeface="Calibri" panose="020F0502020204030204" pitchFamily="34" charset="0"/>
                        </a:rPr>
                        <a:t>Schedule</a:t>
                      </a:r>
                      <a:r>
                        <a:rPr lang="en-US" sz="1800" baseline="0" dirty="0">
                          <a:latin typeface="Calibri" panose="020F0502020204030204" pitchFamily="34" charset="0"/>
                        </a:rPr>
                        <a:t> </a:t>
                      </a:r>
                      <a:r>
                        <a:rPr lang="en-US" sz="1800" dirty="0">
                          <a:latin typeface="Calibri" panose="020F0502020204030204" pitchFamily="34" charset="0"/>
                        </a:rPr>
                        <a:t>APAP, topical diclofenac gel</a:t>
                      </a:r>
                    </a:p>
                  </a:txBody>
                  <a:tcPr/>
                </a:tc>
                <a:extLst>
                  <a:ext uri="{0D108BD9-81ED-4DB2-BD59-A6C34878D82A}">
                    <a16:rowId xmlns:a16="http://schemas.microsoft.com/office/drawing/2014/main" val="4012966795"/>
                  </a:ext>
                </a:extLst>
              </a:tr>
            </a:tbl>
          </a:graphicData>
        </a:graphic>
      </p:graphicFrame>
    </p:spTree>
    <p:extLst>
      <p:ext uri="{BB962C8B-B14F-4D97-AF65-F5344CB8AC3E}">
        <p14:creationId xmlns:p14="http://schemas.microsoft.com/office/powerpoint/2010/main" val="1235559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5FFE02-53D9-4157-9B45-7529DF6442F6}"/>
              </a:ext>
            </a:extLst>
          </p:cNvPr>
          <p:cNvSpPr>
            <a:spLocks noGrp="1"/>
          </p:cNvSpPr>
          <p:nvPr>
            <p:ph type="title"/>
          </p:nvPr>
        </p:nvSpPr>
        <p:spPr/>
        <p:txBody>
          <a:bodyPr/>
          <a:lstStyle/>
          <a:p>
            <a:r>
              <a:rPr lang="en-US" dirty="0">
                <a:effectLst/>
              </a:rPr>
              <a:t>Mr. A’s PIMs: Beers Criteria</a:t>
            </a:r>
            <a:endParaRPr lang="en-US" dirty="0"/>
          </a:p>
        </p:txBody>
      </p:sp>
      <p:graphicFrame>
        <p:nvGraphicFramePr>
          <p:cNvPr id="8" name="Table 7">
            <a:extLst>
              <a:ext uri="{FF2B5EF4-FFF2-40B4-BE49-F238E27FC236}">
                <a16:creationId xmlns:a16="http://schemas.microsoft.com/office/drawing/2014/main" id="{A4F7F002-7614-4B96-A268-09DCEE1E5C52}"/>
              </a:ext>
            </a:extLst>
          </p:cNvPr>
          <p:cNvGraphicFramePr>
            <a:graphicFrameLocks noGrp="1"/>
          </p:cNvGraphicFramePr>
          <p:nvPr>
            <p:extLst>
              <p:ext uri="{D42A27DB-BD31-4B8C-83A1-F6EECF244321}">
                <p14:modId xmlns:p14="http://schemas.microsoft.com/office/powerpoint/2010/main" val="2314234555"/>
              </p:ext>
            </p:extLst>
          </p:nvPr>
        </p:nvGraphicFramePr>
        <p:xfrm>
          <a:off x="228600" y="1600200"/>
          <a:ext cx="8686800" cy="4400843"/>
        </p:xfrm>
        <a:graphic>
          <a:graphicData uri="http://schemas.openxmlformats.org/drawingml/2006/table">
            <a:tbl>
              <a:tblPr firstRow="1" bandRow="1">
                <a:tableStyleId>{69CF1AB2-1976-4502-BF36-3FF5EA218861}</a:tableStyleId>
              </a:tblPr>
              <a:tblGrid>
                <a:gridCol w="3048000">
                  <a:extLst>
                    <a:ext uri="{9D8B030D-6E8A-4147-A177-3AD203B41FA5}">
                      <a16:colId xmlns:a16="http://schemas.microsoft.com/office/drawing/2014/main" val="847723451"/>
                    </a:ext>
                  </a:extLst>
                </a:gridCol>
                <a:gridCol w="5638800">
                  <a:extLst>
                    <a:ext uri="{9D8B030D-6E8A-4147-A177-3AD203B41FA5}">
                      <a16:colId xmlns:a16="http://schemas.microsoft.com/office/drawing/2014/main" val="1535630221"/>
                    </a:ext>
                  </a:extLst>
                </a:gridCol>
              </a:tblGrid>
              <a:tr h="501162">
                <a:tc gridSpan="2">
                  <a:txBody>
                    <a:bodyPr/>
                    <a:lstStyle/>
                    <a:p>
                      <a:pPr algn="ctr"/>
                      <a:r>
                        <a:rPr lang="en-US" sz="2400" b="1" dirty="0">
                          <a:latin typeface="Calibri" panose="020F0502020204030204" pitchFamily="34" charset="0"/>
                        </a:rPr>
                        <a:t>Drug/Disease</a:t>
                      </a:r>
                      <a:r>
                        <a:rPr lang="en-US" sz="2400" b="1" baseline="0" dirty="0">
                          <a:latin typeface="Calibri" panose="020F0502020204030204" pitchFamily="34" charset="0"/>
                        </a:rPr>
                        <a:t> State Interactions – Table 3</a:t>
                      </a:r>
                      <a:endParaRPr lang="en-US" sz="2400" b="1"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08294378"/>
                  </a:ext>
                </a:extLst>
              </a:tr>
              <a:tr h="4343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rPr>
                        <a:t>Disease</a:t>
                      </a:r>
                      <a:r>
                        <a:rPr lang="en-US" sz="2000" b="1" baseline="0" dirty="0">
                          <a:latin typeface="Calibri" panose="020F0502020204030204" pitchFamily="34" charset="0"/>
                        </a:rPr>
                        <a:t> State/Syndrome</a:t>
                      </a:r>
                      <a:endParaRPr lang="en-US" sz="2000" b="1" dirty="0">
                        <a:latin typeface="Calibri" panose="020F05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b="1" dirty="0">
                          <a:latin typeface="Calibri" panose="020F0502020204030204" pitchFamily="34" charset="0"/>
                        </a:rPr>
                        <a:t>Drug</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64089257"/>
                  </a:ext>
                </a:extLst>
              </a:tr>
              <a:tr h="893298">
                <a:tc>
                  <a:txBody>
                    <a:bodyPr/>
                    <a:lstStyle/>
                    <a:p>
                      <a:r>
                        <a:rPr lang="en-US" sz="2000" dirty="0">
                          <a:latin typeface="Calibri" panose="020F0502020204030204" pitchFamily="34" charset="0"/>
                        </a:rPr>
                        <a:t>? Delirium</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Anticholinergics</a:t>
                      </a:r>
                      <a:r>
                        <a:rPr lang="en-US" sz="2000" baseline="0" dirty="0">
                          <a:latin typeface="Calibri" panose="020F0502020204030204" pitchFamily="34" charset="0"/>
                        </a:rPr>
                        <a:t>: </a:t>
                      </a:r>
                      <a:r>
                        <a:rPr lang="en-US" sz="2000" b="1" baseline="0" dirty="0">
                          <a:latin typeface="Calibri" panose="020F0502020204030204" pitchFamily="34" charset="0"/>
                        </a:rPr>
                        <a:t>P</a:t>
                      </a:r>
                      <a:r>
                        <a:rPr lang="en-US" sz="2000" b="1" dirty="0">
                          <a:latin typeface="Calibri" panose="020F0502020204030204" pitchFamily="34" charset="0"/>
                        </a:rPr>
                        <a:t>aroxetine, Hydroxyzine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Z-drugs: </a:t>
                      </a:r>
                      <a:r>
                        <a:rPr lang="en-US" sz="2000" b="1" dirty="0">
                          <a:latin typeface="Calibri" panose="020F0502020204030204" pitchFamily="34" charset="0"/>
                        </a:rPr>
                        <a:t>Zolpidem</a:t>
                      </a:r>
                    </a:p>
                  </a:txBody>
                  <a:tcPr/>
                </a:tc>
                <a:extLst>
                  <a:ext uri="{0D108BD9-81ED-4DB2-BD59-A6C34878D82A}">
                    <a16:rowId xmlns:a16="http://schemas.microsoft.com/office/drawing/2014/main" val="3120140580"/>
                  </a:ext>
                </a:extLst>
              </a:tr>
              <a:tr h="1102555">
                <a:tc>
                  <a:txBody>
                    <a:bodyPr/>
                    <a:lstStyle/>
                    <a:p>
                      <a:r>
                        <a:rPr lang="en-US" sz="2000" dirty="0">
                          <a:latin typeface="Calibri" panose="020F0502020204030204" pitchFamily="34" charset="0"/>
                        </a:rPr>
                        <a:t>History of falls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Antiepileptics: </a:t>
                      </a:r>
                      <a:r>
                        <a:rPr lang="en-US" sz="2000" b="1" dirty="0">
                          <a:latin typeface="Calibri" panose="020F0502020204030204" pitchFamily="34" charset="0"/>
                        </a:rPr>
                        <a:t>Gabapentin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Z-drugs: </a:t>
                      </a:r>
                      <a:r>
                        <a:rPr lang="en-US" sz="2000" b="1" dirty="0">
                          <a:latin typeface="Calibri" panose="020F0502020204030204" pitchFamily="34" charset="0"/>
                        </a:rPr>
                        <a:t>Zolpidem</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Antidepressants: </a:t>
                      </a:r>
                      <a:r>
                        <a:rPr lang="en-US" sz="2000" b="1" dirty="0">
                          <a:latin typeface="Calibri" panose="020F0502020204030204" pitchFamily="34" charset="0"/>
                        </a:rPr>
                        <a:t>Paroxetine</a:t>
                      </a:r>
                    </a:p>
                  </a:txBody>
                  <a:tcPr/>
                </a:tc>
                <a:extLst>
                  <a:ext uri="{0D108BD9-81ED-4DB2-BD59-A6C34878D82A}">
                    <a16:rowId xmlns:a16="http://schemas.microsoft.com/office/drawing/2014/main" val="731661390"/>
                  </a:ext>
                </a:extLst>
              </a:tr>
              <a:tr h="768448">
                <a:tc>
                  <a:txBody>
                    <a:bodyPr/>
                    <a:lstStyle/>
                    <a:p>
                      <a:r>
                        <a:rPr lang="en-US" sz="2000" dirty="0">
                          <a:latin typeface="Calibri" panose="020F0502020204030204" pitchFamily="34" charset="0"/>
                        </a:rPr>
                        <a:t>CKD</a:t>
                      </a:r>
                    </a:p>
                  </a:txBody>
                  <a:tcPr/>
                </a:tc>
                <a:tc>
                  <a:txBody>
                    <a:bodyPr/>
                    <a:lstStyle/>
                    <a:p>
                      <a:r>
                        <a:rPr lang="en-US" sz="2000" dirty="0">
                          <a:latin typeface="Calibri" panose="020F0502020204030204" pitchFamily="34" charset="0"/>
                        </a:rPr>
                        <a:t>Non-COX–Selective NSAIDS:</a:t>
                      </a:r>
                      <a:r>
                        <a:rPr lang="en-US" sz="2000" baseline="0" dirty="0">
                          <a:latin typeface="Calibri" panose="020F0502020204030204" pitchFamily="34" charset="0"/>
                        </a:rPr>
                        <a:t> </a:t>
                      </a:r>
                    </a:p>
                    <a:p>
                      <a:r>
                        <a:rPr lang="en-US" sz="2000" b="1" dirty="0">
                          <a:latin typeface="Calibri" panose="020F0502020204030204" pitchFamily="34" charset="0"/>
                        </a:rPr>
                        <a:t>Ibuprofen (</a:t>
                      </a:r>
                      <a:r>
                        <a:rPr lang="en-US" sz="2000" b="1" dirty="0" err="1">
                          <a:latin typeface="Calibri" panose="020F0502020204030204" pitchFamily="34" charset="0"/>
                        </a:rPr>
                        <a:t>CrCl</a:t>
                      </a:r>
                      <a:r>
                        <a:rPr lang="en-US" sz="2000" b="1" dirty="0">
                          <a:latin typeface="Calibri" panose="020F0502020204030204" pitchFamily="34" charset="0"/>
                        </a:rPr>
                        <a:t> &lt; 30ml/min)</a:t>
                      </a:r>
                    </a:p>
                  </a:txBody>
                  <a:tcPr/>
                </a:tc>
                <a:extLst>
                  <a:ext uri="{0D108BD9-81ED-4DB2-BD59-A6C34878D82A}">
                    <a16:rowId xmlns:a16="http://schemas.microsoft.com/office/drawing/2014/main" val="3797667252"/>
                  </a:ext>
                </a:extLst>
              </a:tr>
              <a:tr h="434340">
                <a:tc>
                  <a:txBody>
                    <a:bodyPr/>
                    <a:lstStyle/>
                    <a:p>
                      <a:r>
                        <a:rPr lang="en-US" sz="2000" dirty="0">
                          <a:latin typeface="Calibri" panose="020F0502020204030204" pitchFamily="34" charset="0"/>
                        </a:rPr>
                        <a:t>BPH</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Anticholinergics: </a:t>
                      </a:r>
                      <a:r>
                        <a:rPr lang="en-US" sz="2000" b="1" dirty="0">
                          <a:latin typeface="Calibri" panose="020F0502020204030204" pitchFamily="34" charset="0"/>
                        </a:rPr>
                        <a:t>Hydroxyzine, Paroxetine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Calibri" panose="020F0502020204030204" pitchFamily="34" charset="0"/>
                      </a:endParaRPr>
                    </a:p>
                  </a:txBody>
                  <a:tcPr/>
                </a:tc>
                <a:extLst>
                  <a:ext uri="{0D108BD9-81ED-4DB2-BD59-A6C34878D82A}">
                    <a16:rowId xmlns:a16="http://schemas.microsoft.com/office/drawing/2014/main" val="2096502987"/>
                  </a:ext>
                </a:extLst>
              </a:tr>
            </a:tbl>
          </a:graphicData>
        </a:graphic>
      </p:graphicFrame>
    </p:spTree>
    <p:extLst>
      <p:ext uri="{BB962C8B-B14F-4D97-AF65-F5344CB8AC3E}">
        <p14:creationId xmlns:p14="http://schemas.microsoft.com/office/powerpoint/2010/main" val="3832487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311B9F-D92D-41A0-99A9-6FFCDD2C2C77}"/>
              </a:ext>
            </a:extLst>
          </p:cNvPr>
          <p:cNvSpPr>
            <a:spLocks noGrp="1"/>
          </p:cNvSpPr>
          <p:nvPr>
            <p:ph type="title"/>
          </p:nvPr>
        </p:nvSpPr>
        <p:spPr/>
        <p:txBody>
          <a:bodyPr/>
          <a:lstStyle/>
          <a:p>
            <a:r>
              <a:rPr lang="en-US" dirty="0">
                <a:effectLst/>
              </a:rPr>
              <a:t>Mr. A’s PIMs: Beers Criteria</a:t>
            </a:r>
            <a:endParaRPr lang="en-US" dirty="0"/>
          </a:p>
        </p:txBody>
      </p:sp>
      <p:graphicFrame>
        <p:nvGraphicFramePr>
          <p:cNvPr id="8" name="Table 7">
            <a:extLst>
              <a:ext uri="{FF2B5EF4-FFF2-40B4-BE49-F238E27FC236}">
                <a16:creationId xmlns:a16="http://schemas.microsoft.com/office/drawing/2014/main" id="{100106B4-E011-4F0F-9E8F-7D1A23A56414}"/>
              </a:ext>
            </a:extLst>
          </p:cNvPr>
          <p:cNvGraphicFramePr>
            <a:graphicFrameLocks noGrp="1"/>
          </p:cNvGraphicFramePr>
          <p:nvPr>
            <p:extLst>
              <p:ext uri="{D42A27DB-BD31-4B8C-83A1-F6EECF244321}">
                <p14:modId xmlns:p14="http://schemas.microsoft.com/office/powerpoint/2010/main" val="3464200874"/>
              </p:ext>
            </p:extLst>
          </p:nvPr>
        </p:nvGraphicFramePr>
        <p:xfrm>
          <a:off x="609599" y="1752600"/>
          <a:ext cx="8077201" cy="1752600"/>
        </p:xfrm>
        <a:graphic>
          <a:graphicData uri="http://schemas.openxmlformats.org/drawingml/2006/table">
            <a:tbl>
              <a:tblPr firstRow="1" bandRow="1">
                <a:tableStyleId>{69CF1AB2-1976-4502-BF36-3FF5EA218861}</a:tableStyleId>
              </a:tblPr>
              <a:tblGrid>
                <a:gridCol w="2971800">
                  <a:extLst>
                    <a:ext uri="{9D8B030D-6E8A-4147-A177-3AD203B41FA5}">
                      <a16:colId xmlns:a16="http://schemas.microsoft.com/office/drawing/2014/main" val="1885940"/>
                    </a:ext>
                  </a:extLst>
                </a:gridCol>
                <a:gridCol w="5105401">
                  <a:extLst>
                    <a:ext uri="{9D8B030D-6E8A-4147-A177-3AD203B41FA5}">
                      <a16:colId xmlns:a16="http://schemas.microsoft.com/office/drawing/2014/main" val="1335792065"/>
                    </a:ext>
                  </a:extLst>
                </a:gridCol>
              </a:tblGrid>
              <a:tr h="615778">
                <a:tc gridSpan="2">
                  <a:txBody>
                    <a:bodyPr/>
                    <a:lstStyle/>
                    <a:p>
                      <a:pPr algn="ctr"/>
                      <a:r>
                        <a:rPr lang="en-US" sz="2400" b="1" dirty="0">
                          <a:latin typeface="Calibri" panose="020F0502020204030204" pitchFamily="34" charset="0"/>
                        </a:rPr>
                        <a:t>Drugs to be Used with Caution – Table 4</a:t>
                      </a:r>
                    </a:p>
                  </a:txBody>
                  <a:tcPr/>
                </a:tc>
                <a:tc hMerge="1">
                  <a:txBody>
                    <a:bodyPr/>
                    <a:lstStyle/>
                    <a:p>
                      <a:endParaRPr lang="en-US"/>
                    </a:p>
                  </a:txBody>
                  <a:tcPr/>
                </a:tc>
                <a:extLst>
                  <a:ext uri="{0D108BD9-81ED-4DB2-BD59-A6C34878D82A}">
                    <a16:rowId xmlns:a16="http://schemas.microsoft.com/office/drawing/2014/main" val="279456145"/>
                  </a:ext>
                </a:extLst>
              </a:tr>
              <a:tr h="568411">
                <a:tc>
                  <a:txBody>
                    <a:bodyPr/>
                    <a:lstStyle/>
                    <a:p>
                      <a:pPr algn="ctr"/>
                      <a:r>
                        <a:rPr lang="en-US" sz="2000" b="1" dirty="0">
                          <a:latin typeface="Calibri" panose="020F0502020204030204" pitchFamily="34" charset="0"/>
                        </a:rPr>
                        <a:t>Drug </a:t>
                      </a:r>
                    </a:p>
                  </a:txBody>
                  <a:tcPr/>
                </a:tc>
                <a:tc>
                  <a:txBody>
                    <a:bodyPr/>
                    <a:lstStyle/>
                    <a:p>
                      <a:pPr algn="ctr"/>
                      <a:r>
                        <a:rPr lang="en-US" sz="2000" b="1" dirty="0">
                          <a:latin typeface="Calibri" panose="020F0502020204030204" pitchFamily="34" charset="0"/>
                        </a:rPr>
                        <a:t>Reason</a:t>
                      </a:r>
                      <a:endParaRPr lang="en-US" sz="2000" dirty="0"/>
                    </a:p>
                  </a:txBody>
                  <a:tcPr/>
                </a:tc>
                <a:extLst>
                  <a:ext uri="{0D108BD9-81ED-4DB2-BD59-A6C34878D82A}">
                    <a16:rowId xmlns:a16="http://schemas.microsoft.com/office/drawing/2014/main" val="2724166925"/>
                  </a:ext>
                </a:extLst>
              </a:tr>
              <a:tr h="568411">
                <a:tc>
                  <a:txBody>
                    <a:bodyPr/>
                    <a:lstStyle/>
                    <a:p>
                      <a:r>
                        <a:rPr lang="en-US" sz="2000" dirty="0">
                          <a:latin typeface="Calibri" panose="020F0502020204030204" pitchFamily="34" charset="0"/>
                        </a:rPr>
                        <a:t>SSRIs: </a:t>
                      </a:r>
                      <a:r>
                        <a:rPr lang="en-US" sz="2000" b="1" dirty="0">
                          <a:latin typeface="Calibri" panose="020F0502020204030204" pitchFamily="34" charset="0"/>
                        </a:rPr>
                        <a:t>Paroxetine</a:t>
                      </a:r>
                    </a:p>
                  </a:txBody>
                  <a:tcPr/>
                </a:tc>
                <a:tc>
                  <a:txBody>
                    <a:bodyPr/>
                    <a:lstStyle/>
                    <a:p>
                      <a:r>
                        <a:rPr lang="en-US" sz="2000" dirty="0">
                          <a:latin typeface="Calibri" panose="020F0502020204030204" pitchFamily="34" charset="0"/>
                        </a:rPr>
                        <a:t>May exacerbate or cause SIADH</a:t>
                      </a:r>
                      <a:endParaRPr lang="en-US" sz="2000" dirty="0"/>
                    </a:p>
                  </a:txBody>
                  <a:tcPr/>
                </a:tc>
                <a:extLst>
                  <a:ext uri="{0D108BD9-81ED-4DB2-BD59-A6C34878D82A}">
                    <a16:rowId xmlns:a16="http://schemas.microsoft.com/office/drawing/2014/main" val="2738197574"/>
                  </a:ext>
                </a:extLst>
              </a:tr>
            </a:tbl>
          </a:graphicData>
        </a:graphic>
      </p:graphicFrame>
    </p:spTree>
    <p:extLst>
      <p:ext uri="{BB962C8B-B14F-4D97-AF65-F5344CB8AC3E}">
        <p14:creationId xmlns:p14="http://schemas.microsoft.com/office/powerpoint/2010/main" val="3857359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8A0E-2729-402D-9188-763B6EA4B7D9}"/>
              </a:ext>
            </a:extLst>
          </p:cNvPr>
          <p:cNvSpPr>
            <a:spLocks noGrp="1"/>
          </p:cNvSpPr>
          <p:nvPr>
            <p:ph type="title"/>
          </p:nvPr>
        </p:nvSpPr>
        <p:spPr/>
        <p:txBody>
          <a:bodyPr/>
          <a:lstStyle/>
          <a:p>
            <a:r>
              <a:rPr lang="en-US" dirty="0">
                <a:effectLst/>
              </a:rPr>
              <a:t>Mr. A’s PIMs: Beers Criteria</a:t>
            </a:r>
            <a:endParaRPr lang="en-US" dirty="0"/>
          </a:p>
        </p:txBody>
      </p:sp>
      <p:graphicFrame>
        <p:nvGraphicFramePr>
          <p:cNvPr id="3" name="Table 2">
            <a:extLst>
              <a:ext uri="{FF2B5EF4-FFF2-40B4-BE49-F238E27FC236}">
                <a16:creationId xmlns:a16="http://schemas.microsoft.com/office/drawing/2014/main" id="{AB891007-5D50-40D1-8B09-BD96D5B8CFC0}"/>
              </a:ext>
            </a:extLst>
          </p:cNvPr>
          <p:cNvGraphicFramePr>
            <a:graphicFrameLocks noGrp="1"/>
          </p:cNvGraphicFramePr>
          <p:nvPr>
            <p:extLst>
              <p:ext uri="{D42A27DB-BD31-4B8C-83A1-F6EECF244321}">
                <p14:modId xmlns:p14="http://schemas.microsoft.com/office/powerpoint/2010/main" val="449245742"/>
              </p:ext>
            </p:extLst>
          </p:nvPr>
        </p:nvGraphicFramePr>
        <p:xfrm>
          <a:off x="457200" y="1600200"/>
          <a:ext cx="8077201" cy="2834640"/>
        </p:xfrm>
        <a:graphic>
          <a:graphicData uri="http://schemas.openxmlformats.org/drawingml/2006/table">
            <a:tbl>
              <a:tblPr firstRow="1" bandRow="1">
                <a:tableStyleId>{69CF1AB2-1976-4502-BF36-3FF5EA218861}</a:tableStyleId>
              </a:tblPr>
              <a:tblGrid>
                <a:gridCol w="3124200">
                  <a:extLst>
                    <a:ext uri="{9D8B030D-6E8A-4147-A177-3AD203B41FA5}">
                      <a16:colId xmlns:a16="http://schemas.microsoft.com/office/drawing/2014/main" val="3724513290"/>
                    </a:ext>
                  </a:extLst>
                </a:gridCol>
                <a:gridCol w="4953001">
                  <a:extLst>
                    <a:ext uri="{9D8B030D-6E8A-4147-A177-3AD203B41FA5}">
                      <a16:colId xmlns:a16="http://schemas.microsoft.com/office/drawing/2014/main" val="1270351622"/>
                    </a:ext>
                  </a:extLst>
                </a:gridCol>
              </a:tblGrid>
              <a:tr h="619125">
                <a:tc gridSpan="2">
                  <a:txBody>
                    <a:bodyPr/>
                    <a:lstStyle/>
                    <a:p>
                      <a:pPr algn="ctr"/>
                      <a:r>
                        <a:rPr lang="en-US" sz="2400" b="1" dirty="0">
                          <a:latin typeface="Calibri" panose="020F0502020204030204" pitchFamily="34" charset="0"/>
                        </a:rPr>
                        <a:t>Drug/Drug Interactions – Table 5</a:t>
                      </a:r>
                    </a:p>
                  </a:txBody>
                  <a:tcPr/>
                </a:tc>
                <a:tc hMerge="1">
                  <a:txBody>
                    <a:bodyPr/>
                    <a:lstStyle/>
                    <a:p>
                      <a:endParaRPr lang="en-US"/>
                    </a:p>
                  </a:txBody>
                  <a:tcPr/>
                </a:tc>
                <a:extLst>
                  <a:ext uri="{0D108BD9-81ED-4DB2-BD59-A6C34878D82A}">
                    <a16:rowId xmlns:a16="http://schemas.microsoft.com/office/drawing/2014/main" val="2462904314"/>
                  </a:ext>
                </a:extLst>
              </a:tr>
              <a:tr h="1209675">
                <a:tc>
                  <a:txBody>
                    <a:bodyPr/>
                    <a:lstStyle/>
                    <a:p>
                      <a:pPr algn="l"/>
                      <a:r>
                        <a:rPr lang="en-US" sz="2000" b="0" dirty="0">
                          <a:latin typeface="Calibri" panose="020F0502020204030204" pitchFamily="34" charset="0"/>
                        </a:rPr>
                        <a:t>SSRIs: </a:t>
                      </a:r>
                      <a:r>
                        <a:rPr lang="en-US" sz="2000" b="1" dirty="0">
                          <a:latin typeface="Calibri" panose="020F0502020204030204" pitchFamily="34" charset="0"/>
                        </a:rPr>
                        <a:t>Paroxetine</a:t>
                      </a:r>
                    </a:p>
                    <a:p>
                      <a:pPr algn="l"/>
                      <a:r>
                        <a:rPr lang="en-US" sz="2000" b="0" dirty="0">
                          <a:latin typeface="Calibri" panose="020F0502020204030204" pitchFamily="34" charset="0"/>
                        </a:rPr>
                        <a:t>Z drug: </a:t>
                      </a:r>
                      <a:r>
                        <a:rPr lang="en-US" sz="2000" b="1" dirty="0">
                          <a:latin typeface="Calibri" panose="020F0502020204030204" pitchFamily="34" charset="0"/>
                        </a:rPr>
                        <a:t>Zolpidem</a:t>
                      </a:r>
                      <a:r>
                        <a:rPr lang="en-US" sz="2000" b="0" dirty="0">
                          <a:latin typeface="Calibri" panose="020F0502020204030204" pitchFamily="34" charset="0"/>
                        </a:rPr>
                        <a:t> Anticonvulsant: </a:t>
                      </a:r>
                      <a:r>
                        <a:rPr lang="en-US" sz="2000" b="1" dirty="0">
                          <a:latin typeface="Calibri" panose="020F0502020204030204" pitchFamily="34" charset="0"/>
                        </a:rPr>
                        <a:t>Gabapentin</a:t>
                      </a:r>
                    </a:p>
                  </a:txBody>
                  <a:tcPr>
                    <a:lnR w="12700" cap="flat" cmpd="sng" algn="ctr">
                      <a:solidFill>
                        <a:schemeClr val="tx1"/>
                      </a:solidFill>
                      <a:prstDash val="solid"/>
                      <a:round/>
                      <a:headEnd type="none" w="med" len="med"/>
                      <a:tailEnd type="none" w="med" len="med"/>
                    </a:lnR>
                  </a:tcPr>
                </a:tc>
                <a:tc>
                  <a:txBody>
                    <a:bodyPr/>
                    <a:lstStyle/>
                    <a:p>
                      <a:r>
                        <a:rPr lang="en-US" sz="2000" dirty="0">
                          <a:latin typeface="Calibri" panose="020F0502020204030204" pitchFamily="34" charset="0"/>
                        </a:rPr>
                        <a:t>Avoid </a:t>
                      </a:r>
                      <a:r>
                        <a:rPr lang="en-US" sz="2000" u="sng" dirty="0">
                          <a:latin typeface="Calibri" panose="020F0502020204030204" pitchFamily="34" charset="0"/>
                        </a:rPr>
                        <a:t>&gt;</a:t>
                      </a:r>
                      <a:r>
                        <a:rPr lang="en-US" sz="2000" dirty="0">
                          <a:latin typeface="Calibri" panose="020F0502020204030204" pitchFamily="34" charset="0"/>
                        </a:rPr>
                        <a:t> 3 CNS medications: increased risk of falls and fractures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7731757"/>
                  </a:ext>
                </a:extLst>
              </a:tr>
              <a:tr h="1000125">
                <a:tc>
                  <a:txBody>
                    <a:bodyPr/>
                    <a:lstStyle/>
                    <a:p>
                      <a:pPr algn="l"/>
                      <a:r>
                        <a:rPr lang="en-US" sz="2000" b="0" dirty="0">
                          <a:latin typeface="Calibri" panose="020F0502020204030204" pitchFamily="34" charset="0"/>
                        </a:rPr>
                        <a:t>Anticholinergics: </a:t>
                      </a:r>
                    </a:p>
                    <a:p>
                      <a:pPr algn="l"/>
                      <a:r>
                        <a:rPr lang="en-US" sz="2000" b="1" dirty="0">
                          <a:latin typeface="Calibri" panose="020F0502020204030204" pitchFamily="34" charset="0"/>
                        </a:rPr>
                        <a:t>Paroxetine and Hydroxyzine</a:t>
                      </a:r>
                    </a:p>
                  </a:txBody>
                  <a:tcPr>
                    <a:lnR w="12700" cap="flat" cmpd="sng" algn="ctr">
                      <a:solidFill>
                        <a:schemeClr val="tx1"/>
                      </a:solidFill>
                      <a:prstDash val="solid"/>
                      <a:round/>
                      <a:headEnd type="none" w="med" len="med"/>
                      <a:tailEnd type="none" w="med" len="med"/>
                    </a:lnR>
                  </a:tcPr>
                </a:tc>
                <a:tc>
                  <a:txBody>
                    <a:bodyPr/>
                    <a:lstStyle/>
                    <a:p>
                      <a:r>
                        <a:rPr lang="en-US" sz="2000" dirty="0">
                          <a:latin typeface="Calibri" panose="020F0502020204030204" pitchFamily="34" charset="0"/>
                        </a:rPr>
                        <a:t>Avoid, minimize number of anticholinergic medications: increased risk of cognitive impairment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57005224"/>
                  </a:ext>
                </a:extLst>
              </a:tr>
            </a:tbl>
          </a:graphicData>
        </a:graphic>
      </p:graphicFrame>
    </p:spTree>
    <p:extLst>
      <p:ext uri="{BB962C8B-B14F-4D97-AF65-F5344CB8AC3E}">
        <p14:creationId xmlns:p14="http://schemas.microsoft.com/office/powerpoint/2010/main" val="2440423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8D2C-B6A3-4BCC-AE00-C86407549DF6}"/>
              </a:ext>
            </a:extLst>
          </p:cNvPr>
          <p:cNvSpPr>
            <a:spLocks noGrp="1"/>
          </p:cNvSpPr>
          <p:nvPr>
            <p:ph type="title"/>
          </p:nvPr>
        </p:nvSpPr>
        <p:spPr/>
        <p:txBody>
          <a:bodyPr/>
          <a:lstStyle/>
          <a:p>
            <a:r>
              <a:rPr lang="en-US" dirty="0">
                <a:effectLst/>
              </a:rPr>
              <a:t>Mr. A’s PIMs: Beers Criteria</a:t>
            </a:r>
            <a:endParaRPr lang="en-US" dirty="0"/>
          </a:p>
        </p:txBody>
      </p:sp>
      <p:graphicFrame>
        <p:nvGraphicFramePr>
          <p:cNvPr id="3" name="Table 2">
            <a:extLst>
              <a:ext uri="{FF2B5EF4-FFF2-40B4-BE49-F238E27FC236}">
                <a16:creationId xmlns:a16="http://schemas.microsoft.com/office/drawing/2014/main" id="{0CF6F0F3-01E4-4D54-982D-987FCEC68FB7}"/>
              </a:ext>
            </a:extLst>
          </p:cNvPr>
          <p:cNvGraphicFramePr>
            <a:graphicFrameLocks noGrp="1"/>
          </p:cNvGraphicFramePr>
          <p:nvPr>
            <p:extLst>
              <p:ext uri="{D42A27DB-BD31-4B8C-83A1-F6EECF244321}">
                <p14:modId xmlns:p14="http://schemas.microsoft.com/office/powerpoint/2010/main" val="4065636768"/>
              </p:ext>
            </p:extLst>
          </p:nvPr>
        </p:nvGraphicFramePr>
        <p:xfrm>
          <a:off x="457200" y="1711768"/>
          <a:ext cx="8077201" cy="1158240"/>
        </p:xfrm>
        <a:graphic>
          <a:graphicData uri="http://schemas.openxmlformats.org/drawingml/2006/table">
            <a:tbl>
              <a:tblPr firstRow="1" bandRow="1">
                <a:tableStyleId>{69CF1AB2-1976-4502-BF36-3FF5EA218861}</a:tableStyleId>
              </a:tblPr>
              <a:tblGrid>
                <a:gridCol w="2590800">
                  <a:extLst>
                    <a:ext uri="{9D8B030D-6E8A-4147-A177-3AD203B41FA5}">
                      <a16:colId xmlns:a16="http://schemas.microsoft.com/office/drawing/2014/main" val="155941878"/>
                    </a:ext>
                  </a:extLst>
                </a:gridCol>
                <a:gridCol w="5486401">
                  <a:extLst>
                    <a:ext uri="{9D8B030D-6E8A-4147-A177-3AD203B41FA5}">
                      <a16:colId xmlns:a16="http://schemas.microsoft.com/office/drawing/2014/main" val="2636615316"/>
                    </a:ext>
                  </a:extLst>
                </a:gridCol>
              </a:tblGrid>
              <a:tr h="284672">
                <a:tc gridSpan="2">
                  <a:txBody>
                    <a:bodyPr/>
                    <a:lstStyle/>
                    <a:p>
                      <a:pPr algn="ctr"/>
                      <a:r>
                        <a:rPr lang="en-US" sz="2400" b="1" dirty="0">
                          <a:latin typeface="Calibri" panose="020F0502020204030204" pitchFamily="34" charset="0"/>
                        </a:rPr>
                        <a:t>Reduced renal function – Table 6</a:t>
                      </a:r>
                    </a:p>
                  </a:txBody>
                  <a:tcPr/>
                </a:tc>
                <a:tc hMerge="1">
                  <a:txBody>
                    <a:bodyPr/>
                    <a:lstStyle/>
                    <a:p>
                      <a:endParaRPr lang="en-US" sz="18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99064086"/>
                  </a:ext>
                </a:extLst>
              </a:tr>
              <a:tr h="284672">
                <a:tc>
                  <a:txBody>
                    <a:bodyPr/>
                    <a:lstStyle/>
                    <a:p>
                      <a:pPr algn="l"/>
                      <a:r>
                        <a:rPr lang="en-US" sz="2000" b="1" dirty="0">
                          <a:latin typeface="Calibri" panose="020F0502020204030204" pitchFamily="34" charset="0"/>
                        </a:rPr>
                        <a:t>Gabapentin</a:t>
                      </a:r>
                    </a:p>
                  </a:txBody>
                  <a:tcPr>
                    <a:lnR w="12700" cap="flat" cmpd="sng" algn="ctr">
                      <a:solidFill>
                        <a:schemeClr val="tx1"/>
                      </a:solidFill>
                      <a:prstDash val="solid"/>
                      <a:round/>
                      <a:headEnd type="none" w="med" len="med"/>
                      <a:tailEnd type="none" w="med" len="med"/>
                    </a:lnR>
                  </a:tcPr>
                </a:tc>
                <a:tc>
                  <a:txBody>
                    <a:bodyPr/>
                    <a:lstStyle/>
                    <a:p>
                      <a:pPr algn="l"/>
                      <a:r>
                        <a:rPr lang="en-US" sz="2000" b="0" dirty="0">
                          <a:latin typeface="Calibri" panose="020F0502020204030204" pitchFamily="34" charset="0"/>
                          <a:cs typeface="Calibri" panose="020F0502020204030204" pitchFamily="34" charset="0"/>
                        </a:rPr>
                        <a:t>Reduce dose with </a:t>
                      </a:r>
                      <a:r>
                        <a:rPr lang="en-US" sz="2000" b="0" dirty="0" err="1">
                          <a:latin typeface="Calibri" panose="020F0502020204030204" pitchFamily="34" charset="0"/>
                          <a:cs typeface="Calibri" panose="020F0502020204030204" pitchFamily="34" charset="0"/>
                        </a:rPr>
                        <a:t>CrCl</a:t>
                      </a:r>
                      <a:r>
                        <a:rPr lang="en-US" sz="2000" b="0" dirty="0">
                          <a:latin typeface="Calibri" panose="020F0502020204030204" pitchFamily="34" charset="0"/>
                          <a:cs typeface="Calibri" panose="020F0502020204030204" pitchFamily="34" charset="0"/>
                        </a:rPr>
                        <a:t> &lt; 60ml/min;</a:t>
                      </a:r>
                    </a:p>
                    <a:p>
                      <a:pPr algn="l"/>
                      <a:r>
                        <a:rPr lang="en-US" sz="2000" b="0" dirty="0">
                          <a:latin typeface="Calibri" panose="020F0502020204030204" pitchFamily="34" charset="0"/>
                          <a:cs typeface="Calibri" panose="020F0502020204030204" pitchFamily="34" charset="0"/>
                        </a:rPr>
                        <a:t>600mg q12h -&gt;</a:t>
                      </a:r>
                      <a:r>
                        <a:rPr lang="en-US" sz="2000" b="0" dirty="0">
                          <a:effectLst/>
                          <a:latin typeface="Calibri" panose="020F0502020204030204" pitchFamily="34" charset="0"/>
                          <a:cs typeface="Calibri" panose="020F0502020204030204" pitchFamily="34" charset="0"/>
                        </a:rPr>
                        <a:t> 600 mg once daily </a:t>
                      </a:r>
                      <a:endParaRPr lang="en-US" sz="2000"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57657243"/>
                  </a:ext>
                </a:extLst>
              </a:tr>
            </a:tbl>
          </a:graphicData>
        </a:graphic>
      </p:graphicFrame>
    </p:spTree>
    <p:extLst>
      <p:ext uri="{BB962C8B-B14F-4D97-AF65-F5344CB8AC3E}">
        <p14:creationId xmlns:p14="http://schemas.microsoft.com/office/powerpoint/2010/main" val="1270250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Anticholinergic Medications</a:t>
            </a:r>
          </a:p>
        </p:txBody>
      </p:sp>
      <p:sp>
        <p:nvSpPr>
          <p:cNvPr id="3" name="Content Placeholder 2"/>
          <p:cNvSpPr>
            <a:spLocks noGrp="1"/>
          </p:cNvSpPr>
          <p:nvPr>
            <p:ph idx="1"/>
          </p:nvPr>
        </p:nvSpPr>
        <p:spPr>
          <a:xfrm>
            <a:off x="457200" y="1524000"/>
            <a:ext cx="8229600" cy="5105400"/>
          </a:xfrm>
        </p:spPr>
        <p:txBody>
          <a:bodyPr>
            <a:normAutofit/>
          </a:bodyPr>
          <a:lstStyle/>
          <a:p>
            <a:r>
              <a:rPr lang="en-US" sz="2800" dirty="0">
                <a:effectLst/>
              </a:rPr>
              <a:t>So what’s so bad about anticholinergic medications…</a:t>
            </a:r>
          </a:p>
          <a:p>
            <a:endParaRPr lang="en-US" sz="2800" dirty="0"/>
          </a:p>
          <a:p>
            <a:endParaRPr lang="en-US" sz="2800" dirty="0"/>
          </a:p>
          <a:p>
            <a:pPr marL="457200" lvl="1" indent="0">
              <a:buNone/>
            </a:pPr>
            <a:endParaRPr lang="en-US" dirty="0"/>
          </a:p>
        </p:txBody>
      </p:sp>
      <p:pic>
        <p:nvPicPr>
          <p:cNvPr id="4" name="Content Placeholder 10">
            <a:extLst>
              <a:ext uri="{FF2B5EF4-FFF2-40B4-BE49-F238E27FC236}">
                <a16:creationId xmlns:a16="http://schemas.microsoft.com/office/drawing/2014/main" id="{E3DA03AA-5989-4ED7-A7C5-4B1380CCE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2049924"/>
            <a:ext cx="7658100" cy="4288683"/>
          </a:xfrm>
          <a:prstGeom prst="rect">
            <a:avLst/>
          </a:prstGeom>
        </p:spPr>
      </p:pic>
      <p:sp>
        <p:nvSpPr>
          <p:cNvPr id="5" name="Rectangle 4">
            <a:extLst>
              <a:ext uri="{FF2B5EF4-FFF2-40B4-BE49-F238E27FC236}">
                <a16:creationId xmlns:a16="http://schemas.microsoft.com/office/drawing/2014/main" id="{882130F7-632C-42A6-B38B-293D3982E639}"/>
              </a:ext>
            </a:extLst>
          </p:cNvPr>
          <p:cNvSpPr/>
          <p:nvPr/>
        </p:nvSpPr>
        <p:spPr>
          <a:xfrm>
            <a:off x="381000" y="6452557"/>
            <a:ext cx="7200900" cy="276999"/>
          </a:xfrm>
          <a:prstGeom prst="rect">
            <a:avLst/>
          </a:prstGeom>
        </p:spPr>
        <p:txBody>
          <a:bodyPr wrap="square">
            <a:spAutoFit/>
          </a:bodyPr>
          <a:lstStyle/>
          <a:p>
            <a:r>
              <a:rPr lang="sk-SK" sz="1200" b="0" dirty="0">
                <a:latin typeface="Calibri" panose="020F0502020204030204" pitchFamily="34" charset="0"/>
              </a:rPr>
              <a:t>https://www.medicinesafety.co.uk/2019/02/anticholinergics-safety-concerns.html</a:t>
            </a:r>
            <a:r>
              <a:rPr lang="en-US" sz="1200" b="0" dirty="0">
                <a:latin typeface="Calibri" panose="020F0502020204030204" pitchFamily="34" charset="0"/>
              </a:rPr>
              <a:t>. Assessed 11/1/2019</a:t>
            </a:r>
          </a:p>
        </p:txBody>
      </p:sp>
    </p:spTree>
    <p:extLst>
      <p:ext uri="{BB962C8B-B14F-4D97-AF65-F5344CB8AC3E}">
        <p14:creationId xmlns:p14="http://schemas.microsoft.com/office/powerpoint/2010/main" val="1222339281"/>
      </p:ext>
    </p:extLst>
  </p:cSld>
  <p:clrMapOvr>
    <a:masterClrMapping/>
  </p:clrMapOvr>
  <p:transition spd="med" advTm="20000">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B745-C3CA-4BEA-885C-7B23DC04584C}"/>
              </a:ext>
            </a:extLst>
          </p:cNvPr>
          <p:cNvSpPr>
            <a:spLocks noGrp="1"/>
          </p:cNvSpPr>
          <p:nvPr>
            <p:ph type="title"/>
          </p:nvPr>
        </p:nvSpPr>
        <p:spPr/>
        <p:txBody>
          <a:bodyPr/>
          <a:lstStyle/>
          <a:p>
            <a:r>
              <a:rPr lang="en-US" dirty="0">
                <a:effectLst/>
              </a:rPr>
              <a:t>Anticholinergic Medications</a:t>
            </a:r>
          </a:p>
        </p:txBody>
      </p:sp>
      <p:pic>
        <p:nvPicPr>
          <p:cNvPr id="4" name="Content Placeholder 3" descr="Beers 2019.pdf - Adobe Acrobat Reader DC">
            <a:extLst>
              <a:ext uri="{FF2B5EF4-FFF2-40B4-BE49-F238E27FC236}">
                <a16:creationId xmlns:a16="http://schemas.microsoft.com/office/drawing/2014/main" id="{5C1BC3DE-C609-482E-8CC7-E215AD7F98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750" t="15919" r="55625" b="4167"/>
          <a:stretch/>
        </p:blipFill>
        <p:spPr>
          <a:xfrm>
            <a:off x="2400300" y="1313234"/>
            <a:ext cx="4343400" cy="5304175"/>
          </a:xfrm>
          <a:prstGeom prst="rect">
            <a:avLst/>
          </a:prstGeom>
        </p:spPr>
      </p:pic>
      <p:cxnSp>
        <p:nvCxnSpPr>
          <p:cNvPr id="6" name="Straight Arrow Connector 5">
            <a:extLst>
              <a:ext uri="{FF2B5EF4-FFF2-40B4-BE49-F238E27FC236}">
                <a16:creationId xmlns:a16="http://schemas.microsoft.com/office/drawing/2014/main" id="{8D47D433-9FAB-4829-B643-4935C8F22893}"/>
              </a:ext>
            </a:extLst>
          </p:cNvPr>
          <p:cNvCxnSpPr/>
          <p:nvPr/>
        </p:nvCxnSpPr>
        <p:spPr bwMode="auto">
          <a:xfrm>
            <a:off x="1371600" y="2971800"/>
            <a:ext cx="914400" cy="0"/>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0D089B3-82A0-4F43-8E57-0AD5F66139D2}"/>
              </a:ext>
            </a:extLst>
          </p:cNvPr>
          <p:cNvCxnSpPr/>
          <p:nvPr/>
        </p:nvCxnSpPr>
        <p:spPr bwMode="auto">
          <a:xfrm>
            <a:off x="1371600" y="5257800"/>
            <a:ext cx="914400" cy="0"/>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345854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4449-3440-4FD6-80CC-0659B0E7617F}"/>
              </a:ext>
            </a:extLst>
          </p:cNvPr>
          <p:cNvSpPr>
            <a:spLocks noGrp="1"/>
          </p:cNvSpPr>
          <p:nvPr>
            <p:ph type="title"/>
          </p:nvPr>
        </p:nvSpPr>
        <p:spPr/>
        <p:txBody>
          <a:bodyPr/>
          <a:lstStyle/>
          <a:p>
            <a:r>
              <a:rPr lang="en-US" dirty="0">
                <a:effectLst/>
              </a:rPr>
              <a:t>Question 4</a:t>
            </a:r>
          </a:p>
        </p:txBody>
      </p:sp>
      <p:sp>
        <p:nvSpPr>
          <p:cNvPr id="3" name="Content Placeholder 2">
            <a:extLst>
              <a:ext uri="{FF2B5EF4-FFF2-40B4-BE49-F238E27FC236}">
                <a16:creationId xmlns:a16="http://schemas.microsoft.com/office/drawing/2014/main" id="{5903B7D2-435C-42CA-ABFD-9811FB40A0D4}"/>
              </a:ext>
            </a:extLst>
          </p:cNvPr>
          <p:cNvSpPr>
            <a:spLocks noGrp="1"/>
          </p:cNvSpPr>
          <p:nvPr>
            <p:ph idx="1"/>
          </p:nvPr>
        </p:nvSpPr>
        <p:spPr/>
        <p:txBody>
          <a:bodyPr/>
          <a:lstStyle/>
          <a:p>
            <a:r>
              <a:rPr lang="en-US" dirty="0">
                <a:effectLst/>
              </a:rPr>
              <a:t>Which of Mr. A’s medications can be contributing recent complaints of constipation and confusion?</a:t>
            </a:r>
          </a:p>
          <a:p>
            <a:pPr marL="514350" indent="-514350">
              <a:buFont typeface="+mj-lt"/>
              <a:buAutoNum type="alphaUcPeriod"/>
            </a:pPr>
            <a:r>
              <a:rPr lang="en-US" dirty="0">
                <a:effectLst/>
              </a:rPr>
              <a:t>Terazosin</a:t>
            </a:r>
          </a:p>
          <a:p>
            <a:pPr marL="514350" indent="-514350">
              <a:buFont typeface="+mj-lt"/>
              <a:buAutoNum type="alphaUcPeriod"/>
            </a:pPr>
            <a:r>
              <a:rPr lang="en-US" dirty="0">
                <a:effectLst/>
              </a:rPr>
              <a:t>Hydroxyzine</a:t>
            </a:r>
          </a:p>
          <a:p>
            <a:pPr marL="514350" indent="-514350">
              <a:buFont typeface="+mj-lt"/>
              <a:buAutoNum type="alphaUcPeriod"/>
            </a:pPr>
            <a:r>
              <a:rPr lang="en-US" dirty="0">
                <a:effectLst/>
              </a:rPr>
              <a:t>Aspirin</a:t>
            </a:r>
          </a:p>
          <a:p>
            <a:pPr marL="514350" indent="-514350">
              <a:buFont typeface="+mj-lt"/>
              <a:buAutoNum type="alphaUcPeriod"/>
            </a:pPr>
            <a:r>
              <a:rPr lang="en-US" dirty="0">
                <a:effectLst/>
              </a:rPr>
              <a:t>Paroxetine</a:t>
            </a:r>
          </a:p>
          <a:p>
            <a:pPr marL="514350" indent="-514350">
              <a:buFont typeface="+mj-lt"/>
              <a:buAutoNum type="alphaUcPeriod"/>
            </a:pPr>
            <a:r>
              <a:rPr lang="en-US" dirty="0">
                <a:effectLst/>
              </a:rPr>
              <a:t>B and D</a:t>
            </a:r>
          </a:p>
          <a:p>
            <a:pPr marL="0" indent="0">
              <a:buNone/>
            </a:pPr>
            <a:endParaRPr lang="en-US" dirty="0">
              <a:effectLst/>
            </a:endParaRPr>
          </a:p>
          <a:p>
            <a:endParaRPr lang="en-US" dirty="0"/>
          </a:p>
        </p:txBody>
      </p:sp>
    </p:spTree>
    <p:extLst>
      <p:ext uri="{BB962C8B-B14F-4D97-AF65-F5344CB8AC3E}">
        <p14:creationId xmlns:p14="http://schemas.microsoft.com/office/powerpoint/2010/main" val="350814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400"/>
                                  </p:stCondLst>
                                  <p:childTnLst>
                                    <p:animClr clrSpc="rgb" dir="cw">
                                      <p:cBhvr override="childStyle">
                                        <p:cTn id="6" dur="2000" fill="hold"/>
                                        <p:tgtEl>
                                          <p:spTgt spid="3">
                                            <p:txEl>
                                              <p:pRg st="5" end="5"/>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0FF7-CB85-4A07-9CE4-88E31B66EFA5}"/>
              </a:ext>
            </a:extLst>
          </p:cNvPr>
          <p:cNvSpPr>
            <a:spLocks noGrp="1"/>
          </p:cNvSpPr>
          <p:nvPr>
            <p:ph type="title"/>
          </p:nvPr>
        </p:nvSpPr>
        <p:spPr>
          <a:xfrm>
            <a:off x="381000" y="1828800"/>
            <a:ext cx="8229600" cy="1143000"/>
          </a:xfrm>
        </p:spPr>
        <p:txBody>
          <a:bodyPr/>
          <a:lstStyle/>
          <a:p>
            <a:r>
              <a:rPr lang="en-US" sz="4000" dirty="0">
                <a:effectLst/>
              </a:rPr>
              <a:t>Summary of Age-related Changes </a:t>
            </a:r>
            <a:br>
              <a:rPr lang="en-US" sz="4000" dirty="0">
                <a:effectLst/>
              </a:rPr>
            </a:br>
            <a:r>
              <a:rPr lang="en-US" sz="4000" dirty="0">
                <a:effectLst/>
              </a:rPr>
              <a:t>in Pharmacokinetics and Pharmacodynamics</a:t>
            </a:r>
            <a:endParaRPr lang="en-US" sz="4000" dirty="0"/>
          </a:p>
        </p:txBody>
      </p:sp>
    </p:spTree>
    <p:extLst>
      <p:ext uri="{BB962C8B-B14F-4D97-AF65-F5344CB8AC3E}">
        <p14:creationId xmlns:p14="http://schemas.microsoft.com/office/powerpoint/2010/main" val="3231615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6" y="1143000"/>
            <a:ext cx="8229600" cy="1143000"/>
          </a:xfrm>
        </p:spPr>
        <p:txBody>
          <a:bodyPr/>
          <a:lstStyle/>
          <a:p>
            <a:r>
              <a:rPr lang="en-US" dirty="0"/>
              <a:t>Helpful Hints</a:t>
            </a:r>
          </a:p>
        </p:txBody>
      </p:sp>
      <p:pic>
        <p:nvPicPr>
          <p:cNvPr id="2050" name="Picture 2" descr="http://www.elderoptionsoftexas.com/images/maxine_gy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86" y="2819400"/>
            <a:ext cx="3200401"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788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rrowheads="1"/>
          </p:cNvSpPr>
          <p:nvPr>
            <p:ph type="title"/>
          </p:nvPr>
        </p:nvSpPr>
        <p:spPr>
          <a:xfrm>
            <a:off x="457200" y="381000"/>
            <a:ext cx="8229600" cy="1143000"/>
          </a:xfrm>
        </p:spPr>
        <p:txBody>
          <a:bodyPr/>
          <a:lstStyle/>
          <a:p>
            <a:r>
              <a:rPr lang="en-US">
                <a:effectLst/>
              </a:rPr>
              <a:t>Is There Truly a Reason </a:t>
            </a:r>
            <a:br>
              <a:rPr lang="en-US">
                <a:effectLst/>
              </a:rPr>
            </a:br>
            <a:r>
              <a:rPr lang="en-US">
                <a:effectLst/>
              </a:rPr>
              <a:t>to Use a Drug?</a:t>
            </a:r>
          </a:p>
        </p:txBody>
      </p:sp>
      <p:sp>
        <p:nvSpPr>
          <p:cNvPr id="180226" name="Rectangle 3"/>
          <p:cNvSpPr>
            <a:spLocks noGrp="1" noChangeArrowheads="1"/>
          </p:cNvSpPr>
          <p:nvPr>
            <p:ph type="body" idx="1"/>
          </p:nvPr>
        </p:nvSpPr>
        <p:spPr>
          <a:xfrm>
            <a:off x="457200" y="1828800"/>
            <a:ext cx="8229600" cy="4525963"/>
          </a:xfrm>
        </p:spPr>
        <p:txBody>
          <a:bodyPr/>
          <a:lstStyle/>
          <a:p>
            <a:r>
              <a:rPr lang="en-US" dirty="0">
                <a:effectLst/>
              </a:rPr>
              <a:t>Many medical problems in older adults do not require a pharmacological solution</a:t>
            </a:r>
          </a:p>
          <a:p>
            <a:endParaRPr lang="en-US" dirty="0">
              <a:effectLst/>
            </a:endParaRPr>
          </a:p>
          <a:p>
            <a:r>
              <a:rPr lang="en-US" dirty="0">
                <a:effectLst/>
              </a:rPr>
              <a:t>Nonpharmacological approaches are useful for urinary incontinence, constipation, hypertension, pain syndromes, sleep disorders, depression, etc.</a:t>
            </a:r>
          </a:p>
        </p:txBody>
      </p:sp>
      <p:pic>
        <p:nvPicPr>
          <p:cNvPr id="5" name="Picture 4">
            <a:extLst>
              <a:ext uri="{FF2B5EF4-FFF2-40B4-BE49-F238E27FC236}">
                <a16:creationId xmlns:a16="http://schemas.microsoft.com/office/drawing/2014/main" id="{7D9A7B43-6A82-4C22-9086-073B4D0DD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5003800"/>
            <a:ext cx="1905000" cy="177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rrowheads="1"/>
          </p:cNvSpPr>
          <p:nvPr>
            <p:ph type="title"/>
          </p:nvPr>
        </p:nvSpPr>
        <p:spPr>
          <a:xfrm>
            <a:off x="457200" y="274638"/>
            <a:ext cx="8305800" cy="1143000"/>
          </a:xfrm>
        </p:spPr>
        <p:txBody>
          <a:bodyPr/>
          <a:lstStyle/>
          <a:p>
            <a:r>
              <a:rPr lang="en-US" dirty="0">
                <a:effectLst/>
              </a:rPr>
              <a:t>Principles of Geriatric Pharmacotherapy</a:t>
            </a:r>
          </a:p>
        </p:txBody>
      </p:sp>
      <p:sp>
        <p:nvSpPr>
          <p:cNvPr id="226306" name="Rectangle 3"/>
          <p:cNvSpPr>
            <a:spLocks noGrp="1" noChangeArrowheads="1"/>
          </p:cNvSpPr>
          <p:nvPr>
            <p:ph type="body" idx="1"/>
          </p:nvPr>
        </p:nvSpPr>
        <p:spPr>
          <a:xfrm>
            <a:off x="685800" y="1981200"/>
            <a:ext cx="8077200" cy="4114800"/>
          </a:xfrm>
        </p:spPr>
        <p:txBody>
          <a:bodyPr/>
          <a:lstStyle/>
          <a:p>
            <a:r>
              <a:rPr lang="en-US" sz="2800" dirty="0">
                <a:effectLst/>
              </a:rPr>
              <a:t>Start low and go slow</a:t>
            </a:r>
          </a:p>
          <a:p>
            <a:r>
              <a:rPr lang="en-US" sz="2800" dirty="0">
                <a:effectLst/>
              </a:rPr>
              <a:t>Consider whether medication therapy is necessary</a:t>
            </a:r>
          </a:p>
          <a:p>
            <a:r>
              <a:rPr lang="en-US" sz="2800" dirty="0">
                <a:effectLst/>
              </a:rPr>
              <a:t>Choose medications to optimize benefit/risk ratio</a:t>
            </a:r>
          </a:p>
          <a:p>
            <a:r>
              <a:rPr lang="en-US" sz="2800" dirty="0">
                <a:effectLst/>
              </a:rPr>
              <a:t>Use age-appropriate doses and dosing intervals</a:t>
            </a:r>
          </a:p>
          <a:p>
            <a:r>
              <a:rPr lang="en-US" sz="2800" dirty="0">
                <a:effectLst/>
              </a:rPr>
              <a:t>Establish reasonable therapeutic goals</a:t>
            </a:r>
          </a:p>
          <a:p>
            <a:r>
              <a:rPr lang="en-US" sz="2800" dirty="0">
                <a:effectLst/>
              </a:rPr>
              <a:t>Monitor for beneficial effects and ADRs/ADEs</a:t>
            </a:r>
          </a:p>
          <a:p>
            <a:r>
              <a:rPr lang="en-US" sz="2800" dirty="0">
                <a:effectLst/>
              </a:rPr>
              <a:t>Regularly review the need for chronic medications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CBD4-C2D1-45AD-B7AB-4E9827D3C93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BA97FC5-6E58-4D54-A042-B4A2887D0A3E}"/>
              </a:ext>
            </a:extLst>
          </p:cNvPr>
          <p:cNvSpPr>
            <a:spLocks noGrp="1"/>
          </p:cNvSpPr>
          <p:nvPr>
            <p:ph idx="1"/>
          </p:nvPr>
        </p:nvSpPr>
        <p:spPr>
          <a:xfrm>
            <a:off x="427703" y="1417638"/>
            <a:ext cx="8229600" cy="4525963"/>
          </a:xfrm>
        </p:spPr>
        <p:txBody>
          <a:bodyPr/>
          <a:lstStyle/>
          <a:p>
            <a:r>
              <a:rPr lang="en-US" sz="2800" dirty="0">
                <a:effectLst/>
              </a:rPr>
              <a:t>PK/PD changes may lead to increased drug concentrations and increased drug sensitivity in older adults</a:t>
            </a:r>
          </a:p>
          <a:p>
            <a:pPr marL="0" indent="0">
              <a:buNone/>
            </a:pPr>
            <a:endParaRPr lang="en-US" sz="2800" dirty="0">
              <a:effectLst/>
            </a:endParaRPr>
          </a:p>
          <a:p>
            <a:r>
              <a:rPr lang="en-US" sz="2800" dirty="0">
                <a:effectLst/>
              </a:rPr>
              <a:t>The possibility of an ADRs/ADEs should be evaluated when caring for an older adult </a:t>
            </a:r>
          </a:p>
          <a:p>
            <a:endParaRPr lang="en-US" sz="2800" dirty="0">
              <a:effectLst/>
            </a:endParaRPr>
          </a:p>
          <a:p>
            <a:r>
              <a:rPr lang="en-US" sz="2800" dirty="0">
                <a:effectLst/>
              </a:rPr>
              <a:t>Screening for PIMs may lead to a reduction in ADRs/ADEs and improved outcomes in older adults</a:t>
            </a:r>
          </a:p>
          <a:p>
            <a:endParaRPr lang="en-US" dirty="0"/>
          </a:p>
        </p:txBody>
      </p:sp>
    </p:spTree>
    <p:extLst>
      <p:ext uri="{BB962C8B-B14F-4D97-AF65-F5344CB8AC3E}">
        <p14:creationId xmlns:p14="http://schemas.microsoft.com/office/powerpoint/2010/main" val="20842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DD36-B191-4883-87F5-70359B4CFF92}"/>
              </a:ext>
            </a:extLst>
          </p:cNvPr>
          <p:cNvSpPr>
            <a:spLocks noGrp="1"/>
          </p:cNvSpPr>
          <p:nvPr>
            <p:ph type="title"/>
          </p:nvPr>
        </p:nvSpPr>
        <p:spPr/>
        <p:txBody>
          <a:bodyPr/>
          <a:lstStyle/>
          <a:p>
            <a:r>
              <a:rPr lang="en-US" dirty="0">
                <a:effectLst/>
              </a:rPr>
              <a:t>Questions</a:t>
            </a:r>
          </a:p>
        </p:txBody>
      </p:sp>
      <p:pic>
        <p:nvPicPr>
          <p:cNvPr id="1026" name="Picture 2" descr="Happy Holidays Greenville SC">
            <a:extLst>
              <a:ext uri="{FF2B5EF4-FFF2-40B4-BE49-F238E27FC236}">
                <a16:creationId xmlns:a16="http://schemas.microsoft.com/office/drawing/2014/main" id="{2CDFEF8C-8B1E-4108-A79C-026767A57C8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3100" y="1599324"/>
            <a:ext cx="5257800" cy="3248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315BC9-BCA4-481C-AC62-BC9577367D93}"/>
              </a:ext>
            </a:extLst>
          </p:cNvPr>
          <p:cNvSpPr txBox="1"/>
          <p:nvPr/>
        </p:nvSpPr>
        <p:spPr>
          <a:xfrm>
            <a:off x="304800" y="6444862"/>
            <a:ext cx="7239000" cy="276999"/>
          </a:xfrm>
          <a:prstGeom prst="rect">
            <a:avLst/>
          </a:prstGeom>
          <a:noFill/>
        </p:spPr>
        <p:txBody>
          <a:bodyPr wrap="square" rtlCol="0">
            <a:spAutoFit/>
          </a:bodyPr>
          <a:lstStyle/>
          <a:p>
            <a:r>
              <a:rPr lang="en-US" sz="1200" b="0" dirty="0">
                <a:latin typeface="Calibri" panose="020F0502020204030204" pitchFamily="34" charset="0"/>
              </a:rPr>
              <a:t>https://superiorhealthcaregreenville.com/chiropractic/greenville-chiropractor/happy-holidays/Accessed 11.14.19</a:t>
            </a:r>
          </a:p>
        </p:txBody>
      </p:sp>
      <p:sp>
        <p:nvSpPr>
          <p:cNvPr id="3" name="TextBox 2">
            <a:extLst>
              <a:ext uri="{FF2B5EF4-FFF2-40B4-BE49-F238E27FC236}">
                <a16:creationId xmlns:a16="http://schemas.microsoft.com/office/drawing/2014/main" id="{CE3D01F7-D08E-42BC-A328-554FA0A76A7A}"/>
              </a:ext>
            </a:extLst>
          </p:cNvPr>
          <p:cNvSpPr txBox="1"/>
          <p:nvPr/>
        </p:nvSpPr>
        <p:spPr>
          <a:xfrm>
            <a:off x="2667000" y="5105400"/>
            <a:ext cx="3810000" cy="646331"/>
          </a:xfrm>
          <a:prstGeom prst="rect">
            <a:avLst/>
          </a:prstGeom>
          <a:noFill/>
          <a:ln>
            <a:solidFill>
              <a:schemeClr val="tx1"/>
            </a:solidFill>
          </a:ln>
        </p:spPr>
        <p:txBody>
          <a:bodyPr wrap="square" rtlCol="0">
            <a:spAutoFit/>
          </a:bodyPr>
          <a:lstStyle/>
          <a:p>
            <a:r>
              <a:rPr lang="en-US" b="0" dirty="0">
                <a:latin typeface="Calibri" panose="020F0502020204030204" pitchFamily="34" charset="0"/>
                <a:cs typeface="Calibri" panose="020F0502020204030204" pitchFamily="34" charset="0"/>
              </a:rPr>
              <a:t>Email: Janine.Bailey@va.gov</a:t>
            </a:r>
          </a:p>
          <a:p>
            <a:r>
              <a:rPr lang="en-US" b="0" dirty="0">
                <a:latin typeface="Calibri" panose="020F0502020204030204" pitchFamily="34" charset="0"/>
                <a:cs typeface="Calibri" panose="020F0502020204030204" pitchFamily="34" charset="0"/>
              </a:rPr>
              <a:t>            Jonathan.Hale@va.gov</a:t>
            </a:r>
          </a:p>
        </p:txBody>
      </p:sp>
    </p:spTree>
    <p:extLst>
      <p:ext uri="{BB962C8B-B14F-4D97-AF65-F5344CB8AC3E}">
        <p14:creationId xmlns:p14="http://schemas.microsoft.com/office/powerpoint/2010/main" val="211653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effectLst/>
              </a:rPr>
              <a:t>Definitions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1512198"/>
            <a:ext cx="7543799" cy="4583802"/>
          </a:xfrm>
          <a:prstGeom prst="rect">
            <a:avLst/>
          </a:prstGeom>
        </p:spPr>
      </p:pic>
      <p:sp>
        <p:nvSpPr>
          <p:cNvPr id="9" name="Rectangle 8"/>
          <p:cNvSpPr/>
          <p:nvPr/>
        </p:nvSpPr>
        <p:spPr>
          <a:xfrm>
            <a:off x="228600" y="6400800"/>
            <a:ext cx="8839200" cy="276999"/>
          </a:xfrm>
          <a:prstGeom prst="rect">
            <a:avLst/>
          </a:prstGeom>
        </p:spPr>
        <p:txBody>
          <a:bodyPr wrap="square">
            <a:spAutoFit/>
          </a:bodyPr>
          <a:lstStyle/>
          <a:p>
            <a:r>
              <a:rPr lang="en-US" sz="1200" b="0" dirty="0">
                <a:latin typeface="Calibri" panose="020F0502020204030204" pitchFamily="34" charset="0"/>
                <a:cs typeface="Calibri" panose="020F0502020204030204" pitchFamily="34" charset="0"/>
              </a:rPr>
              <a:t>http://www.themednote.com/2011/07/10/pharmacodynamics-vs-pharmacokinetics/#.WWYdQTYUkpE Accessed 11.14.19</a:t>
            </a:r>
          </a:p>
        </p:txBody>
      </p:sp>
      <p:sp>
        <p:nvSpPr>
          <p:cNvPr id="2" name="Oval 1">
            <a:extLst>
              <a:ext uri="{FF2B5EF4-FFF2-40B4-BE49-F238E27FC236}">
                <a16:creationId xmlns:a16="http://schemas.microsoft.com/office/drawing/2014/main" id="{F8207238-AEFD-492C-AC17-DD0639E7FD4F}"/>
              </a:ext>
            </a:extLst>
          </p:cNvPr>
          <p:cNvSpPr/>
          <p:nvPr/>
        </p:nvSpPr>
        <p:spPr bwMode="auto">
          <a:xfrm>
            <a:off x="2676833" y="3048000"/>
            <a:ext cx="1742767" cy="861219"/>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aramond" pitchFamily="18" charset="0"/>
            </a:endParaRPr>
          </a:p>
        </p:txBody>
      </p:sp>
      <p:sp>
        <p:nvSpPr>
          <p:cNvPr id="10" name="Oval 9">
            <a:extLst>
              <a:ext uri="{FF2B5EF4-FFF2-40B4-BE49-F238E27FC236}">
                <a16:creationId xmlns:a16="http://schemas.microsoft.com/office/drawing/2014/main" id="{5F3D9232-7EA4-4968-AC98-5710F9BB85CA}"/>
              </a:ext>
            </a:extLst>
          </p:cNvPr>
          <p:cNvSpPr/>
          <p:nvPr/>
        </p:nvSpPr>
        <p:spPr bwMode="auto">
          <a:xfrm>
            <a:off x="763230" y="3381721"/>
            <a:ext cx="1948016" cy="62205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aramond"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3384-CA33-4C60-A01D-6B96F8AE5509}"/>
              </a:ext>
            </a:extLst>
          </p:cNvPr>
          <p:cNvSpPr>
            <a:spLocks noGrp="1"/>
          </p:cNvSpPr>
          <p:nvPr>
            <p:ph type="title"/>
          </p:nvPr>
        </p:nvSpPr>
        <p:spPr/>
        <p:txBody>
          <a:bodyPr/>
          <a:lstStyle/>
          <a:p>
            <a:r>
              <a:rPr lang="en-US" dirty="0">
                <a:effectLst/>
              </a:rPr>
              <a:t>Absorption</a:t>
            </a:r>
            <a:endParaRPr lang="en-US" dirty="0"/>
          </a:p>
        </p:txBody>
      </p:sp>
      <p:sp>
        <p:nvSpPr>
          <p:cNvPr id="3" name="Content Placeholder 2">
            <a:extLst>
              <a:ext uri="{FF2B5EF4-FFF2-40B4-BE49-F238E27FC236}">
                <a16:creationId xmlns:a16="http://schemas.microsoft.com/office/drawing/2014/main" id="{09668CFF-26F8-400B-A143-D7E053DB3E78}"/>
              </a:ext>
            </a:extLst>
          </p:cNvPr>
          <p:cNvSpPr>
            <a:spLocks noGrp="1"/>
          </p:cNvSpPr>
          <p:nvPr>
            <p:ph idx="1"/>
          </p:nvPr>
        </p:nvSpPr>
        <p:spPr/>
        <p:txBody>
          <a:bodyPr/>
          <a:lstStyle/>
          <a:p>
            <a:r>
              <a:rPr lang="en-US" sz="2800" dirty="0">
                <a:effectLst/>
              </a:rPr>
              <a:t>Age related changes</a:t>
            </a:r>
          </a:p>
          <a:p>
            <a:pPr lvl="1"/>
            <a:r>
              <a:rPr lang="en-US" sz="2400" dirty="0">
                <a:effectLst/>
              </a:rPr>
              <a:t>Delayed gastric emptying</a:t>
            </a:r>
          </a:p>
          <a:p>
            <a:pPr lvl="1"/>
            <a:r>
              <a:rPr lang="en-US" sz="2400" dirty="0">
                <a:effectLst/>
              </a:rPr>
              <a:t>Decreased gastric acid secretion</a:t>
            </a:r>
          </a:p>
          <a:p>
            <a:pPr lvl="1"/>
            <a:r>
              <a:rPr lang="en-US" sz="2400" dirty="0">
                <a:effectLst/>
              </a:rPr>
              <a:t>Reduced GI blood flow</a:t>
            </a:r>
          </a:p>
          <a:p>
            <a:r>
              <a:rPr lang="en-US" sz="2800" dirty="0">
                <a:effectLst/>
              </a:rPr>
              <a:t>Oral absorption</a:t>
            </a:r>
          </a:p>
          <a:p>
            <a:pPr lvl="1"/>
            <a:r>
              <a:rPr lang="en-US" sz="2400" dirty="0">
                <a:effectLst/>
              </a:rPr>
              <a:t>Delay in absorption but generally not extent of absorption </a:t>
            </a:r>
          </a:p>
          <a:p>
            <a:r>
              <a:rPr lang="en-US" sz="2800" dirty="0">
                <a:effectLst/>
              </a:rPr>
              <a:t>Transdermal absorption</a:t>
            </a:r>
          </a:p>
          <a:p>
            <a:pPr lvl="1"/>
            <a:r>
              <a:rPr lang="en-US" sz="2400" dirty="0">
                <a:effectLst/>
              </a:rPr>
              <a:t>Skin-&gt;thinning of dermis, less subcutaneous fat</a:t>
            </a:r>
          </a:p>
          <a:p>
            <a:pPr lvl="1"/>
            <a:r>
              <a:rPr lang="en-US" sz="2400" dirty="0">
                <a:effectLst/>
              </a:rPr>
              <a:t>Lower absorption rate of lipophilic medications (fentanyl, estradiol, testosterone) </a:t>
            </a:r>
          </a:p>
          <a:p>
            <a:pPr marL="457200" lvl="1" indent="0">
              <a:buNone/>
            </a:pPr>
            <a:endParaRPr lang="en-US" dirty="0"/>
          </a:p>
        </p:txBody>
      </p:sp>
      <p:sp>
        <p:nvSpPr>
          <p:cNvPr id="5" name="TextBox 4">
            <a:extLst>
              <a:ext uri="{FF2B5EF4-FFF2-40B4-BE49-F238E27FC236}">
                <a16:creationId xmlns:a16="http://schemas.microsoft.com/office/drawing/2014/main" id="{7551D740-E96A-4EC0-A4CB-522953E863AF}"/>
              </a:ext>
            </a:extLst>
          </p:cNvPr>
          <p:cNvSpPr txBox="1"/>
          <p:nvPr/>
        </p:nvSpPr>
        <p:spPr>
          <a:xfrm>
            <a:off x="459658" y="6248400"/>
            <a:ext cx="5334000" cy="276999"/>
          </a:xfrm>
          <a:prstGeom prst="rect">
            <a:avLst/>
          </a:prstGeom>
          <a:noFill/>
        </p:spPr>
        <p:txBody>
          <a:bodyPr wrap="square" rtlCol="0">
            <a:spAutoFit/>
          </a:bodyPr>
          <a:lstStyle/>
          <a:p>
            <a:r>
              <a:rPr lang="en-US" sz="1200" b="0" dirty="0">
                <a:latin typeface="Calibri" panose="020F0502020204030204" pitchFamily="34" charset="0"/>
                <a:cs typeface="Calibri" panose="020F0502020204030204" pitchFamily="34" charset="0"/>
              </a:rPr>
              <a:t>Journal of Pharmacy Practice 2007.20;1:4-12</a:t>
            </a:r>
          </a:p>
        </p:txBody>
      </p:sp>
    </p:spTree>
    <p:extLst>
      <p:ext uri="{BB962C8B-B14F-4D97-AF65-F5344CB8AC3E}">
        <p14:creationId xmlns:p14="http://schemas.microsoft.com/office/powerpoint/2010/main" val="232121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CA56-5AF6-409B-B191-246E46BC7E7D}"/>
              </a:ext>
            </a:extLst>
          </p:cNvPr>
          <p:cNvSpPr>
            <a:spLocks noGrp="1"/>
          </p:cNvSpPr>
          <p:nvPr>
            <p:ph type="title"/>
          </p:nvPr>
        </p:nvSpPr>
        <p:spPr/>
        <p:txBody>
          <a:bodyPr/>
          <a:lstStyle/>
          <a:p>
            <a:r>
              <a:rPr lang="en-US" dirty="0">
                <a:effectLst/>
              </a:rPr>
              <a:t>Age Related Changes: Distribution</a:t>
            </a:r>
          </a:p>
        </p:txBody>
      </p:sp>
      <p:sp>
        <p:nvSpPr>
          <p:cNvPr id="7" name="TextBox 6">
            <a:extLst>
              <a:ext uri="{FF2B5EF4-FFF2-40B4-BE49-F238E27FC236}">
                <a16:creationId xmlns:a16="http://schemas.microsoft.com/office/drawing/2014/main" id="{0C4C80BA-E90C-48F4-8287-9D86E1599782}"/>
              </a:ext>
            </a:extLst>
          </p:cNvPr>
          <p:cNvSpPr txBox="1"/>
          <p:nvPr/>
        </p:nvSpPr>
        <p:spPr>
          <a:xfrm>
            <a:off x="6705600" y="4728065"/>
            <a:ext cx="2362200" cy="400110"/>
          </a:xfrm>
          <a:prstGeom prst="rect">
            <a:avLst/>
          </a:prstGeom>
          <a:noFill/>
        </p:spPr>
        <p:txBody>
          <a:bodyPr wrap="square" rtlCol="0">
            <a:spAutoFit/>
          </a:bodyPr>
          <a:lstStyle/>
          <a:p>
            <a:r>
              <a:rPr lang="en-US" sz="2000" b="0" dirty="0">
                <a:latin typeface="Calibri" panose="020F0502020204030204" pitchFamily="34" charset="0"/>
              </a:rPr>
              <a:t>Increased Fat Stores</a:t>
            </a:r>
          </a:p>
        </p:txBody>
      </p:sp>
      <p:sp>
        <p:nvSpPr>
          <p:cNvPr id="8" name="TextBox 7">
            <a:extLst>
              <a:ext uri="{FF2B5EF4-FFF2-40B4-BE49-F238E27FC236}">
                <a16:creationId xmlns:a16="http://schemas.microsoft.com/office/drawing/2014/main" id="{A4C29DCC-222C-4218-BC67-EBA029A65A05}"/>
              </a:ext>
            </a:extLst>
          </p:cNvPr>
          <p:cNvSpPr txBox="1"/>
          <p:nvPr/>
        </p:nvSpPr>
        <p:spPr>
          <a:xfrm>
            <a:off x="6781800" y="3563034"/>
            <a:ext cx="2362200" cy="707886"/>
          </a:xfrm>
          <a:prstGeom prst="rect">
            <a:avLst/>
          </a:prstGeom>
          <a:noFill/>
        </p:spPr>
        <p:txBody>
          <a:bodyPr wrap="square" rtlCol="0">
            <a:spAutoFit/>
          </a:bodyPr>
          <a:lstStyle/>
          <a:p>
            <a:r>
              <a:rPr lang="en-US" sz="2000" b="0" dirty="0">
                <a:latin typeface="Calibri" panose="020F0502020204030204" pitchFamily="34" charset="0"/>
              </a:rPr>
              <a:t>Decreased Lean Body Mass</a:t>
            </a:r>
          </a:p>
        </p:txBody>
      </p:sp>
      <p:sp>
        <p:nvSpPr>
          <p:cNvPr id="9" name="TextBox 8">
            <a:extLst>
              <a:ext uri="{FF2B5EF4-FFF2-40B4-BE49-F238E27FC236}">
                <a16:creationId xmlns:a16="http://schemas.microsoft.com/office/drawing/2014/main" id="{A396F2F3-82E7-4886-914B-788165DEECF2}"/>
              </a:ext>
            </a:extLst>
          </p:cNvPr>
          <p:cNvSpPr txBox="1"/>
          <p:nvPr/>
        </p:nvSpPr>
        <p:spPr>
          <a:xfrm>
            <a:off x="6781800" y="2245805"/>
            <a:ext cx="2209800" cy="707886"/>
          </a:xfrm>
          <a:prstGeom prst="rect">
            <a:avLst/>
          </a:prstGeom>
          <a:noFill/>
        </p:spPr>
        <p:txBody>
          <a:bodyPr wrap="square" rtlCol="0">
            <a:spAutoFit/>
          </a:bodyPr>
          <a:lstStyle/>
          <a:p>
            <a:r>
              <a:rPr lang="en-US" sz="2000" b="0" dirty="0">
                <a:latin typeface="Calibri" panose="020F0502020204030204" pitchFamily="34" charset="0"/>
              </a:rPr>
              <a:t>Decreased Total Body Water</a:t>
            </a:r>
          </a:p>
        </p:txBody>
      </p:sp>
      <p:sp>
        <p:nvSpPr>
          <p:cNvPr id="3" name="TextBox 2">
            <a:extLst>
              <a:ext uri="{FF2B5EF4-FFF2-40B4-BE49-F238E27FC236}">
                <a16:creationId xmlns:a16="http://schemas.microsoft.com/office/drawing/2014/main" id="{5BB0216C-BEF8-40A1-9412-310FA5721F1A}"/>
              </a:ext>
            </a:extLst>
          </p:cNvPr>
          <p:cNvSpPr txBox="1"/>
          <p:nvPr/>
        </p:nvSpPr>
        <p:spPr>
          <a:xfrm>
            <a:off x="304800" y="6354762"/>
            <a:ext cx="7543800" cy="276999"/>
          </a:xfrm>
          <a:prstGeom prst="rect">
            <a:avLst/>
          </a:prstGeom>
          <a:noFill/>
        </p:spPr>
        <p:txBody>
          <a:bodyPr wrap="square" rtlCol="0">
            <a:spAutoFit/>
          </a:bodyPr>
          <a:lstStyle/>
          <a:p>
            <a:r>
              <a:rPr lang="en-US" sz="1200" b="0" dirty="0">
                <a:latin typeface="Calibri" panose="020F0502020204030204" pitchFamily="34" charset="0"/>
                <a:cs typeface="Calibri" panose="020F0502020204030204" pitchFamily="34" charset="0"/>
              </a:rPr>
              <a:t>https://angelcasiano.com/2013/10/26/the-young-and-the-old/old-look-young-hollywood-actor/Accessed 11.14.19</a:t>
            </a:r>
          </a:p>
        </p:txBody>
      </p:sp>
      <p:pic>
        <p:nvPicPr>
          <p:cNvPr id="5" name="Picture 4">
            <a:extLst>
              <a:ext uri="{FF2B5EF4-FFF2-40B4-BE49-F238E27FC236}">
                <a16:creationId xmlns:a16="http://schemas.microsoft.com/office/drawing/2014/main" id="{3B74124A-62BD-4AA5-8B4B-6B9411D56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752600"/>
            <a:ext cx="5181600" cy="3874532"/>
          </a:xfrm>
          <a:prstGeom prst="rect">
            <a:avLst/>
          </a:prstGeom>
        </p:spPr>
      </p:pic>
    </p:spTree>
    <p:extLst>
      <p:ext uri="{BB962C8B-B14F-4D97-AF65-F5344CB8AC3E}">
        <p14:creationId xmlns:p14="http://schemas.microsoft.com/office/powerpoint/2010/main" val="160117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rPr>
              <a:t>Distribution</a:t>
            </a:r>
          </a:p>
        </p:txBody>
      </p:sp>
      <p:graphicFrame>
        <p:nvGraphicFramePr>
          <p:cNvPr id="4" name="Table 3"/>
          <p:cNvGraphicFramePr>
            <a:graphicFrameLocks noGrp="1"/>
          </p:cNvGraphicFramePr>
          <p:nvPr>
            <p:extLst>
              <p:ext uri="{D42A27DB-BD31-4B8C-83A1-F6EECF244321}">
                <p14:modId xmlns:p14="http://schemas.microsoft.com/office/powerpoint/2010/main" val="3635914087"/>
              </p:ext>
            </p:extLst>
          </p:nvPr>
        </p:nvGraphicFramePr>
        <p:xfrm>
          <a:off x="457200" y="1295400"/>
          <a:ext cx="8229600" cy="4572000"/>
        </p:xfrm>
        <a:graphic>
          <a:graphicData uri="http://schemas.openxmlformats.org/drawingml/2006/table">
            <a:tbl>
              <a:tblPr firstRow="1" bandRow="1">
                <a:tableStyleId>{5C22544A-7EE6-4342-B048-85BDC9FD1C3A}</a:tableStyleId>
              </a:tblPr>
              <a:tblGrid>
                <a:gridCol w="1768979">
                  <a:extLst>
                    <a:ext uri="{9D8B030D-6E8A-4147-A177-3AD203B41FA5}">
                      <a16:colId xmlns:a16="http://schemas.microsoft.com/office/drawing/2014/main" val="20000"/>
                    </a:ext>
                  </a:extLst>
                </a:gridCol>
                <a:gridCol w="3717421">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24283">
                <a:tc>
                  <a:txBody>
                    <a:bodyPr/>
                    <a:lstStyle/>
                    <a:p>
                      <a:pPr algn="ctr"/>
                      <a:r>
                        <a:rPr lang="en-US" sz="2400" dirty="0">
                          <a:solidFill>
                            <a:schemeClr val="tx1"/>
                          </a:solidFill>
                          <a:latin typeface="Calibri" pitchFamily="34" charset="0"/>
                        </a:rPr>
                        <a:t>Age-Related</a:t>
                      </a:r>
                      <a:r>
                        <a:rPr lang="en-US" sz="2400" baseline="0" dirty="0">
                          <a:solidFill>
                            <a:schemeClr val="tx1"/>
                          </a:solidFill>
                          <a:latin typeface="Calibri" pitchFamily="34" charset="0"/>
                        </a:rPr>
                        <a:t> Change</a:t>
                      </a:r>
                      <a:endParaRPr lang="en-US" sz="2400" dirty="0">
                        <a:solidFill>
                          <a:schemeClr val="tx1"/>
                        </a:solidFill>
                        <a:latin typeface="Calibri" pitchFamily="34" charset="0"/>
                      </a:endParaRPr>
                    </a:p>
                  </a:txBody>
                  <a:tcPr>
                    <a:solidFill>
                      <a:schemeClr val="accent1">
                        <a:alpha val="49000"/>
                      </a:schemeClr>
                    </a:solidFill>
                  </a:tcPr>
                </a:tc>
                <a:tc>
                  <a:txBody>
                    <a:bodyPr/>
                    <a:lstStyle/>
                    <a:p>
                      <a:pPr algn="ctr"/>
                      <a:r>
                        <a:rPr lang="en-US" sz="2400" dirty="0">
                          <a:solidFill>
                            <a:schemeClr val="tx1"/>
                          </a:solidFill>
                          <a:latin typeface="Calibri" pitchFamily="34" charset="0"/>
                        </a:rPr>
                        <a:t>Effect</a:t>
                      </a:r>
                      <a:r>
                        <a:rPr lang="en-US" sz="2400" baseline="0" dirty="0">
                          <a:solidFill>
                            <a:schemeClr val="tx1"/>
                          </a:solidFill>
                          <a:latin typeface="Calibri" pitchFamily="34" charset="0"/>
                        </a:rPr>
                        <a:t> on Drug Distribution</a:t>
                      </a:r>
                      <a:endParaRPr lang="en-US" sz="2400" dirty="0">
                        <a:solidFill>
                          <a:schemeClr val="tx1"/>
                        </a:solidFill>
                        <a:latin typeface="Calibri" pitchFamily="34" charset="0"/>
                      </a:endParaRPr>
                    </a:p>
                  </a:txBody>
                  <a:tcPr>
                    <a:solidFill>
                      <a:schemeClr val="accent1">
                        <a:alpha val="49000"/>
                      </a:schemeClr>
                    </a:solidFill>
                  </a:tcPr>
                </a:tc>
                <a:tc>
                  <a:txBody>
                    <a:bodyPr/>
                    <a:lstStyle/>
                    <a:p>
                      <a:pPr algn="ctr"/>
                      <a:r>
                        <a:rPr lang="en-US" sz="2400" dirty="0">
                          <a:solidFill>
                            <a:schemeClr val="tx1"/>
                          </a:solidFill>
                          <a:latin typeface="Calibri" pitchFamily="34" charset="0"/>
                        </a:rPr>
                        <a:t>Specific Drug Examples</a:t>
                      </a:r>
                    </a:p>
                  </a:txBody>
                  <a:tcPr>
                    <a:solidFill>
                      <a:schemeClr val="accent1">
                        <a:alpha val="49000"/>
                      </a:schemeClr>
                    </a:solidFill>
                  </a:tcPr>
                </a:tc>
                <a:extLst>
                  <a:ext uri="{0D108BD9-81ED-4DB2-BD59-A6C34878D82A}">
                    <a16:rowId xmlns:a16="http://schemas.microsoft.com/office/drawing/2014/main" val="10000"/>
                  </a:ext>
                </a:extLst>
              </a:tr>
              <a:tr h="1335076">
                <a:tc>
                  <a:txBody>
                    <a:bodyPr/>
                    <a:lstStyle/>
                    <a:p>
                      <a:r>
                        <a:rPr lang="en-US" dirty="0">
                          <a:solidFill>
                            <a:schemeClr val="tx1"/>
                          </a:solidFill>
                          <a:latin typeface="Calibri" pitchFamily="34" charset="0"/>
                        </a:rPr>
                        <a:t>Decreased total body water and lean body mass</a:t>
                      </a:r>
                    </a:p>
                    <a:p>
                      <a:endParaRPr lang="en-US" dirty="0">
                        <a:solidFill>
                          <a:schemeClr val="tx1"/>
                        </a:solidFill>
                        <a:latin typeface="Calibri" pitchFamily="34" charset="0"/>
                      </a:endParaRPr>
                    </a:p>
                  </a:txBody>
                  <a:tcPr>
                    <a:noFill/>
                  </a:tcPr>
                </a:tc>
                <a:tc>
                  <a:txBody>
                    <a:bodyPr/>
                    <a:lstStyle/>
                    <a:p>
                      <a:r>
                        <a:rPr lang="en-US" dirty="0">
                          <a:solidFill>
                            <a:schemeClr val="tx1"/>
                          </a:solidFill>
                          <a:latin typeface="Calibri" pitchFamily="34" charset="0"/>
                        </a:rPr>
                        <a:t>Drugs that distribute to body water or muscle cells will have a higher drug concentration at a lower dose</a:t>
                      </a:r>
                    </a:p>
                  </a:txBody>
                  <a:tcPr>
                    <a:noFill/>
                  </a:tcPr>
                </a:tc>
                <a:tc>
                  <a:txBody>
                    <a:bodyPr/>
                    <a:lstStyle/>
                    <a:p>
                      <a:r>
                        <a:rPr lang="en-US" dirty="0">
                          <a:solidFill>
                            <a:schemeClr val="tx1"/>
                          </a:solidFill>
                          <a:latin typeface="Calibri" pitchFamily="34" charset="0"/>
                        </a:rPr>
                        <a:t>Digoxin, aminoglycosides, lithium </a:t>
                      </a:r>
                    </a:p>
                  </a:txBody>
                  <a:tcPr>
                    <a:noFill/>
                  </a:tcPr>
                </a:tc>
                <a:extLst>
                  <a:ext uri="{0D108BD9-81ED-4DB2-BD59-A6C34878D82A}">
                    <a16:rowId xmlns:a16="http://schemas.microsoft.com/office/drawing/2014/main" val="10001"/>
                  </a:ext>
                </a:extLst>
              </a:tr>
              <a:tr h="1283727">
                <a:tc>
                  <a:txBody>
                    <a:bodyPr/>
                    <a:lstStyle/>
                    <a:p>
                      <a:r>
                        <a:rPr lang="en-US" dirty="0">
                          <a:solidFill>
                            <a:schemeClr val="tx1"/>
                          </a:solidFill>
                          <a:latin typeface="Calibri" pitchFamily="34" charset="0"/>
                        </a:rPr>
                        <a:t>Increased fat stores</a:t>
                      </a:r>
                    </a:p>
                    <a:p>
                      <a:endParaRPr lang="en-US" dirty="0">
                        <a:solidFill>
                          <a:schemeClr val="tx1"/>
                        </a:solidFill>
                        <a:latin typeface="Calibri" pitchFamily="34" charset="0"/>
                      </a:endParaRPr>
                    </a:p>
                  </a:txBody>
                  <a:tcPr>
                    <a:noFill/>
                  </a:tcPr>
                </a:tc>
                <a:tc>
                  <a:txBody>
                    <a:bodyPr/>
                    <a:lstStyle/>
                    <a:p>
                      <a:r>
                        <a:rPr lang="en-US" dirty="0">
                          <a:solidFill>
                            <a:schemeClr val="tx1"/>
                          </a:solidFill>
                          <a:latin typeface="Calibri" pitchFamily="34" charset="0"/>
                        </a:rPr>
                        <a:t>Drugs that distribute to body fat </a:t>
                      </a:r>
                      <a:r>
                        <a:rPr lang="en-US" baseline="0" dirty="0">
                          <a:solidFill>
                            <a:schemeClr val="tx1"/>
                          </a:solidFill>
                          <a:latin typeface="Calibri" pitchFamily="34" charset="0"/>
                        </a:rPr>
                        <a:t>will require a longer time to steady state and have an increased half-life</a:t>
                      </a:r>
                      <a:endParaRPr lang="en-US" dirty="0">
                        <a:solidFill>
                          <a:schemeClr val="tx1"/>
                        </a:solidFill>
                        <a:latin typeface="Calibri" pitchFamily="34" charset="0"/>
                      </a:endParaRPr>
                    </a:p>
                  </a:txBody>
                  <a:tcPr>
                    <a:noFill/>
                  </a:tcPr>
                </a:tc>
                <a:tc>
                  <a:txBody>
                    <a:bodyPr/>
                    <a:lstStyle/>
                    <a:p>
                      <a:r>
                        <a:rPr lang="en-US" baseline="0" dirty="0">
                          <a:solidFill>
                            <a:schemeClr val="tx1"/>
                          </a:solidFill>
                          <a:latin typeface="Calibri" pitchFamily="34" charset="0"/>
                        </a:rPr>
                        <a:t>Diazepam (half-life in younger adults ~44 hours vs. 80 hours in older adults)</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03"/>
                  </a:ext>
                </a:extLst>
              </a:tr>
              <a:tr h="1028914">
                <a:tc>
                  <a:txBody>
                    <a:bodyPr/>
                    <a:lstStyle/>
                    <a:p>
                      <a:r>
                        <a:rPr lang="en-US" dirty="0">
                          <a:solidFill>
                            <a:schemeClr val="tx1"/>
                          </a:solidFill>
                          <a:latin typeface="Calibri" pitchFamily="34" charset="0"/>
                        </a:rPr>
                        <a:t>Decreased plasma</a:t>
                      </a:r>
                      <a:r>
                        <a:rPr lang="en-US" baseline="0" dirty="0">
                          <a:solidFill>
                            <a:schemeClr val="tx1"/>
                          </a:solidFill>
                          <a:latin typeface="Calibri" pitchFamily="34" charset="0"/>
                        </a:rPr>
                        <a:t> albumin (frail elderly)</a:t>
                      </a:r>
                      <a:endParaRPr lang="en-US" dirty="0">
                        <a:solidFill>
                          <a:schemeClr val="tx1"/>
                        </a:solidFill>
                        <a:latin typeface="Calibri" pitchFamily="34" charset="0"/>
                      </a:endParaRPr>
                    </a:p>
                  </a:txBody>
                  <a:tcPr>
                    <a:noFill/>
                  </a:tcPr>
                </a:tc>
                <a:tc>
                  <a:txBody>
                    <a:bodyPr/>
                    <a:lstStyle/>
                    <a:p>
                      <a:r>
                        <a:rPr lang="en-US" dirty="0">
                          <a:solidFill>
                            <a:schemeClr val="tx1"/>
                          </a:solidFill>
                          <a:latin typeface="Calibri" pitchFamily="34" charset="0"/>
                        </a:rPr>
                        <a:t>Higher percentage of drug that is unbound (free) -&gt; free drug is available for action</a:t>
                      </a:r>
                    </a:p>
                  </a:txBody>
                  <a:tcPr>
                    <a:noFill/>
                  </a:tcPr>
                </a:tc>
                <a:tc>
                  <a:txBody>
                    <a:bodyPr/>
                    <a:lstStyle/>
                    <a:p>
                      <a:r>
                        <a:rPr lang="en-US" dirty="0">
                          <a:solidFill>
                            <a:schemeClr val="tx1"/>
                          </a:solidFill>
                          <a:latin typeface="Calibri" pitchFamily="34" charset="0"/>
                        </a:rPr>
                        <a:t>Phenytoin, warfarin</a:t>
                      </a:r>
                    </a:p>
                  </a:txBody>
                  <a:tcPr>
                    <a:no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641CBEC3-C285-4E6E-B269-6F7E0975ABC1}"/>
              </a:ext>
            </a:extLst>
          </p:cNvPr>
          <p:cNvSpPr txBox="1"/>
          <p:nvPr/>
        </p:nvSpPr>
        <p:spPr>
          <a:xfrm>
            <a:off x="457200" y="6288717"/>
            <a:ext cx="5334000" cy="276999"/>
          </a:xfrm>
          <a:prstGeom prst="rect">
            <a:avLst/>
          </a:prstGeom>
          <a:noFill/>
        </p:spPr>
        <p:txBody>
          <a:bodyPr wrap="square" rtlCol="0">
            <a:spAutoFit/>
          </a:bodyPr>
          <a:lstStyle/>
          <a:p>
            <a:r>
              <a:rPr lang="en-US" sz="1200" b="0" dirty="0">
                <a:latin typeface="Calibri" panose="020F0502020204030204" pitchFamily="34" charset="0"/>
                <a:cs typeface="Calibri" panose="020F0502020204030204" pitchFamily="34" charset="0"/>
              </a:rPr>
              <a:t>Journal of Pharmacy Practice 2007.20;1:4-12</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Optimizing Medication Use in Older Adults &amp;#x0D;&amp;#x0A;Research Experience and Future Directions&amp;#x0D;&amp;#x0A;&amp;quot;&quot;/&gt;&lt;property id=&quot;20307&quot; value=&quot;257&quot;/&gt;&lt;/object&gt;&lt;object type=&quot;3&quot; unique_id=&quot;10005&quot;&gt;&lt;property id=&quot;20148&quot; value=&quot;5&quot;/&gt;&lt;property id=&quot;20300&quot; value=&quot;Slide 2 - &amp;quot;Medication Use in Older Adults&amp;quot;&quot;/&gt;&lt;property id=&quot;20307&quot; value=&quot;279&quot;/&gt;&lt;/object&gt;&lt;object type=&quot;3&quot; unique_id=&quot;10006&quot;&gt;&lt;property id=&quot;20148&quot; value=&quot;5&quot;/&gt;&lt;property id=&quot;20300&quot; value=&quot;Slide 3 - &amp;quot;Research Experience&amp;quot;&quot;/&gt;&lt;property id=&quot;20307&quot; value=&quot;306&quot;/&gt;&lt;/object&gt;&lt;object type=&quot;3&quot; unique_id=&quot;10007&quot;&gt;&lt;property id=&quot;20148&quot; value=&quot;5&quot;/&gt;&lt;property id=&quot;20300&quot; value=&quot;Slide 4 - &amp;quot;Seniors Healthy in Place &amp;#x0D;&amp;#x0A;(HIP Seniors)&amp;quot;&quot;/&gt;&lt;property id=&quot;20307&quot; value=&quot;282&quot;/&gt;&lt;/object&gt;&lt;object type=&quot;3&quot; unique_id=&quot;10008&quot;&gt;&lt;property id=&quot;20148&quot; value=&quot;5&quot;/&gt;&lt;property id=&quot;20300&quot; value=&quot;Slide 5 - &amp;quot;HIP Seniors Vision&amp;quot;&quot;/&gt;&lt;property id=&quot;20307&quot; value=&quot;310&quot;/&gt;&lt;/object&gt;&lt;object type=&quot;3&quot; unique_id=&quot;10009&quot;&gt;&lt;property id=&quot;20148&quot; value=&quot;5&quot;/&gt;&lt;property id=&quot;20300&quot; value=&quot;Slide 6&quot;/&gt;&lt;property id=&quot;20307&quot; value=&quot;296&quot;/&gt;&lt;/object&gt;&lt;object type=&quot;3&quot; unique_id=&quot;10010&quot;&gt;&lt;property id=&quot;20148&quot; value=&quot;5&quot;/&gt;&lt;property id=&quot;20300&quot; value=&quot;Slide 7 - &amp;quot;Health Metrics and Proposed Model of Care&amp;quot;&quot;/&gt;&lt;property id=&quot;20307&quot; value=&quot;307&quot;/&gt;&lt;/object&gt;&lt;object type=&quot;3&quot; unique_id=&quot;10011&quot;&gt;&lt;property id=&quot;20148&quot; value=&quot;5&quot;/&gt;&lt;property id=&quot;20300&quot; value=&quot;Slide 8 - &amp;quot;Medication Management Goals&amp;quot;&quot;/&gt;&lt;property id=&quot;20307&quot; value=&quot;297&quot;/&gt;&lt;/object&gt;&lt;object type=&quot;3&quot; unique_id=&quot;10012&quot;&gt;&lt;property id=&quot;20148&quot; value=&quot;5&quot;/&gt;&lt;property id=&quot;20300&quot; value=&quot;Slide 9 - &amp;quot;Methodology&amp;quot;&quot;/&gt;&lt;property id=&quot;20307&quot; value=&quot;300&quot;/&gt;&lt;/object&gt;&lt;object type=&quot;3&quot; unique_id=&quot;10013&quot;&gt;&lt;property id=&quot;20148&quot; value=&quot;5&quot;/&gt;&lt;property id=&quot;20300&quot; value=&quot;Slide 10 - &amp;quot;Demographics&amp;quot;&quot;/&gt;&lt;property id=&quot;20307&quot; value=&quot;303&quot;/&gt;&lt;/object&gt;&lt;object type=&quot;3&quot; unique_id=&quot;10014&quot;&gt;&lt;property id=&quot;20148&quot; value=&quot;5&quot;/&gt;&lt;property id=&quot;20300&quot; value=&quot;Slide 11 - &amp;quot;MTM Survey Results&amp;quot;&quot;/&gt;&lt;property id=&quot;20307&quot; value=&quot;301&quot;/&gt;&lt;/object&gt;&lt;object type=&quot;3&quot; unique_id=&quot;10015&quot;&gt;&lt;property id=&quot;20148&quot; value=&quot;5&quot;/&gt;&lt;property id=&quot;20300&quot; value=&quot;Slide 12 - &amp;quot;Survey Results&amp;quot;&quot;/&gt;&lt;property id=&quot;20307&quot; value=&quot;305&quot;/&gt;&lt;/object&gt;&lt;object type=&quot;3&quot; unique_id=&quot;10016&quot;&gt;&lt;property id=&quot;20148&quot; value=&quot;5&quot;/&gt;&lt;property id=&quot;20300&quot; value=&quot;Slide 13 - &amp;quot;Medication Management&amp;#x0D;&amp;#x0A;Next Steps&amp;quot;&quot;/&gt;&lt;property id=&quot;20307&quot; value=&quot;308&quot;/&gt;&lt;/object&gt;&lt;object type=&quot;3&quot; unique_id=&quot;10017&quot;&gt;&lt;property id=&quot;20148&quot; value=&quot;5&quot;/&gt;&lt;property id=&quot;20300&quot; value=&quot;Slide 14 - &amp;quot;Research Experience&amp;quot;&quot;/&gt;&lt;property id=&quot;20307&quot; value=&quot;311&quot;/&gt;&lt;/object&gt;&lt;object type=&quot;3&quot; unique_id=&quot;10018&quot;&gt;&lt;property id=&quot;20148&quot; value=&quot;5&quot;/&gt;&lt;property id=&quot;20300&quot; value=&quot;Slide 15 - &amp;quot;Medication-related risk of falling and development of a multivariate risk score in an inpatient population&amp;quot;&quot;/&gt;&lt;property id=&quot;20307&quot; value=&quot;287&quot;/&gt;&lt;/object&gt;&lt;object type=&quot;3&quot; unique_id=&quot;10019&quot;&gt;&lt;property id=&quot;20148&quot; value=&quot;5&quot;/&gt;&lt;property id=&quot;20300&quot; value=&quot;Slide 16 - &amp;quot;Background&amp;quot;&quot;/&gt;&lt;property id=&quot;20307&quot; value=&quot;258&quot;/&gt;&lt;/object&gt;&lt;object type=&quot;3&quot; unique_id=&quot;10020&quot;&gt;&lt;property id=&quot;20148&quot; value=&quot;5&quot;/&gt;&lt;property id=&quot;20300&quot; value=&quot;Slide 17 - &amp;quot;Study Objectives&amp;quot;&quot;/&gt;&lt;property id=&quot;20307&quot; value=&quot;266&quot;/&gt;&lt;/object&gt;&lt;object type=&quot;3&quot; unique_id=&quot;10021&quot;&gt;&lt;property id=&quot;20148&quot; value=&quot;5&quot;/&gt;&lt;property id=&quot;20300&quot; value=&quot;Slide 18 - &amp;quot;Study Design&amp;quot;&quot;/&gt;&lt;property id=&quot;20307&quot; value=&quot;259&quot;/&gt;&lt;/object&gt;&lt;object type=&quot;3&quot; unique_id=&quot;10022&quot;&gt;&lt;property id=&quot;20148&quot; value=&quot;5&quot;/&gt;&lt;property id=&quot;20300&quot; value=&quot;Slide 19 - &amp;quot;Methods&amp;quot;&quot;/&gt;&lt;property id=&quot;20307&quot; value=&quot;267&quot;/&gt;&lt;/object&gt;&lt;object type=&quot;3&quot; unique_id=&quot;10023&quot;&gt;&lt;property id=&quot;20148&quot; value=&quot;5&quot;/&gt;&lt;property id=&quot;20300&quot; value=&quot;Slide 20 - &amp;quot;Data Collection&amp;quot;&quot;/&gt;&lt;property id=&quot;20307&quot; value=&quot;270&quot;/&gt;&lt;/object&gt;&lt;object type=&quot;3&quot; unique_id=&quot;10024&quot;&gt;&lt;property id=&quot;20148&quot; value=&quot;5&quot;/&gt;&lt;property id=&quot;20300&quot; value=&quot;Slide 21 - &amp;quot;Endpoints&amp;quot;&quot;/&gt;&lt;property id=&quot;20307&quot; value=&quot;268&quot;/&gt;&lt;/object&gt;&lt;object type=&quot;3&quot; unique_id=&quot;10025&quot;&gt;&lt;property id=&quot;20148&quot; value=&quot;5&quot;/&gt;&lt;property id=&quot;20300&quot; value=&quot;Slide 22 - &amp;quot;Statistical Analysis&amp;quot;&quot;/&gt;&lt;property id=&quot;20307&quot; value=&quot;288&quot;/&gt;&lt;/object&gt;&lt;object type=&quot;3&quot; unique_id=&quot;10026&quot;&gt;&lt;property id=&quot;20148&quot; value=&quot;5&quot;/&gt;&lt;property id=&quot;20300&quot; value=&quot;Slide 23 - &amp;quot;Case Characteristics&amp;quot;&quot;/&gt;&lt;property id=&quot;20307&quot; value=&quot;289&quot;/&gt;&lt;/object&gt;&lt;object type=&quot;3&quot; unique_id=&quot;10027&quot;&gt;&lt;property id=&quot;20148&quot; value=&quot;5&quot;/&gt;&lt;property id=&quot;20300&quot; value=&quot;Slide 24 - &amp;quot;Case Characteristics&amp;quot;&quot;/&gt;&lt;property id=&quot;20307&quot; value=&quot;290&quot;/&gt;&lt;/object&gt;&lt;object type=&quot;3&quot; unique_id=&quot;10028&quot;&gt;&lt;property id=&quot;20148&quot; value=&quot;5&quot;/&gt;&lt;property id=&quot;20300&quot; value=&quot;Slide 25 - &amp;quot;Fall Characteristics&amp;quot;&quot;/&gt;&lt;property id=&quot;20307&quot; value=&quot;291&quot;/&gt;&lt;/object&gt;&lt;object type=&quot;3&quot; unique_id=&quot;10029&quot;&gt;&lt;property id=&quot;20148&quot; value=&quot;5&quot;/&gt;&lt;property id=&quot;20300&quot; value=&quot;Slide 26 - &amp;quot;Number of Medications Administered to Patient 48 Hours Prior to Fall&amp;quot;&quot;/&gt;&lt;property id=&quot;20307&quot; value=&quot;274&quot;/&gt;&lt;/object&gt;&lt;object type=&quot;3&quot; unique_id=&quot;10030&quot;&gt;&lt;property id=&quot;20148&quot; value=&quot;5&quot;/&gt;&lt;property id=&quot;20300&quot; value=&quot;Slide 27 - &amp;quot;Preliminary Findings and Next Steps&amp;quot;&quot;/&gt;&lt;property id=&quot;20307&quot; value=&quot;263&quot;/&gt;&lt;/object&gt;&lt;object type=&quot;3&quot; unique_id=&quot;10031&quot;&gt;&lt;property id=&quot;20148&quot; value=&quot;5&quot;/&gt;&lt;property id=&quot;20300&quot; value=&quot;Slide 28 - &amp;quot;Research Experience&amp;quot;&quot;/&gt;&lt;property id=&quot;20307&quot; value=&quot;312&quot;/&gt;&lt;/object&gt;&lt;object type=&quot;3&quot; unique_id=&quot;10032&quot;&gt;&lt;property id=&quot;20148&quot; value=&quot;5&quot;/&gt;&lt;property id=&quot;20300&quot; value=&quot;Slide 29 - &amp;quot;Testing the reliability of a proposed framework to assess medication related- problems in clinical pharmacists&amp;quot;&quot;/&gt;&lt;property id=&quot;20307&quot; value=&quot;275&quot;/&gt;&lt;/object&gt;&lt;object type=&quot;3&quot; unique_id=&quot;10033&quot;&gt;&lt;property id=&quot;20148&quot; value=&quot;5&quot;/&gt;&lt;property id=&quot;20300&quot; value=&quot;Slide 30 - &amp;quot;Background&amp;quot;&quot;/&gt;&lt;property id=&quot;20307&quot; value=&quot;292&quot;/&gt;&lt;/object&gt;&lt;object type=&quot;3&quot; unique_id=&quot;10034&quot;&gt;&lt;property id=&quot;20148&quot; value=&quot;5&quot;/&gt;&lt;property id=&quot;20300&quot; value=&quot;Slide 31 - &amp;quot;Study Objective&amp;quot;&quot;/&gt;&lt;property id=&quot;20307&quot; value=&quot;277&quot;/&gt;&lt;/object&gt;&lt;object type=&quot;3&quot; unique_id=&quot;10035&quot;&gt;&lt;property id=&quot;20148&quot; value=&quot;5&quot;/&gt;&lt;property id=&quot;20300&quot; value=&quot;Slide 32 - &amp;quot;Quality of Medication Use Framework&amp;quot;&quot;/&gt;&lt;property id=&quot;20307&quot; value=&quot;278&quot;/&gt;&lt;/object&gt;&lt;object type=&quot;3&quot; unique_id=&quot;10036&quot;&gt;&lt;property id=&quot;20148&quot; value=&quot;5&quot;/&gt;&lt;property id=&quot;20300&quot; value=&quot;Slide 33 - &amp;quot;Methods&amp;quot;&quot;/&gt;&lt;property id=&quot;20307&quot; value=&quot;293&quot;/&gt;&lt;/object&gt;&lt;object type=&quot;3&quot; unique_id=&quot;10037&quot;&gt;&lt;property id=&quot;20148&quot; value=&quot;5&quot;/&gt;&lt;property id=&quot;20300&quot; value=&quot;Slide 34 - &amp;quot;Next Steps&amp;quot;&quot;/&gt;&lt;property id=&quot;20307&quot; value=&quot;295&quot;/&gt;&lt;/object&gt;&lt;object type=&quot;3&quot; unique_id=&quot;10038&quot;&gt;&lt;property id=&quot;20148&quot; value=&quot;5&quot;/&gt;&lt;property id=&quot;20300&quot; value=&quot;Slide 36 - &amp;quot;Additional Research Experience&amp;quot;&quot;/&gt;&lt;property id=&quot;20307&quot; value=&quot;298&quot;/&gt;&lt;/object&gt;&lt;object type=&quot;3&quot; unique_id=&quot;10039&quot;&gt;&lt;property id=&quot;20148&quot; value=&quot;5&quot;/&gt;&lt;property id=&quot;20300&quot; value=&quot;Slide 37 - &amp;quot;Acknowledgements&amp;quot;&quot;/&gt;&lt;property id=&quot;20307&quot; value=&quot;299&quot;/&gt;&lt;/object&gt;&lt;object type=&quot;3&quot; unique_id=&quot;10344&quot;&gt;&lt;property id=&quot;20148&quot; value=&quot;5&quot;/&gt;&lt;property id=&quot;20300&quot; value=&quot;Slide 35 - &amp;quot;Research Goals for Fellowship&amp;quot;&quot;/&gt;&lt;property id=&quot;20307&quot; value=&quot;313&quot;/&gt;&lt;/object&gt;&lt;/object&gt;&lt;/object&gt;&lt;/database&gt;"/>
  <p:tag name="SECTOMILLISECCONVERTED" val="1"/>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29006</TotalTime>
  <Words>2520</Words>
  <Application>Microsoft Office PowerPoint</Application>
  <PresentationFormat>On-screen Show (4:3)</PresentationFormat>
  <Paragraphs>489</Paragraphs>
  <Slides>54</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Calibri Light</vt:lpstr>
      <vt:lpstr>Garamond</vt:lpstr>
      <vt:lpstr>Helvetica Neue</vt:lpstr>
      <vt:lpstr>Wingdings</vt:lpstr>
      <vt:lpstr>Stream</vt:lpstr>
      <vt:lpstr>Office Theme</vt:lpstr>
      <vt:lpstr>Medication Use  in Older Adults</vt:lpstr>
      <vt:lpstr>Objectives</vt:lpstr>
      <vt:lpstr>Which of the Following  Statements is False?</vt:lpstr>
      <vt:lpstr>False</vt:lpstr>
      <vt:lpstr>Summary of Age-related Changes  in Pharmacokinetics and Pharmacodynamics</vt:lpstr>
      <vt:lpstr>Definitions</vt:lpstr>
      <vt:lpstr>Absorption</vt:lpstr>
      <vt:lpstr>Age Related Changes: Distribution</vt:lpstr>
      <vt:lpstr>Distribution</vt:lpstr>
      <vt:lpstr>Metabolism</vt:lpstr>
      <vt:lpstr>Elimination</vt:lpstr>
      <vt:lpstr>Example: Creatinine Clearance vs. Age in a 65inch, 55 kg Woman</vt:lpstr>
      <vt:lpstr>Pharmacodynamics</vt:lpstr>
      <vt:lpstr>Pharmacodynamics: End Result</vt:lpstr>
      <vt:lpstr>Overall Picture</vt:lpstr>
      <vt:lpstr>Case: Mr. A</vt:lpstr>
      <vt:lpstr>Mr. A</vt:lpstr>
      <vt:lpstr>Past Medical History</vt:lpstr>
      <vt:lpstr>ED Visit</vt:lpstr>
      <vt:lpstr>Medications</vt:lpstr>
      <vt:lpstr>Question 1</vt:lpstr>
      <vt:lpstr>Question 2</vt:lpstr>
      <vt:lpstr> Adverse Drug Reactions (ADRs)</vt:lpstr>
      <vt:lpstr>Pop Quiz</vt:lpstr>
      <vt:lpstr>Definitions</vt:lpstr>
      <vt:lpstr>Scope of the Problem</vt:lpstr>
      <vt:lpstr>Presentation of ADRs in Older Adults</vt:lpstr>
      <vt:lpstr>ADRs in Older Adults</vt:lpstr>
      <vt:lpstr>Polypharmacy</vt:lpstr>
      <vt:lpstr>Polypharmacy May Lead to ADRs </vt:lpstr>
      <vt:lpstr>PowerPoint Presentation</vt:lpstr>
      <vt:lpstr>Fun Fact</vt:lpstr>
      <vt:lpstr>Potentially Inappropriate Medications (PIMs)  Screening Tools</vt:lpstr>
      <vt:lpstr>Goal of Screening Tools</vt:lpstr>
      <vt:lpstr>PIMs Screening Tools</vt:lpstr>
      <vt:lpstr>Pop Quiz</vt:lpstr>
      <vt:lpstr>Purpose of the Beers Criteria</vt:lpstr>
      <vt:lpstr>Beers Criteria Guide</vt:lpstr>
      <vt:lpstr>PowerPoint Presentation</vt:lpstr>
      <vt:lpstr>Question 3</vt:lpstr>
      <vt:lpstr>Medications</vt:lpstr>
      <vt:lpstr>Mr. A’s PIMs: Beers Criteria</vt:lpstr>
      <vt:lpstr>Mr. A’s PIMs: Beers Criteria</vt:lpstr>
      <vt:lpstr>Mr. A’s PIMs: Beers Criteria</vt:lpstr>
      <vt:lpstr>Mr. A’s PIMs: Beers Criteria</vt:lpstr>
      <vt:lpstr>Mr. A’s PIMs: Beers Criteria</vt:lpstr>
      <vt:lpstr>Anticholinergic Medications</vt:lpstr>
      <vt:lpstr>Anticholinergic Medications</vt:lpstr>
      <vt:lpstr>Question 4</vt:lpstr>
      <vt:lpstr>Helpful Hints</vt:lpstr>
      <vt:lpstr>Is There Truly a Reason  to Use a Drug?</vt:lpstr>
      <vt:lpstr>Principles of Geriatric Pharmacotherapy</vt:lpstr>
      <vt:lpstr>Conclusion</vt:lpstr>
      <vt:lpstr>Questions</vt:lpstr>
    </vt:vector>
  </TitlesOfParts>
  <Company>VISN 6, VHA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GRECC Friday Morning Conference Pharmacy Journal Club</dc:title>
  <dc:creator>VISN 6 User</dc:creator>
  <cp:lastModifiedBy>Bailey, Janine C.</cp:lastModifiedBy>
  <cp:revision>1305</cp:revision>
  <cp:lastPrinted>2019-06-05T17:51:27Z</cp:lastPrinted>
  <dcterms:created xsi:type="dcterms:W3CDTF">2008-11-07T15:29:56Z</dcterms:created>
  <dcterms:modified xsi:type="dcterms:W3CDTF">2021-11-24T19:47:31Z</dcterms:modified>
</cp:coreProperties>
</file>