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332" r:id="rId6"/>
    <p:sldId id="290" r:id="rId7"/>
    <p:sldId id="291" r:id="rId8"/>
    <p:sldId id="292" r:id="rId9"/>
    <p:sldId id="325" r:id="rId10"/>
    <p:sldId id="295" r:id="rId11"/>
    <p:sldId id="297" r:id="rId12"/>
    <p:sldId id="298" r:id="rId13"/>
    <p:sldId id="299" r:id="rId14"/>
    <p:sldId id="306" r:id="rId15"/>
    <p:sldId id="287" r:id="rId16"/>
    <p:sldId id="272" r:id="rId17"/>
    <p:sldId id="275" r:id="rId18"/>
    <p:sldId id="273" r:id="rId19"/>
    <p:sldId id="274" r:id="rId20"/>
    <p:sldId id="319" r:id="rId21"/>
    <p:sldId id="276" r:id="rId22"/>
    <p:sldId id="267" r:id="rId23"/>
    <p:sldId id="321" r:id="rId24"/>
    <p:sldId id="323" r:id="rId25"/>
    <p:sldId id="324" r:id="rId26"/>
    <p:sldId id="322" r:id="rId27"/>
    <p:sldId id="327" r:id="rId28"/>
    <p:sldId id="329" r:id="rId29"/>
    <p:sldId id="326" r:id="rId30"/>
    <p:sldId id="330" r:id="rId31"/>
    <p:sldId id="278" r:id="rId32"/>
    <p:sldId id="308" r:id="rId33"/>
    <p:sldId id="257" r:id="rId34"/>
    <p:sldId id="328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720" autoAdjust="0"/>
  </p:normalViewPr>
  <p:slideViewPr>
    <p:cSldViewPr snapToGrid="0" snapToObjects="1">
      <p:cViewPr varScale="1">
        <p:scale>
          <a:sx n="115" d="100"/>
          <a:sy n="115" d="100"/>
        </p:scale>
        <p:origin x="1632" y="102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e.hhs.gov/daltcp/reports/oututil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Many hospitals do</a:t>
            </a:r>
            <a:r>
              <a:rPr lang="en-US" baseline="0" dirty="0"/>
              <a:t> not have guidelines specific for the care of the dying patient</a:t>
            </a:r>
          </a:p>
          <a:p>
            <a:pPr marL="228600" indent="-228600">
              <a:buAutoNum type="arabicParenR" startAt="2"/>
            </a:pPr>
            <a:r>
              <a:rPr lang="en-US" baseline="0" dirty="0"/>
              <a:t>Even if a pathway or consult service is available for dying patients-&gt; its often initiated to late or not at all due to the unwillingness of ordering physician to make the diagnosis of dying</a:t>
            </a:r>
          </a:p>
          <a:p>
            <a:pPr marL="228600" indent="-228600">
              <a:buAutoNum type="arabicParenR" startAt="2"/>
            </a:pPr>
            <a:endParaRPr lang="en-US" baseline="0" dirty="0"/>
          </a:p>
          <a:p>
            <a:pPr marL="228600" indent="-228600">
              <a:buAutoNum type="arabicParenR" startAt="2"/>
            </a:pPr>
            <a:r>
              <a:rPr lang="en-US" sz="1200" dirty="0"/>
              <a:t>US Bureau of Health Statistics (2013) http: www.health statistics.org   ( </a:t>
            </a:r>
            <a:r>
              <a:rPr lang="en-US" sz="1200" dirty="0" err="1"/>
              <a:t>Retrived</a:t>
            </a:r>
            <a:r>
              <a:rPr lang="en-US" sz="1200" dirty="0"/>
              <a:t> 12/31/14) ; </a:t>
            </a:r>
            <a:r>
              <a:rPr lang="en-US" sz="1200" dirty="0" err="1"/>
              <a:t>Freeman,B</a:t>
            </a:r>
            <a:r>
              <a:rPr lang="en-US" sz="1200" dirty="0"/>
              <a:t>.  CARES: An acronym organized tool for the care of the dying. J Hosp </a:t>
            </a:r>
            <a:r>
              <a:rPr lang="en-US" sz="1200" dirty="0" err="1"/>
              <a:t>Palliat</a:t>
            </a:r>
            <a:r>
              <a:rPr lang="en-US" sz="1200" dirty="0"/>
              <a:t> </a:t>
            </a:r>
            <a:r>
              <a:rPr lang="en-US" sz="1200" dirty="0" err="1"/>
              <a:t>Nurs</a:t>
            </a:r>
            <a:r>
              <a:rPr lang="en-US" sz="1200" dirty="0"/>
              <a:t>. 2013; 15 (3) 147-153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3646-FA40-49E5-8365-5DEDA6E09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TRS is a strong indicator of impending death-&gt;76% will die in 48 hours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FAAD19-2EE1-4CAA-9723-584B8DF58A31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D8BD-CFA5-4AC4-B871-42AF65F4B4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</a:t>
            </a:r>
            <a:r>
              <a:rPr lang="en-US" baseline="0" dirty="0"/>
              <a:t> http://www.my-personaltrainer.it/salute/img/palliativo-cure-palliative.jpg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E1AD-9736-42D0-B2BF-B3CD177E97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all the progress in pain control, many patients continue to endure pain especially during last months of life. Per</a:t>
            </a:r>
            <a:r>
              <a:rPr lang="en-US" baseline="0" dirty="0"/>
              <a:t> ANA’s Position Statement: Pain Management at EOL NURSES should be competent in managing pain and other distressing symptoms in patients with life limiting illnesses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2D0C-FF05-43AA-B0BE-8D91296911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Feeding</a:t>
            </a:r>
            <a:r>
              <a:rPr lang="en-US" baseline="0" dirty="0"/>
              <a:t> and hydration: </a:t>
            </a:r>
            <a:r>
              <a:rPr lang="en-US" dirty="0"/>
              <a:t>normal part of dying process to lose interest in them, forcing or alternate routes can cause uncomfortable side effects)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D8BD-CFA5-4AC4-B871-42AF65F4B4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Baer, Hanson Families’ </a:t>
            </a:r>
            <a:r>
              <a:rPr lang="en-US" dirty="0" err="1"/>
              <a:t>perceptionso</a:t>
            </a:r>
            <a:r>
              <a:rPr lang="en-US" dirty="0"/>
              <a:t> </a:t>
            </a:r>
            <a:r>
              <a:rPr lang="en-US" dirty="0" err="1"/>
              <a:t>fhte</a:t>
            </a:r>
            <a:r>
              <a:rPr lang="en-US" dirty="0"/>
              <a:t> added value of hospice in the nursing home JAGS 2000;48:879-82</a:t>
            </a:r>
          </a:p>
          <a:p>
            <a:r>
              <a:rPr lang="en-US" dirty="0"/>
              <a:t>Miller SC, </a:t>
            </a:r>
            <a:r>
              <a:rPr lang="en-US" dirty="0" err="1"/>
              <a:t>Gozalo</a:t>
            </a:r>
            <a:r>
              <a:rPr lang="en-US" dirty="0"/>
              <a:t> P, </a:t>
            </a:r>
            <a:r>
              <a:rPr lang="en-US" dirty="0" err="1"/>
              <a:t>Mor</a:t>
            </a:r>
            <a:r>
              <a:rPr lang="en-US" dirty="0"/>
              <a:t> V Outcomes and Utilization for hospice and non-hospice </a:t>
            </a:r>
            <a:r>
              <a:rPr lang="en-US" dirty="0" err="1"/>
              <a:t>nurinsg</a:t>
            </a:r>
            <a:r>
              <a:rPr lang="en-US" dirty="0"/>
              <a:t> facility </a:t>
            </a:r>
            <a:r>
              <a:rPr lang="en-US" dirty="0" err="1"/>
              <a:t>decendents</a:t>
            </a:r>
            <a:r>
              <a:rPr lang="en-US" dirty="0"/>
              <a:t>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at: </a:t>
            </a:r>
            <a:r>
              <a:rPr lang="fr-F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http://www.aspe.hhs.gov/daltcp/reports/oututil.htm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savings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hospice use J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2015;18(5): 400-401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Kyeremanteng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J Intensive Care Med 2018 Jun ;33(6):346-53.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differences between Palliative Care and Hospice Care … and yet, there is a relationship between the two. 1950s that Cicely Saunders, who later founded St Christopher's Hospice in London, developed many of the foundational principles of modern hospice care.</a:t>
            </a:r>
            <a:r>
              <a:rPr lang="en-US" baseline="0" dirty="0"/>
              <a:t> In 1971, Hospice, Inc. was founded in the United States, first bringing the principles of modern hospice care to that country.[3]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3646-FA40-49E5-8365-5DEDA6E09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done when patients are willing to participate,</a:t>
            </a:r>
            <a:r>
              <a:rPr lang="en-US" baseline="0" dirty="0"/>
              <a:t> make sure the patient has appropriate understanding and mental capacity to make decisions.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D8BD-CFA5-4AC4-B871-42AF65F4B4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EPEC</a:t>
            </a:r>
            <a:r>
              <a:rPr lang="en-US" baseline="0" dirty="0"/>
              <a:t> module, ELNEC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D8BD-CFA5-4AC4-B871-42AF65F4B4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9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880" y="3178162"/>
            <a:ext cx="7772400" cy="730127"/>
          </a:xfrm>
        </p:spPr>
        <p:txBody>
          <a:bodyPr anchor="b" anchorCtr="0"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EDD1-C5FF-4190-8AD4-737D7EA33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interior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9348"/>
            <a:ext cx="8229600" cy="427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351" y="6249857"/>
            <a:ext cx="490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284494"/>
            <a:ext cx="431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00" dirty="0">
                <a:solidFill>
                  <a:schemeClr val="bg1">
                    <a:lumMod val="65000"/>
                  </a:schemeClr>
                </a:solidFill>
              </a:rPr>
              <a:t>VETERANS HEALTH</a:t>
            </a:r>
            <a:r>
              <a:rPr lang="en-US" sz="1200" spc="100" baseline="0" dirty="0">
                <a:solidFill>
                  <a:schemeClr val="bg1">
                    <a:lumMod val="65000"/>
                  </a:schemeClr>
                </a:solidFill>
              </a:rPr>
              <a:t> ADMINISTRATION</a:t>
            </a:r>
            <a:endParaRPr lang="en-US" sz="1200" spc="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yees.lrn.va.gov/Watch/Video%20Center.aspx?vid=52492716530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arefacts.com/images/Hospice.jpg" TargetMode="External"/><Relationship Id="rId4" Type="http://schemas.openxmlformats.org/officeDocument/2006/relationships/hyperlink" Target="http://www.mypcnow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wthhouse.org/stanford%20on%201/6/201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rowthhouse.org/stanford%20on%201/6/2015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stepincar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23C60-D65D-4549-B42A-B9625CAC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83" y="1539502"/>
            <a:ext cx="2842491" cy="365593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672589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072186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C6918-43E1-477A-9100-EDCE0E22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56" y="802795"/>
            <a:ext cx="3970782" cy="1860866"/>
          </a:xfrm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Palliative Care:                                                    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Goals of Care, Advanced Care Planning &amp; Symptom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678F-0C8A-4A11-923D-41F4E326D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3" y="3457125"/>
            <a:ext cx="3651255" cy="2113251"/>
          </a:xfrm>
        </p:spPr>
        <p:txBody>
          <a:bodyPr anchor="t">
            <a:normAutofit/>
          </a:bodyPr>
          <a:lstStyle/>
          <a:p>
            <a:r>
              <a:rPr lang="en-US" sz="1700" dirty="0"/>
              <a:t>Dr. Toni Cutson MD Director of Hospice &amp; Palliative Medicine DVAHCS  </a:t>
            </a:r>
          </a:p>
          <a:p>
            <a:r>
              <a:rPr lang="en-US" sz="1700" dirty="0"/>
              <a:t>Michaelene Moore, MSN, ANP-C, CNS-BC, ACHPN</a:t>
            </a:r>
          </a:p>
          <a:p>
            <a:r>
              <a:rPr lang="en-US" sz="1700" dirty="0"/>
              <a:t>Jamie Grant, MSW, LCSW (Palliative Care/Hospice Coordinator)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0313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21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Resources for Families &amp; Patients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21942" y="1838417"/>
            <a:ext cx="5791200" cy="365686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000" b="1" dirty="0"/>
              <a:t>Hard Choices For Loving People</a:t>
            </a:r>
          </a:p>
          <a:p>
            <a:pPr marL="0" indent="0">
              <a:buNone/>
            </a:pPr>
            <a:r>
              <a:rPr lang="en-US" sz="8000" b="1" dirty="0"/>
              <a:t>                   </a:t>
            </a:r>
            <a:r>
              <a:rPr lang="en-US" sz="8000" dirty="0"/>
              <a:t>(Author: Chaplain Hank Dunn)</a:t>
            </a:r>
            <a:endParaRPr lang="en-US" sz="8000" b="1" dirty="0"/>
          </a:p>
          <a:p>
            <a:pPr marL="0" indent="0">
              <a:buNone/>
            </a:pPr>
            <a:r>
              <a:rPr lang="en-US" sz="8000" b="1" dirty="0"/>
              <a:t>     </a:t>
            </a:r>
            <a:r>
              <a:rPr lang="en-US" sz="8000" dirty="0"/>
              <a:t>-provides guidance with medical care</a:t>
            </a:r>
          </a:p>
          <a:p>
            <a:pPr marL="0" indent="0">
              <a:buNone/>
            </a:pPr>
            <a:r>
              <a:rPr lang="en-US" sz="8000" dirty="0"/>
              <a:t>       treatment decisions in laymen's terms</a:t>
            </a:r>
          </a:p>
          <a:p>
            <a:pPr marL="0" indent="0">
              <a:buNone/>
            </a:pPr>
            <a:endParaRPr lang="en-US" sz="8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dirty="0"/>
              <a:t>Gone From Sight: The Dying Experience</a:t>
            </a:r>
          </a:p>
          <a:p>
            <a:pPr marL="0" indent="0">
              <a:buNone/>
            </a:pPr>
            <a:r>
              <a:rPr lang="en-US" sz="8000" b="1" dirty="0"/>
              <a:t>                    </a:t>
            </a:r>
            <a:r>
              <a:rPr lang="en-US" sz="8000" dirty="0"/>
              <a:t>(Author: Barbara Karnes RN)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The hospice unit can answer questions, please use  us as a resource x 172840 for the nurses’ station, </a:t>
            </a:r>
          </a:p>
          <a:p>
            <a:pPr marL="0" indent="0">
              <a:buNone/>
            </a:pPr>
            <a:r>
              <a:rPr lang="en-US" sz="8000" dirty="0"/>
              <a:t>      x 177836 for Michaelene Moore, NP M-F 7-4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6400" dirty="0"/>
              <a:t>Durham Palliative Care Medicine Service/Hospice purchase and provide theses books to families and staff. If you are caring for a dying patient &amp; feel the family may benefit call  Michaelene Moore extension: 177836. </a:t>
            </a:r>
          </a:p>
          <a:p>
            <a:pPr marL="0" indent="0">
              <a:buNone/>
            </a:pPr>
            <a:r>
              <a:rPr lang="en-US" sz="6400" b="1" dirty="0"/>
              <a:t>   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79193"/>
            <a:ext cx="2743200" cy="25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51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Goals of Care Conversations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8620" y="1699592"/>
            <a:ext cx="5463971" cy="4426572"/>
          </a:xfrm>
        </p:spPr>
        <p:txBody>
          <a:bodyPr>
            <a:normAutofit/>
          </a:bodyPr>
          <a:lstStyle/>
          <a:p>
            <a:pPr marL="50292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Provider(s), Patient and Family Verbal Discussions</a:t>
            </a:r>
          </a:p>
          <a:p>
            <a:pPr marL="50292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of Care Discussions Focus On: </a:t>
            </a:r>
          </a:p>
          <a:p>
            <a:pPr marL="640080" lvl="2" indent="0"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-Cure and aggressive treatment</a:t>
            </a:r>
          </a:p>
          <a:p>
            <a:pPr marL="640080" lvl="2" indent="0"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-Stabilization of functioning</a:t>
            </a:r>
          </a:p>
          <a:p>
            <a:pPr marL="640080" lvl="2" indent="0"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-Preparing for a comfortable and  dignified     death</a:t>
            </a:r>
          </a:p>
          <a:p>
            <a:pPr marL="58293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may change as the patient’s condition changes</a:t>
            </a:r>
          </a:p>
          <a:p>
            <a:pPr marL="58293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Readdressing goals may be an ongoing and fluid process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990">
            <a:off x="5910729" y="2892491"/>
            <a:ext cx="2906700" cy="241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7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Goals of Care Conversations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2145"/>
            <a:ext cx="8126151" cy="3884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Associated with better QOL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Reduces anxiety &amp; increases care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Reduced use of Life Sustaining Treatment near death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Earlier Hospice referrals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Care is consistent with Patient Preferences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Cost savings for hospital and patient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Improved bereavement outcomes for family members after death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780481"/>
            <a:ext cx="36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/>
              <a:t>Benefits of Discussing: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7" y="223736"/>
            <a:ext cx="1505615" cy="1426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25" y="223736"/>
            <a:ext cx="1425038" cy="1429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100" y="5896907"/>
            <a:ext cx="840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Bernacki,R.E</a:t>
            </a:r>
            <a:r>
              <a:rPr lang="en-US" sz="900" dirty="0"/>
              <a:t>, &amp; Block, S. (2014).Communication about serious illness care goals. JAMA Int. Med. 174(12); </a:t>
            </a:r>
            <a:r>
              <a:rPr lang="en-US" sz="900" dirty="0" err="1"/>
              <a:t>Izumi,S</a:t>
            </a:r>
            <a:r>
              <a:rPr lang="en-US" sz="900" dirty="0"/>
              <a:t>. &amp; Van Son, C.(2016). “I didn’t know he was dying.” Missed opportunities for making EOL care decisions for older family members Journal Hospice Pall Med, 18(1).</a:t>
            </a:r>
          </a:p>
        </p:txBody>
      </p:sp>
    </p:spTree>
    <p:extLst>
      <p:ext uri="{BB962C8B-B14F-4D97-AF65-F5344CB8AC3E}">
        <p14:creationId xmlns:p14="http://schemas.microsoft.com/office/powerpoint/2010/main" val="60443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280" y="274638"/>
            <a:ext cx="8706256" cy="95104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Goals of Care Conversations: When &amp; Who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23430" y="1744364"/>
            <a:ext cx="3531140" cy="40741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Triggers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18051" y="1948071"/>
            <a:ext cx="8496293" cy="3747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Life-limiting illness</a:t>
            </a:r>
          </a:p>
          <a:p>
            <a:r>
              <a:rPr lang="en-US" sz="2400" dirty="0"/>
              <a:t>Multiple Comorbidities </a:t>
            </a:r>
          </a:p>
          <a:p>
            <a:r>
              <a:rPr lang="en-US" sz="2400" dirty="0"/>
              <a:t>Patients 80 or older-big trigger</a:t>
            </a:r>
          </a:p>
          <a:p>
            <a:r>
              <a:rPr lang="en-US" sz="2400" dirty="0"/>
              <a:t>Change or deterioration in status</a:t>
            </a:r>
          </a:p>
          <a:p>
            <a:r>
              <a:rPr lang="en-US" sz="2400" dirty="0"/>
              <a:t>Multiple hospital admissions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You say “No” to the following question: </a:t>
            </a:r>
            <a:r>
              <a:rPr lang="en-US" sz="2400" dirty="0"/>
              <a:t>Would I be surprised if this patient died in a year?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score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99758" y="6249857"/>
            <a:ext cx="521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Mullick</a:t>
            </a:r>
            <a:r>
              <a:rPr lang="en-US" sz="800" dirty="0"/>
              <a:t>, A , Martin ,J &amp; </a:t>
            </a:r>
            <a:r>
              <a:rPr lang="en-US" sz="800" dirty="0" err="1"/>
              <a:t>Sallnow</a:t>
            </a:r>
            <a:r>
              <a:rPr lang="en-US" sz="800" dirty="0"/>
              <a:t>, L. (2013) Advance Care Planning. BMJ, 347;  Boyd, K et.al. (2010) Advance care planning for cancer patients in primary care. BJGP, 303(3). </a:t>
            </a:r>
            <a:r>
              <a:rPr lang="en-US" sz="800" dirty="0" err="1"/>
              <a:t>Bernacki</a:t>
            </a:r>
            <a:r>
              <a:rPr lang="en-US" sz="800" dirty="0"/>
              <a:t> , RE,&amp; Block ,S . (2014). Communication about serious illness care goals. JAMA Int. Med, 174(12)..</a:t>
            </a:r>
          </a:p>
        </p:txBody>
      </p:sp>
    </p:spTree>
    <p:extLst>
      <p:ext uri="{BB962C8B-B14F-4D97-AF65-F5344CB8AC3E}">
        <p14:creationId xmlns:p14="http://schemas.microsoft.com/office/powerpoint/2010/main" val="240916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783" y="326009"/>
            <a:ext cx="8766313" cy="1291144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Who is Responsible to Initiate Conversation?</a:t>
            </a:r>
            <a:br>
              <a:rPr lang="en-US" sz="3000" dirty="0">
                <a:solidFill>
                  <a:schemeClr val="tx1"/>
                </a:solidFill>
                <a:latin typeface="+mj-lt"/>
              </a:rPr>
            </a:b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35420" y="1924975"/>
            <a:ext cx="5126477" cy="40380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Medicine Internists/Surgeons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Specialists (Oncology, Nephrology, Cardiologists)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Primary Care Physicians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Nurse Practitioners &amp; Physician Assistant’s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Nurses, Social Workers, Chaplains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Consult Palliative Care: If patient situation is complex, with family dysfunction, or other compounding factors exist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2504660"/>
            <a:ext cx="3608960" cy="3227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312" y="5778388"/>
            <a:ext cx="5622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Bernacki</a:t>
            </a:r>
            <a:r>
              <a:rPr lang="en-US" sz="900" dirty="0"/>
              <a:t>, R.E. &amp; Block, S.A.(2014). Communication about serious illness care goals. JAMA Internal Medicine, 174(12)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26460" y="1739348"/>
            <a:ext cx="3223027" cy="765312"/>
          </a:xfrm>
          <a:prstGeom prst="wedgeRoundRectCallout">
            <a:avLst>
              <a:gd name="adj1" fmla="val -20409"/>
              <a:gd name="adj2" fmla="val 1127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60" y="1924975"/>
            <a:ext cx="322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As Providers “We All Are”</a:t>
            </a:r>
          </a:p>
        </p:txBody>
      </p:sp>
    </p:spTree>
    <p:extLst>
      <p:ext uri="{BB962C8B-B14F-4D97-AF65-F5344CB8AC3E}">
        <p14:creationId xmlns:p14="http://schemas.microsoft.com/office/powerpoint/2010/main" val="400173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04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Barriers to Goals of Care Conversations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9051"/>
              </p:ext>
            </p:extLst>
          </p:nvPr>
        </p:nvGraphicFramePr>
        <p:xfrm>
          <a:off x="244623" y="1736105"/>
          <a:ext cx="5242855" cy="408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0068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Patient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Factors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Anxiety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Desire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 protect family members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Denial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579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Clinician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Lack of communication</a:t>
                      </a:r>
                      <a:r>
                        <a:rPr lang="en-US" b="1" baseline="0" dirty="0"/>
                        <a:t> skills &amp; confidence</a:t>
                      </a:r>
                    </a:p>
                    <a:p>
                      <a:r>
                        <a:rPr lang="en-US" b="1" dirty="0"/>
                        <a:t>Source of discomfort</a:t>
                      </a:r>
                    </a:p>
                    <a:p>
                      <a:r>
                        <a:rPr lang="en-US" b="1" dirty="0"/>
                        <a:t>Lack of time for quality discussions</a:t>
                      </a:r>
                    </a:p>
                    <a:p>
                      <a:r>
                        <a:rPr lang="en-US" b="1" dirty="0"/>
                        <a:t>Difficulty with prognostication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533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b="1" dirty="0"/>
                        <a:t>System</a:t>
                      </a:r>
                      <a:r>
                        <a:rPr lang="en-US" b="1" baseline="0" dirty="0"/>
                        <a:t> Factors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Lack of Education on LSTDI</a:t>
                      </a:r>
                    </a:p>
                    <a:p>
                      <a:r>
                        <a:rPr lang="en-US" b="1" dirty="0"/>
                        <a:t>Non compliance with LST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1557" y="5885233"/>
            <a:ext cx="828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Mullick</a:t>
            </a:r>
            <a:r>
              <a:rPr lang="en-US" sz="900" dirty="0"/>
              <a:t>, A., Martin, J. &amp; </a:t>
            </a:r>
            <a:r>
              <a:rPr lang="en-US" sz="900" dirty="0" err="1"/>
              <a:t>Sallnow</a:t>
            </a:r>
            <a:r>
              <a:rPr lang="en-US" sz="900" dirty="0"/>
              <a:t>, L. (2013). Advance care planning. British Medical Journal, 347, 28-32;Boyd, K., et.al. (2010). Advance care planning for cancer patients in primary care: a feasibility study. British Journal of General Practice, 303(3), 1-22.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8" y="1673157"/>
            <a:ext cx="3599589" cy="4212076"/>
          </a:xfrm>
          <a:prstGeom prst="rect">
            <a:avLst/>
          </a:prstGeom>
          <a:ln>
            <a:solidFill>
              <a:srgbClr val="6E5E5E"/>
            </a:solidFill>
          </a:ln>
        </p:spPr>
      </p:pic>
    </p:spTree>
    <p:extLst>
      <p:ext uri="{BB962C8B-B14F-4D97-AF65-F5344CB8AC3E}">
        <p14:creationId xmlns:p14="http://schemas.microsoft.com/office/powerpoint/2010/main" val="241676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5208" y="274637"/>
            <a:ext cx="8616901" cy="1758939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</a:rPr>
              <a:t>“Dying in America”</a:t>
            </a:r>
            <a:br>
              <a:rPr lang="en-US" sz="2800" dirty="0">
                <a:solidFill>
                  <a:schemeClr val="tx1"/>
                </a:solidFill>
                <a:latin typeface="+mj-lt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</a:rPr>
              <a:t>Institute of Medicine                                           Communication and Advanced Care Planning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7" y="2157274"/>
            <a:ext cx="8976446" cy="4012708"/>
          </a:xfrm>
        </p:spPr>
        <p:txBody>
          <a:bodyPr>
            <a:normAutofit/>
          </a:bodyPr>
          <a:lstStyle/>
          <a:p>
            <a:r>
              <a:rPr lang="en-US" sz="2000" b="1" dirty="0"/>
              <a:t>Professional Societies &amp; Organizations:                                                                      	</a:t>
            </a:r>
            <a:r>
              <a:rPr lang="en-US" sz="2000" dirty="0"/>
              <a:t>develop </a:t>
            </a:r>
            <a:r>
              <a:rPr lang="en-US" sz="2000" b="1" dirty="0"/>
              <a:t>measurable, actionable, evidenced-based standards</a:t>
            </a:r>
            <a:r>
              <a:rPr lang="en-US" sz="2000" dirty="0"/>
              <a:t> for clinician-	patient 	communication &amp; advanced care planning </a:t>
            </a:r>
          </a:p>
          <a:p>
            <a:r>
              <a:rPr lang="en-US" sz="2000" b="1" dirty="0"/>
              <a:t>Payers &amp; health care delivery systems: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	Adopt standards &amp; integrate them into </a:t>
            </a:r>
            <a:r>
              <a:rPr lang="en-US" sz="2000" b="1" dirty="0"/>
              <a:t>assessments, care plans and the health 	care quality reports</a:t>
            </a:r>
          </a:p>
          <a:p>
            <a:r>
              <a:rPr lang="en-US" sz="2000" b="1" dirty="0"/>
              <a:t>Payers:</a:t>
            </a:r>
            <a:r>
              <a:rPr lang="en-US" sz="2000" dirty="0"/>
              <a:t>                                                                                                                               	Standards to </a:t>
            </a:r>
            <a:r>
              <a:rPr lang="en-US" sz="2000" b="1" dirty="0"/>
              <a:t>reimbursement incentives</a:t>
            </a:r>
            <a:endParaRPr lang="en-US" sz="2000" dirty="0"/>
          </a:p>
          <a:p>
            <a:r>
              <a:rPr lang="en-US" sz="2000" b="1" dirty="0"/>
              <a:t>Professional Organizations:  </a:t>
            </a:r>
          </a:p>
          <a:p>
            <a:pPr marL="0" indent="0">
              <a:buNone/>
            </a:pPr>
            <a:r>
              <a:rPr lang="en-US" sz="2000" dirty="0"/>
              <a:t>      	Adopt standards into </a:t>
            </a:r>
            <a:r>
              <a:rPr lang="en-US" sz="2000" b="1" dirty="0"/>
              <a:t>credentialing, reimbursement &amp; licensing</a:t>
            </a:r>
          </a:p>
          <a:p>
            <a:pPr marL="0" indent="0">
              <a:buNone/>
            </a:pPr>
            <a:r>
              <a:rPr lang="en-US" sz="2000" b="1" dirty="0"/>
              <a:t>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08" y="1571911"/>
            <a:ext cx="298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Recommendations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5208" y="5713592"/>
            <a:ext cx="798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Institute of Medicine of the National Academies. (2014) Dying in America Improving quality &amp; honoring individual preferences near end of life. Retrieved from: http/www. </a:t>
            </a:r>
            <a:r>
              <a:rPr lang="en-US" sz="900" b="1" i="1" dirty="0"/>
              <a:t>iom</a:t>
            </a:r>
            <a:r>
              <a:rPr lang="en-US" sz="900" i="1" dirty="0"/>
              <a:t>.nationalacademies.org/Reports/2014/</a:t>
            </a:r>
            <a:r>
              <a:rPr lang="en-US" sz="900" b="1" i="1" dirty="0"/>
              <a:t>Dying-In-America</a:t>
            </a:r>
            <a:r>
              <a:rPr lang="en-US" sz="900" i="1" dirty="0"/>
              <a:t>-Improving on 11/8/16.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496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2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Advanced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9027" y="1642368"/>
            <a:ext cx="8984974" cy="4388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b="1" dirty="0"/>
              <a:t>Legal instruments intended to secure a patients wishes regarding health care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</a:t>
            </a:r>
            <a:r>
              <a:rPr lang="en-US" sz="2000" b="1" u="sng" dirty="0"/>
              <a:t>Sections of Advanced Directive</a:t>
            </a:r>
            <a:r>
              <a:rPr lang="en-US" sz="20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Instruction Directive:</a:t>
            </a:r>
          </a:p>
          <a:p>
            <a:pPr marL="0" indent="0">
              <a:buNone/>
            </a:pPr>
            <a:r>
              <a:rPr lang="en-US" sz="2000" dirty="0"/>
              <a:t>      -known as living wills. Instructions on what the person would or would not want </a:t>
            </a:r>
          </a:p>
          <a:p>
            <a:pPr marL="0" indent="0">
              <a:buNone/>
            </a:pPr>
            <a:r>
              <a:rPr lang="en-US" sz="2000" dirty="0"/>
              <a:t>           (Trigger phrase: “If I am in a coma.. or “ If I am terminally ill…)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Appointment Directive: </a:t>
            </a:r>
          </a:p>
          <a:p>
            <a:pPr marL="0" indent="0">
              <a:buNone/>
            </a:pPr>
            <a:r>
              <a:rPr lang="en-US" sz="2000" b="1" dirty="0"/>
              <a:t>      </a:t>
            </a:r>
            <a:r>
              <a:rPr lang="en-US" sz="2000" dirty="0"/>
              <a:t>-known as health care proxy or durable power of attorney </a:t>
            </a:r>
          </a:p>
          <a:p>
            <a:pPr marL="0" indent="0">
              <a:buNone/>
            </a:pPr>
            <a:r>
              <a:rPr lang="en-US" sz="2000" dirty="0"/>
              <a:t>      -capacitated person can legally appoint another decision maker if capacity is lost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7509" y="6031148"/>
            <a:ext cx="5938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Boltz</a:t>
            </a:r>
            <a:r>
              <a:rPr lang="en-US" sz="900" dirty="0"/>
              <a:t>, </a:t>
            </a:r>
            <a:r>
              <a:rPr lang="en-US" sz="900" dirty="0" err="1"/>
              <a:t>M.,et.al</a:t>
            </a:r>
            <a:r>
              <a:rPr lang="en-US" sz="900" dirty="0"/>
              <a:t>, (2016). Evidenced –based geriatric nursing protocols for best practice,5</a:t>
            </a:r>
            <a:r>
              <a:rPr lang="en-US" sz="900" baseline="30000" dirty="0"/>
              <a:t>th</a:t>
            </a:r>
            <a:r>
              <a:rPr lang="en-US" sz="900" dirty="0"/>
              <a:t> Ed. Springer Pub.: New York NY.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9" y="112889"/>
            <a:ext cx="3020562" cy="16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1" y="274638"/>
            <a:ext cx="8778240" cy="11369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North Carolina:  Legal Forms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State DNR &amp; MOST (Medical Orders for Scope of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" y="1793288"/>
            <a:ext cx="3141169" cy="429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5" y="1793289"/>
            <a:ext cx="3480047" cy="42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885" y="363415"/>
            <a:ext cx="6172200" cy="10653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VA Life-Sustaining Treatment </a:t>
            </a:r>
            <a:br>
              <a:rPr lang="en-US" sz="3600" dirty="0">
                <a:solidFill>
                  <a:schemeClr val="tx1"/>
                </a:solidFill>
                <a:latin typeface="+mj-lt"/>
              </a:rPr>
            </a:br>
            <a:r>
              <a:rPr lang="en-US" sz="3600" dirty="0">
                <a:solidFill>
                  <a:schemeClr val="tx1"/>
                </a:solidFill>
                <a:latin typeface="+mj-lt"/>
              </a:rPr>
              <a:t>Decisions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1887415"/>
            <a:ext cx="8030307" cy="3786554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2000" b="1" dirty="0">
                <a:solidFill>
                  <a:srgbClr val="00B050"/>
                </a:solidFill>
              </a:rPr>
              <a:t>National quality improvement initiative </a:t>
            </a:r>
            <a:r>
              <a:rPr lang="en-US" sz="2000" dirty="0">
                <a:solidFill>
                  <a:srgbClr val="00B050"/>
                </a:solidFill>
              </a:rPr>
              <a:t>to promote personalized, proactive, patient-driven care for Veterans with serious illness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Desired outcomes: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values, goals, and life-sustaining treatment decisions of Veterans with serious illness are proactively elicited, documented, and honored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https://myees.lrn.va.gov/Watch/Video%20Center.aspx?vid=5249271653001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93A8-E953-462D-B165-10ACBD4D8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330" y="1751120"/>
            <a:ext cx="8513686" cy="4285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Describe: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   </a:t>
            </a:r>
            <a:r>
              <a:rPr lang="en-US" sz="3600" dirty="0"/>
              <a:t>Palliative Care vs. Hospice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  Resources provided through the Durham 		VAHCS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  Goals of Care Conversations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  Nursing Care for the dying patient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3883"/>
            <a:ext cx="8229600" cy="82893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271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CF8D-88A9-4478-BB02-A43B1554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964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Why LSTDI?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1199-4BAC-47AB-BD4C-7A77BCB6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Conversations about goals and LST decisions often initiated too late </a:t>
            </a:r>
            <a:r>
              <a:rPr lang="en-US" sz="2400" dirty="0"/>
              <a:t>– after the patient has lost decision-making capacity or during a medical crisis</a:t>
            </a:r>
            <a:endParaRPr lang="en-US" sz="2400" b="1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Difficult to locate CPRS documentation </a:t>
            </a:r>
            <a:r>
              <a:rPr lang="en-US" sz="2400" dirty="0"/>
              <a:t>of the patient’s goals of care and LST decisions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VA orders pertaining to LST were limited to CPR </a:t>
            </a:r>
            <a:r>
              <a:rPr lang="en-US" sz="2400" dirty="0"/>
              <a:t>– no orders available regarding other LSTs (mechanical ventilation, feeding tubes, others)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5EA5-E401-48D9-BD31-9E340819A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6A5-799C-4972-B8F8-B80A9A6A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562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LST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09BB-223D-4EB4-B1F4-D82BC53B1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 address all LST decisions - not just CPR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At the top of the list on the CPRS Orders tab in ‘Default’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Can be written for patients in any care 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Durable – </a:t>
            </a:r>
            <a:r>
              <a:rPr lang="en-US" sz="2800" b="1" dirty="0"/>
              <a:t>DO NOT AUTO-DISCONTINUE </a:t>
            </a:r>
            <a:r>
              <a:rPr lang="en-US" sz="2800" dirty="0"/>
              <a:t>when patient changes location of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Can be written by physicians, residents, APRNs and PAs, without need for follow-up attending orders*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0C18C-4AB8-4C00-B2D0-D53F2324D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644A0-1D55-4C28-9C39-112D285FEA4B}"/>
              </a:ext>
            </a:extLst>
          </p:cNvPr>
          <p:cNvSpPr/>
          <p:nvPr/>
        </p:nvSpPr>
        <p:spPr>
          <a:xfrm>
            <a:off x="2407299" y="6025221"/>
            <a:ext cx="6176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*Supervision documented through co-signature or addendum to LST progress note</a:t>
            </a:r>
          </a:p>
        </p:txBody>
      </p:sp>
    </p:spTree>
    <p:extLst>
      <p:ext uri="{BB962C8B-B14F-4D97-AF65-F5344CB8AC3E}">
        <p14:creationId xmlns:p14="http://schemas.microsoft.com/office/powerpoint/2010/main" val="216354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2540-BEFC-4DCF-9861-D4FE4D87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</a:rPr>
              <a:t>Practice Makes Perfect(sort of)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D0F930-1AC1-475E-829F-956F8974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49047">
            <a:off x="760814" y="2715316"/>
            <a:ext cx="3524861" cy="23546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D18F-ADFC-4A16-A999-A85D6D890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71E14-003F-4378-8386-283215C169FC}"/>
              </a:ext>
            </a:extLst>
          </p:cNvPr>
          <p:cNvSpPr txBox="1"/>
          <p:nvPr/>
        </p:nvSpPr>
        <p:spPr>
          <a:xfrm>
            <a:off x="4818185" y="2344615"/>
            <a:ext cx="376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Empathetic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 I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Silence IS OKAY</a:t>
            </a:r>
          </a:p>
        </p:txBody>
      </p:sp>
    </p:spTree>
    <p:extLst>
      <p:ext uri="{BB962C8B-B14F-4D97-AF65-F5344CB8AC3E}">
        <p14:creationId xmlns:p14="http://schemas.microsoft.com/office/powerpoint/2010/main" val="248186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                          Typical Stages of Dying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381000" y="5575040"/>
            <a:ext cx="8091196" cy="4805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/>
              <a:t>*Not always sequential, not everyone will have all of these symptoms</a:t>
            </a:r>
          </a:p>
          <a:p>
            <a:pPr marL="0" indent="0">
              <a:buNone/>
            </a:pPr>
            <a:r>
              <a:rPr lang="en-US" sz="1900" dirty="0"/>
              <a:t>	*May have a “rally” period 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5166671"/>
              </p:ext>
            </p:extLst>
          </p:nvPr>
        </p:nvGraphicFramePr>
        <p:xfrm>
          <a:off x="475861" y="1707502"/>
          <a:ext cx="8180226" cy="386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4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EARLY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STAGE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LATE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1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bed bound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loss of interest and ability to drink/eat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cognitive changes: either hypoactive or hyperactive delirium or increasing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sleepiness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further decline in mental status—obtunded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"death rattle" -- pooled oral secretions that are not cleared due to loss of swallowing reflex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fever is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cool extremities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altered respiratory pattern--either fast or slow,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fever is common; death.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6" y="211893"/>
            <a:ext cx="1710834" cy="1368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5946796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/>
              <a:t>Weissman,D</a:t>
            </a:r>
            <a:r>
              <a:rPr lang="en-US" sz="700" dirty="0"/>
              <a:t>. (2014) Fast Fact #3: Syndrome of Imminent Death. Retrieved from: </a:t>
            </a:r>
            <a:r>
              <a:rPr lang="en-US" sz="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http://www.mypcnow.org</a:t>
            </a:r>
            <a:r>
              <a:rPr lang="en-US" sz="700" dirty="0"/>
              <a:t> on 1/6/2017 </a:t>
            </a:r>
          </a:p>
          <a:p>
            <a:r>
              <a:rPr lang="en-US" sz="700" dirty="0"/>
              <a:t>Image from </a:t>
            </a:r>
            <a:r>
              <a:rPr lang="en-US" sz="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http://www.carefacts.com/images/Hospice.jpg</a:t>
            </a:r>
            <a:r>
              <a:rPr lang="en-US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56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Predicting Time of Death </a:t>
            </a: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90" y="248728"/>
            <a:ext cx="1982585" cy="132172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91075" y="2034064"/>
            <a:ext cx="4038600" cy="4051128"/>
          </a:xfrm>
        </p:spPr>
        <p:txBody>
          <a:bodyPr>
            <a:normAutofit/>
          </a:bodyPr>
          <a:lstStyle/>
          <a:p>
            <a:r>
              <a:rPr lang="en-US" sz="2400" dirty="0"/>
              <a:t>All deaths are individual and unique to the person dying</a:t>
            </a:r>
          </a:p>
          <a:p>
            <a:r>
              <a:rPr lang="en-US" sz="2400" dirty="0"/>
              <a:t>We can not predict exactly</a:t>
            </a:r>
          </a:p>
          <a:p>
            <a:r>
              <a:rPr lang="en-US" sz="2400" dirty="0"/>
              <a:t>Time </a:t>
            </a:r>
            <a:r>
              <a:rPr lang="en-US" sz="2400" b="1" dirty="0"/>
              <a:t>ranges</a:t>
            </a:r>
            <a:r>
              <a:rPr lang="en-US" sz="2400" dirty="0"/>
              <a:t> can be very helpful for families</a:t>
            </a:r>
          </a:p>
          <a:p>
            <a:r>
              <a:rPr lang="en-US" sz="2400" dirty="0"/>
              <a:t>Nurses can and should let families know when in  “</a:t>
            </a:r>
            <a:r>
              <a:rPr lang="en-US" sz="2400" b="1" dirty="0"/>
              <a:t>hours to days</a:t>
            </a:r>
            <a:r>
              <a:rPr lang="en-US" sz="2400" dirty="0"/>
              <a:t>” phase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5" y="1823437"/>
            <a:ext cx="3820495" cy="27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4978897"/>
            <a:ext cx="3695700" cy="92333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hospice deaths have a period of decline with some variety of predictable signs and symptoms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4CC9FC7-0106-4571-B41D-ADCAE528A6CB}"/>
              </a:ext>
            </a:extLst>
          </p:cNvPr>
          <p:cNvSpPr txBox="1">
            <a:spLocks/>
          </p:cNvSpPr>
          <p:nvPr/>
        </p:nvSpPr>
        <p:spPr>
          <a:xfrm>
            <a:off x="4191000" y="6403976"/>
            <a:ext cx="52387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/>
              <a:t>EPEC, Last Hours of Living ," The Education in Palliative and End-of-life Care (EPEC) Curriculum: © The EPEC Program, 1999-2011</a:t>
            </a:r>
          </a:p>
          <a:p>
            <a:pPr>
              <a:defRPr/>
            </a:pPr>
            <a:r>
              <a:rPr lang="en-US" sz="700"/>
              <a:t>Image from http://www.meylercapital.com/wp-content/uploads/2015/03/410958.jpg</a:t>
            </a:r>
            <a:endParaRPr lang="en-US" sz="7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DEFF140-C8C2-45DF-827D-60414422D2A4}"/>
              </a:ext>
            </a:extLst>
          </p:cNvPr>
          <p:cNvSpPr/>
          <p:nvPr/>
        </p:nvSpPr>
        <p:spPr>
          <a:xfrm>
            <a:off x="457200" y="4789791"/>
            <a:ext cx="3695700" cy="1295400"/>
          </a:xfrm>
          <a:prstGeom prst="frame">
            <a:avLst>
              <a:gd name="adj1" fmla="val 38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FB67A75-BFEC-4A3E-A681-544287CB06B3}"/>
              </a:ext>
            </a:extLst>
          </p:cNvPr>
          <p:cNvSpPr/>
          <p:nvPr/>
        </p:nvSpPr>
        <p:spPr>
          <a:xfrm>
            <a:off x="303830" y="1665900"/>
            <a:ext cx="3963370" cy="2991468"/>
          </a:xfrm>
          <a:prstGeom prst="frame">
            <a:avLst>
              <a:gd name="adj1" fmla="val 38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FC96492-F6DE-4258-B34F-58A90588D315}"/>
              </a:ext>
            </a:extLst>
          </p:cNvPr>
          <p:cNvSpPr/>
          <p:nvPr/>
        </p:nvSpPr>
        <p:spPr>
          <a:xfrm>
            <a:off x="4581526" y="1724989"/>
            <a:ext cx="4357202" cy="4360203"/>
          </a:xfrm>
          <a:prstGeom prst="frame">
            <a:avLst>
              <a:gd name="adj1" fmla="val 17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tx1"/>
                </a:solidFill>
                <a:latin typeface="+mn-lt"/>
              </a:rPr>
              <a:t>Symptoms &amp; Signs in Last 48 Hours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342053" y="6029130"/>
            <a:ext cx="7495592" cy="38100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en-US" altLang="en-US" dirty="0" err="1"/>
              <a:t>Hallenbeck</a:t>
            </a:r>
            <a:r>
              <a:rPr lang="en-US" altLang="en-US" dirty="0"/>
              <a:t>, J., Katz, S. &amp; </a:t>
            </a:r>
            <a:r>
              <a:rPr lang="en-US" altLang="en-US" dirty="0" err="1"/>
              <a:t>Stratos</a:t>
            </a:r>
            <a:r>
              <a:rPr lang="en-US" altLang="en-US" dirty="0"/>
              <a:t>, G.(2003). Stanford Faculty Development Center. Retrieved from: </a:t>
            </a:r>
            <a:r>
              <a:rPr lang="en-US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http://www.growthhouse.org/stanford on 1/6/2015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6408" y="1763985"/>
          <a:ext cx="7495592" cy="40920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65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430">
                <a:tc>
                  <a:txBody>
                    <a:bodyPr/>
                    <a:lstStyle/>
                    <a:p>
                      <a:r>
                        <a:rPr lang="en-US" dirty="0"/>
                        <a:t>MOST</a:t>
                      </a:r>
                      <a:r>
                        <a:rPr lang="en-US" baseline="0" dirty="0"/>
                        <a:t> COMMON SYMPTOMS AND PREVALENCE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Noisy, moist</a:t>
                      </a:r>
                      <a:r>
                        <a:rPr lang="en-US" baseline="0" dirty="0"/>
                        <a:t> breathing (terminal secretions)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Urinary incontinence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Urinary retention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Pain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Restlessness,</a:t>
                      </a:r>
                      <a:r>
                        <a:rPr lang="en-US" baseline="0" dirty="0"/>
                        <a:t> agitation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Dyspnea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Nausea,</a:t>
                      </a:r>
                      <a:r>
                        <a:rPr lang="en-US" baseline="0" dirty="0"/>
                        <a:t> vomiting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Sweating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Jerking, twitching (myoclonus)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25">
                <a:tc>
                  <a:txBody>
                    <a:bodyPr/>
                    <a:lstStyle/>
                    <a:p>
                      <a:r>
                        <a:rPr lang="en-US" dirty="0"/>
                        <a:t>Confusion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5795293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1200" dirty="0"/>
              <a:t>*  Terminal </a:t>
            </a:r>
            <a:r>
              <a:rPr lang="en-US" altLang="en-US" sz="1200" dirty="0" err="1"/>
              <a:t>Respiratoryis</a:t>
            </a:r>
            <a:r>
              <a:rPr lang="en-US" altLang="en-US" sz="1200" dirty="0"/>
              <a:t> a strong indicator of impending death-&gt;76% will die in 48 hours</a:t>
            </a:r>
          </a:p>
        </p:txBody>
      </p:sp>
    </p:spTree>
    <p:extLst>
      <p:ext uri="{BB962C8B-B14F-4D97-AF65-F5344CB8AC3E}">
        <p14:creationId xmlns:p14="http://schemas.microsoft.com/office/powerpoint/2010/main" val="139537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Signs of ACTIVE Dying Process   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6223" y="1703371"/>
            <a:ext cx="3862996" cy="4202563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sz="3800" dirty="0"/>
              <a:t>No intake of water or food</a:t>
            </a:r>
          </a:p>
          <a:p>
            <a:pPr>
              <a:defRPr/>
            </a:pPr>
            <a:r>
              <a:rPr lang="en-US" altLang="en-US" sz="3800" dirty="0"/>
              <a:t>Non-responsive</a:t>
            </a:r>
          </a:p>
          <a:p>
            <a:pPr>
              <a:defRPr/>
            </a:pPr>
            <a:r>
              <a:rPr lang="en-US" altLang="en-US" sz="3800" dirty="0"/>
              <a:t>Skin color changes pallor, ashen, mottling</a:t>
            </a:r>
          </a:p>
          <a:p>
            <a:pPr>
              <a:defRPr/>
            </a:pPr>
            <a:r>
              <a:rPr lang="en-US" altLang="en-US" sz="3800" dirty="0"/>
              <a:t>Respiratory mandibular movement</a:t>
            </a:r>
          </a:p>
          <a:p>
            <a:pPr>
              <a:defRPr/>
            </a:pPr>
            <a:r>
              <a:rPr lang="en-US" altLang="en-US" sz="3800" dirty="0"/>
              <a:t>Sunken cheeks, relaxation of facial muscles</a:t>
            </a:r>
          </a:p>
          <a:p>
            <a:pPr>
              <a:defRPr/>
            </a:pPr>
            <a:r>
              <a:rPr lang="en-US" altLang="en-US" sz="3800" dirty="0"/>
              <a:t>Terminal Secretions: “Death Rattle”</a:t>
            </a:r>
          </a:p>
          <a:p>
            <a:pPr>
              <a:defRPr/>
            </a:pPr>
            <a:r>
              <a:rPr lang="en-US" altLang="en-US" sz="3800" dirty="0"/>
              <a:t>Cheyne Stokes respirations: periods of apnea Lack of pulse </a:t>
            </a:r>
          </a:p>
          <a:p>
            <a:pPr>
              <a:buClr>
                <a:srgbClr val="FFFF00"/>
              </a:buClr>
              <a:defRPr/>
            </a:pPr>
            <a:endParaRPr lang="en-US" altLang="en-US" sz="2800" dirty="0"/>
          </a:p>
          <a:p>
            <a:pPr>
              <a:buClr>
                <a:srgbClr val="FFFF00"/>
              </a:buClr>
              <a:defRPr/>
            </a:pPr>
            <a:endParaRPr lang="en-US" altLang="en-US" sz="1200" dirty="0"/>
          </a:p>
          <a:p>
            <a:pPr>
              <a:buClr>
                <a:srgbClr val="FFFF00"/>
              </a:buClr>
              <a:defRPr/>
            </a:pPr>
            <a:r>
              <a:rPr lang="en-US" altLang="en-US" sz="1300" dirty="0"/>
              <a:t>                                                                        </a:t>
            </a:r>
            <a:endParaRPr lang="en-US" alt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" y="1703371"/>
            <a:ext cx="2724538" cy="2096078"/>
          </a:xfrm>
        </p:spPr>
      </p:pic>
      <p:sp>
        <p:nvSpPr>
          <p:cNvPr id="8" name="TextBox 7"/>
          <p:cNvSpPr txBox="1"/>
          <p:nvPr/>
        </p:nvSpPr>
        <p:spPr>
          <a:xfrm>
            <a:off x="1148023" y="3742131"/>
            <a:ext cx="10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78" y="4111463"/>
            <a:ext cx="2061809" cy="1948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7548" y="5976431"/>
            <a:ext cx="7814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pallor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3325" y="2099391"/>
            <a:ext cx="2096078" cy="13040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87088" y="3736297"/>
            <a:ext cx="1104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obtunded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5647" y="5905934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700" dirty="0" err="1"/>
              <a:t>Hallenbeck</a:t>
            </a:r>
            <a:r>
              <a:rPr lang="en-US" altLang="en-US" sz="700" dirty="0"/>
              <a:t>, J., Katz, S. &amp; </a:t>
            </a:r>
            <a:r>
              <a:rPr lang="en-US" altLang="en-US" sz="700" dirty="0" err="1"/>
              <a:t>Stratos</a:t>
            </a:r>
            <a:r>
              <a:rPr lang="en-US" altLang="en-US" sz="700" dirty="0"/>
              <a:t>, G.(2003). Stanford Faculty Development Center. Retrieved from: </a:t>
            </a:r>
            <a:r>
              <a:rPr lang="en-US" altLang="en-US" sz="7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http://www.growthhouse.org/stanford on 1/6/2015</a:t>
            </a:r>
            <a:endParaRPr lang="en-US" sz="700" dirty="0"/>
          </a:p>
          <a:p>
            <a:r>
              <a:rPr lang="en-US" sz="700" dirty="0"/>
              <a:t>Images from :http://blogs.reuters.com/photographers-blog/files/2013/02/mdf1491867.jpg;  http://www.orderofthegooddeath.com/jeremys-death</a:t>
            </a:r>
          </a:p>
        </p:txBody>
      </p:sp>
    </p:spTree>
    <p:extLst>
      <p:ext uri="{BB962C8B-B14F-4D97-AF65-F5344CB8AC3E}">
        <p14:creationId xmlns:p14="http://schemas.microsoft.com/office/powerpoint/2010/main" val="327173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01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The Dying Process Difficult vs Typical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3907350" cy="4202841"/>
          </a:xfrm>
        </p:spPr>
        <p:txBody>
          <a:bodyPr/>
          <a:lstStyle/>
          <a:p>
            <a:r>
              <a:rPr lang="en-US" sz="2400" dirty="0"/>
              <a:t>Be aware that “terminal delirium” is possible</a:t>
            </a:r>
          </a:p>
          <a:p>
            <a:r>
              <a:rPr lang="en-US" sz="2400" dirty="0"/>
              <a:t>Assess for reversible causes, but know that it is likely irreversible </a:t>
            </a:r>
          </a:p>
          <a:p>
            <a:r>
              <a:rPr lang="en-US" sz="2400" dirty="0"/>
              <a:t>Will require extra management: time, medications, education and support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50" y="1981200"/>
            <a:ext cx="4401626" cy="39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6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94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C.A.R.E.S. acronym (Freeman, City of Hope)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723484"/>
            <a:ext cx="4040188" cy="437991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</a:t>
            </a:r>
            <a:r>
              <a:rPr lang="en-US" sz="3600" dirty="0"/>
              <a:t>omfort </a:t>
            </a:r>
          </a:p>
          <a:p>
            <a:r>
              <a:rPr lang="en-US" sz="3600" b="1" u="sng" dirty="0"/>
              <a:t>A</a:t>
            </a:r>
            <a:r>
              <a:rPr lang="en-US" sz="3600" dirty="0"/>
              <a:t>irway</a:t>
            </a:r>
          </a:p>
          <a:p>
            <a:r>
              <a:rPr lang="en-US" sz="3600" b="1" u="sng" dirty="0"/>
              <a:t>R</a:t>
            </a:r>
            <a:r>
              <a:rPr lang="en-US" sz="3600" dirty="0"/>
              <a:t>estlessness and delirium</a:t>
            </a:r>
          </a:p>
          <a:p>
            <a:r>
              <a:rPr lang="en-US" sz="3600" b="1" u="sng" dirty="0"/>
              <a:t>E</a:t>
            </a:r>
            <a:r>
              <a:rPr lang="en-US" sz="3600" dirty="0"/>
              <a:t>motional and spiritual support</a:t>
            </a:r>
          </a:p>
          <a:p>
            <a:r>
              <a:rPr lang="en-US" sz="3600" b="1" u="sng" dirty="0"/>
              <a:t>S</a:t>
            </a:r>
            <a:r>
              <a:rPr lang="en-US" sz="3600" dirty="0"/>
              <a:t>elf-care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406483" cy="33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45036"/>
            <a:ext cx="52067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from: http://www.my-personaltrainer.it/salute/img/palliativo-cure-palliative.jpg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47123"/>
            <a:ext cx="6400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Freeman,B</a:t>
            </a:r>
            <a:r>
              <a:rPr lang="en-US" sz="900" dirty="0"/>
              <a:t>.  CARES: An acronym organized tool for the care of the dying. J </a:t>
            </a:r>
            <a:r>
              <a:rPr lang="en-US" sz="900" dirty="0" err="1"/>
              <a:t>Hosp</a:t>
            </a:r>
            <a:r>
              <a:rPr lang="en-US" sz="900" dirty="0"/>
              <a:t> </a:t>
            </a:r>
            <a:r>
              <a:rPr lang="en-US" sz="900" dirty="0" err="1"/>
              <a:t>Palliat</a:t>
            </a:r>
            <a:r>
              <a:rPr lang="en-US" sz="900" dirty="0"/>
              <a:t> </a:t>
            </a:r>
            <a:r>
              <a:rPr lang="en-US" sz="900" dirty="0" err="1"/>
              <a:t>Nurs</a:t>
            </a:r>
            <a:r>
              <a:rPr lang="en-US" sz="900" dirty="0"/>
              <a:t>. 2013; 15 (3) 147-153</a:t>
            </a:r>
          </a:p>
        </p:txBody>
      </p:sp>
    </p:spTree>
    <p:extLst>
      <p:ext uri="{BB962C8B-B14F-4D97-AF65-F5344CB8AC3E}">
        <p14:creationId xmlns:p14="http://schemas.microsoft.com/office/powerpoint/2010/main" val="120966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408" y="607635"/>
            <a:ext cx="7097902" cy="435666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n-lt"/>
              </a:rPr>
              <a:t>Pearls for Pain at the End of Life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82408" y="1658148"/>
            <a:ext cx="2901255" cy="40092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Precepts</a:t>
            </a:r>
            <a:r>
              <a:rPr lang="en-US" sz="2400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2523" y="2059076"/>
            <a:ext cx="4416394" cy="4191289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Pain progressively worsens during EOL for both cancer &amp; non-cancer diagnoses.</a:t>
            </a:r>
          </a:p>
          <a:p>
            <a:r>
              <a:rPr lang="en-US" sz="7200" dirty="0"/>
              <a:t>Pain is the most feared symptom at EOL</a:t>
            </a:r>
          </a:p>
          <a:p>
            <a:r>
              <a:rPr lang="en-US" sz="7200" dirty="0"/>
              <a:t>Existential distress impacts on degree of suffering from pain. Pay attention to psychological, social and spiritual distress.  </a:t>
            </a:r>
          </a:p>
          <a:p>
            <a:r>
              <a:rPr lang="en-US" sz="7200" dirty="0"/>
              <a:t>Maximize use of adjuvant agents, non-opioid analgesics &amp; non-pharmacologic therapies (heat , cold, positioning)for best results.</a:t>
            </a:r>
          </a:p>
          <a:p>
            <a:r>
              <a:rPr lang="en-US" sz="7200" dirty="0"/>
              <a:t>Pain is always unpleasant and therefore an </a:t>
            </a:r>
            <a:r>
              <a:rPr lang="en-US" sz="7200" u="sng" dirty="0"/>
              <a:t>emotional </a:t>
            </a:r>
            <a:r>
              <a:rPr lang="en-US" sz="7200" dirty="0"/>
              <a:t>experience.</a:t>
            </a:r>
          </a:p>
          <a:p>
            <a:r>
              <a:rPr lang="en-US" sz="7200" dirty="0"/>
              <a:t>Address “Existential Distress” impacts pain experience (psychological, social &amp; spiritual suffering)</a:t>
            </a:r>
          </a:p>
          <a:p>
            <a:r>
              <a:rPr lang="en-US" sz="7200" dirty="0"/>
              <a:t>Fear that opioids will hasten death is an inappropriate barrier to their use</a:t>
            </a:r>
          </a:p>
          <a:p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297592" y="1753104"/>
            <a:ext cx="2915543" cy="30597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Prevalence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1250" y="1980405"/>
            <a:ext cx="4090227" cy="2750215"/>
          </a:xfrm>
        </p:spPr>
        <p:txBody>
          <a:bodyPr>
            <a:noAutofit/>
          </a:bodyPr>
          <a:lstStyle/>
          <a:p>
            <a:r>
              <a:rPr lang="en-US" sz="1800" dirty="0"/>
              <a:t>In general 50% experience pain at EOL</a:t>
            </a:r>
          </a:p>
          <a:p>
            <a:r>
              <a:rPr lang="en-US" sz="1800" dirty="0"/>
              <a:t>Non-cancer diagnosis: more than 40% experience severe pain within days of death</a:t>
            </a:r>
          </a:p>
          <a:p>
            <a:r>
              <a:rPr lang="en-US" sz="1800" dirty="0"/>
              <a:t>Advanced stage cancer: 64% of patients with ratings moderate to severe</a:t>
            </a:r>
          </a:p>
          <a:p>
            <a:r>
              <a:rPr lang="en-US" sz="1800" dirty="0"/>
              <a:t>43% of patients with cancer receive inappropriate care for pain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23" y="6338748"/>
            <a:ext cx="87589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err="1"/>
              <a:t>Chi,N</a:t>
            </a:r>
            <a:r>
              <a:rPr lang="en-US" sz="750" dirty="0"/>
              <a:t>. &amp; </a:t>
            </a:r>
            <a:r>
              <a:rPr lang="en-US" sz="750" dirty="0" err="1"/>
              <a:t>Demeris</a:t>
            </a:r>
            <a:r>
              <a:rPr lang="en-US" sz="750" dirty="0"/>
              <a:t>, G.(2017) Family caregivers’ pain management in EOL care: A systematic review. </a:t>
            </a:r>
            <a:r>
              <a:rPr lang="en-US" sz="750" i="1" dirty="0"/>
              <a:t>Journal of Hospice &amp; Palliative Medicine</a:t>
            </a:r>
            <a:r>
              <a:rPr lang="en-US" sz="750" dirty="0"/>
              <a:t>, 34 (5): 470-485. </a:t>
            </a:r>
            <a:r>
              <a:rPr lang="en-US" sz="750" dirty="0" err="1"/>
              <a:t>Stitzlien</a:t>
            </a:r>
            <a:r>
              <a:rPr lang="en-US" sz="750" dirty="0"/>
              <a:t> </a:t>
            </a:r>
            <a:r>
              <a:rPr lang="en-US" sz="750" dirty="0" err="1"/>
              <a:t>Davies,P</a:t>
            </a:r>
            <a:r>
              <a:rPr lang="en-US" sz="750" dirty="0"/>
              <a:t>. (2016) Pharmacologic pain management at the end of life. </a:t>
            </a:r>
            <a:r>
              <a:rPr lang="en-US" sz="750" i="1" dirty="0"/>
              <a:t>The Nurse </a:t>
            </a:r>
            <a:r>
              <a:rPr lang="en-US" sz="750" dirty="0"/>
              <a:t>Practitioner, 41 (5):26-37. Weinstein, S., </a:t>
            </a:r>
            <a:r>
              <a:rPr lang="en-US" sz="750" dirty="0" err="1"/>
              <a:t>Portenoy</a:t>
            </a:r>
            <a:r>
              <a:rPr lang="en-US" sz="750" dirty="0"/>
              <a:t>, R., &amp; S.E. Harrington. (2012).</a:t>
            </a:r>
            <a:r>
              <a:rPr lang="en-US" sz="750" i="1" dirty="0"/>
              <a:t>UNIPAC 3: Assessing and Treating Pain.</a:t>
            </a:r>
            <a:r>
              <a:rPr lang="en-US" sz="750" dirty="0"/>
              <a:t> </a:t>
            </a:r>
            <a:r>
              <a:rPr lang="en-US" sz="750" dirty="0" err="1"/>
              <a:t>C.Porter</a:t>
            </a:r>
            <a:r>
              <a:rPr lang="en-US" sz="750" dirty="0"/>
              <a:t> </a:t>
            </a:r>
            <a:r>
              <a:rPr lang="en-US" sz="750" dirty="0" err="1"/>
              <a:t>Storey</a:t>
            </a:r>
            <a:r>
              <a:rPr lang="en-US" sz="750" dirty="0"/>
              <a:t> (Ed.). Boulder, Co: AAHPM., Paice,J.(2015) Pain at the end of life. In B. Ferrell, N. Coyle &amp; J. Paice (Eds.), Oxford textbook of palliative nursing (135-153). New York: Oxford University Press.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E9628-5DAC-4262-BFBB-019561D16C99}"/>
              </a:ext>
            </a:extLst>
          </p:cNvPr>
          <p:cNvSpPr txBox="1"/>
          <p:nvPr/>
        </p:nvSpPr>
        <p:spPr>
          <a:xfrm>
            <a:off x="4608917" y="4730620"/>
            <a:ext cx="441639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Take Away Point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It is a Professional &amp; Ethical responsibility to provide adequate pain relief for patients during EOL trajectory </a:t>
            </a:r>
          </a:p>
        </p:txBody>
      </p:sp>
    </p:spTree>
    <p:extLst>
      <p:ext uri="{BB962C8B-B14F-4D97-AF65-F5344CB8AC3E}">
        <p14:creationId xmlns:p14="http://schemas.microsoft.com/office/powerpoint/2010/main" val="42768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723" y="1823998"/>
            <a:ext cx="6240383" cy="479394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1.7 million deaths of chronic illness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70% admitted to the hospital </a:t>
            </a:r>
          </a:p>
          <a:p>
            <a:pPr marL="0" indent="0">
              <a:buNone/>
            </a:pPr>
            <a:r>
              <a:rPr lang="en-US" sz="2800" dirty="0"/>
              <a:t>    during the last 6 months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60% of all deaths occur in hospital; 18% in ICU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50% of terminally ill die with undertreated pain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CDC National Center for Health </a:t>
            </a:r>
            <a:r>
              <a:rPr lang="en-US" sz="1200" dirty="0" err="1"/>
              <a:t>Statisitcs</a:t>
            </a:r>
            <a:r>
              <a:rPr lang="en-US" sz="1200" dirty="0"/>
              <a:t>  cdc.gov/</a:t>
            </a:r>
            <a:r>
              <a:rPr lang="en-US" sz="1200" dirty="0" err="1"/>
              <a:t>nchs</a:t>
            </a:r>
            <a:r>
              <a:rPr lang="en-US" sz="1200" dirty="0"/>
              <a:t>/</a:t>
            </a:r>
            <a:r>
              <a:rPr lang="en-US" sz="1200" dirty="0" err="1"/>
              <a:t>fastasts</a:t>
            </a:r>
            <a:r>
              <a:rPr lang="en-US" sz="1200" dirty="0"/>
              <a:t>/deaths.htm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642" y="932392"/>
            <a:ext cx="8229600" cy="80467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Current Trends in Acute Care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vhadurcutsot\Desktop\i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25" y="3687097"/>
            <a:ext cx="2921516" cy="21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17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84" y="277813"/>
            <a:ext cx="8551416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+mn-lt"/>
              </a:rPr>
              <a:t>Family Education and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599" y="1782763"/>
            <a:ext cx="4483359" cy="4348162"/>
          </a:xfrm>
        </p:spPr>
        <p:txBody>
          <a:bodyPr>
            <a:normAutofit/>
          </a:bodyPr>
          <a:lstStyle/>
          <a:p>
            <a:r>
              <a:rPr lang="en-US" sz="2400" u="sng" dirty="0"/>
              <a:t>CALM &amp; CLEAR </a:t>
            </a:r>
            <a:r>
              <a:rPr lang="en-US" sz="2400" dirty="0"/>
              <a:t>COMMUNICATION </a:t>
            </a:r>
          </a:p>
          <a:p>
            <a:r>
              <a:rPr lang="en-US" sz="2400" dirty="0"/>
              <a:t>Address concerns related to FEEDING and HYDRATION</a:t>
            </a:r>
          </a:p>
          <a:p>
            <a:r>
              <a:rPr lang="en-US" sz="2400" dirty="0"/>
              <a:t>Educate about EOL breathing patterns-very distressful to family but NOT causing suffering to veteran </a:t>
            </a:r>
          </a:p>
          <a:p>
            <a:r>
              <a:rPr lang="en-US" sz="2400" dirty="0"/>
              <a:t>Use INTERDISCIPLINARY TEAM: chaplain service, psychology, social work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6706"/>
            <a:ext cx="4450702" cy="4519449"/>
          </a:xfrm>
        </p:spPr>
        <p:txBody>
          <a:bodyPr>
            <a:normAutofit/>
          </a:bodyPr>
          <a:lstStyle/>
          <a:p>
            <a:r>
              <a:rPr lang="en-US" sz="2400" dirty="0"/>
              <a:t>Family may need or want to give veteran permission to let go</a:t>
            </a:r>
          </a:p>
          <a:p>
            <a:r>
              <a:rPr lang="en-US" sz="2400" dirty="0"/>
              <a:t>TOUCH and HEARING-last senses to go, make use of them</a:t>
            </a:r>
          </a:p>
          <a:p>
            <a:r>
              <a:rPr lang="en-US" sz="2400" dirty="0"/>
              <a:t>Your presence and humanity are important!</a:t>
            </a:r>
          </a:p>
          <a:p>
            <a:r>
              <a:rPr lang="en-US" sz="2400" dirty="0"/>
              <a:t>Normalize the experience: Grief is expected!  </a:t>
            </a:r>
          </a:p>
        </p:txBody>
      </p:sp>
    </p:spTree>
    <p:extLst>
      <p:ext uri="{BB962C8B-B14F-4D97-AF65-F5344CB8AC3E}">
        <p14:creationId xmlns:p14="http://schemas.microsoft.com/office/powerpoint/2010/main" val="1804036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7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62143" y="1642369"/>
            <a:ext cx="9011958" cy="1953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Palliative Care:                                             </a:t>
            </a:r>
            <a:r>
              <a:rPr lang="en-US" sz="2800" b="1" dirty="0"/>
              <a:t>Symptom Management/Advanced Care Planning                      </a:t>
            </a:r>
          </a:p>
          <a:p>
            <a:pPr marL="0" indent="0" algn="ctr">
              <a:buNone/>
            </a:pPr>
            <a:r>
              <a:rPr lang="en-US" sz="2800" b="1" dirty="0"/>
              <a:t>Meet Mr. B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2" y="3293618"/>
            <a:ext cx="3897296" cy="26544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5523" y="2196482"/>
            <a:ext cx="7173299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More than 50,000 Veterans die each month (600,000/year).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Veteran deaths account for almost 28% of all deaths in the U.S.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Only 4% die in a VA facility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http:National Hospice &amp; Palliative </a:t>
            </a:r>
            <a:r>
              <a:rPr lang="en-US" sz="1400" dirty="0" err="1"/>
              <a:t>Care.Org</a:t>
            </a:r>
            <a:r>
              <a:rPr lang="en-US" sz="1400" dirty="0"/>
              <a:t>. (2010), retrieved 1/21/14.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027" y="596377"/>
            <a:ext cx="5592932" cy="7013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Facts: Veterans Deaths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1" y="4050102"/>
            <a:ext cx="2696340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2A6B-3FBA-4CF6-B892-A435993E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3AA81-4470-48C8-B296-192803806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://hpc.providencehealthcare.org/sites/hpc.providencehealthcare.org/files/PalliativeEgg2.jpg">
            <a:extLst>
              <a:ext uri="{FF2B5EF4-FFF2-40B4-BE49-F238E27FC236}">
                <a16:creationId xmlns:a16="http://schemas.microsoft.com/office/drawing/2014/main" id="{6552278E-BC52-4023-9446-9DFE2B752E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32" y="663677"/>
            <a:ext cx="6533536" cy="6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5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Palliative Care Services: </a:t>
            </a:r>
            <a:br>
              <a:rPr lang="en-US" sz="3600" dirty="0">
                <a:solidFill>
                  <a:schemeClr val="tx1"/>
                </a:solidFill>
                <a:latin typeface="+mj-lt"/>
              </a:rPr>
            </a:br>
            <a:r>
              <a:rPr lang="en-US" sz="3600" dirty="0">
                <a:solidFill>
                  <a:schemeClr val="tx1"/>
                </a:solidFill>
                <a:latin typeface="+mj-lt"/>
              </a:rPr>
              <a:t>Benefits for Patients and Hospitals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75334" y="1924235"/>
            <a:ext cx="5562599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Increases patient/family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Increases support for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Decreases Length of Stay (LOS)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Cost Savings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Decreases readmission rates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200" b="1" dirty="0"/>
              <a:t>The National Consensus Project for Quality Palliative Care Clinical Practice Guidelines for Quality Palliative Care 3rd edition 2013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380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2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983908"/>
              </p:ext>
            </p:extLst>
          </p:nvPr>
        </p:nvGraphicFramePr>
        <p:xfrm>
          <a:off x="228600" y="1597714"/>
          <a:ext cx="8686800" cy="471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Palliative Care:                                  Newer specialty</a:t>
                      </a: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Hospice</a:t>
                      </a:r>
                      <a:r>
                        <a:rPr lang="en-US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Care:                               Well Established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68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Prevent/ relieve suffering &amp; improve QOL for chronic illnesses/ life threatening illnesses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Provide comfort &amp; manage symptoms during the End of Life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/>
                        <a:t>Death is inevitable outcome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668">
                <a:tc>
                  <a:txBody>
                    <a:bodyPr/>
                    <a:lstStyle/>
                    <a:p>
                      <a:r>
                        <a:rPr lang="en-US" b="1" dirty="0"/>
                        <a:t>Patient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Follows those with complicated or advanced medical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No life expectancy requirement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Can be receiving concurrent therapies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Accepts those near the “end of life”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Medical prognosis of 6 months or less if the disease runs its normal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00"/>
            <a:ext cx="8229600" cy="13624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Differences in Hospice &amp; Palliative Care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419600" y="64770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http://www.nextstepincare.org</a:t>
            </a:r>
            <a:r>
              <a:rPr lang="en-US" sz="1200" dirty="0"/>
              <a:t>: Retrieved 1/16/16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86" y="911913"/>
            <a:ext cx="16764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07835"/>
              </p:ext>
            </p:extLst>
          </p:nvPr>
        </p:nvGraphicFramePr>
        <p:xfrm>
          <a:off x="228601" y="1655435"/>
          <a:ext cx="8686799" cy="343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Palliative Care: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Hospice Care: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616">
                <a:tc>
                  <a:txBody>
                    <a:bodyPr/>
                    <a:lstStyle/>
                    <a:p>
                      <a:r>
                        <a:rPr lang="en-US" b="1" dirty="0"/>
                        <a:t>Who Provides</a:t>
                      </a:r>
                      <a:r>
                        <a:rPr lang="en-US" b="1" baseline="0" dirty="0"/>
                        <a:t> the</a:t>
                      </a:r>
                      <a:r>
                        <a:rPr lang="en-US" b="1" dirty="0"/>
                        <a:t> Care: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/>
                        <a:t>Doctors &amp; Nurses with specialized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/>
                        <a:t>Multidisciplinary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/>
                        <a:t>Doctors &amp; Nurses with</a:t>
                      </a:r>
                      <a:r>
                        <a:rPr lang="en-US" b="1" i="0" baseline="0" dirty="0"/>
                        <a:t> specialized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/>
                        <a:t>Multidisciplinary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030">
                <a:tc>
                  <a:txBody>
                    <a:bodyPr/>
                    <a:lstStyle/>
                    <a:p>
                      <a:r>
                        <a:rPr lang="en-US" b="1" dirty="0"/>
                        <a:t>Payer for Services: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No special insurance benefit-health insurance usually covers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 Medicare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Some state Medicaid plans &amp; private health insurance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287" y="480371"/>
            <a:ext cx="7843421" cy="9045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Differences in Hospice &amp; Palliative Care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3" y="863546"/>
            <a:ext cx="1676545" cy="6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7" y="5210639"/>
            <a:ext cx="9067799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All Hospice patients receive palliative care.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Not all Palliative Care patients are eligible for Hospice.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Palliative Care provides education about Hospice so that patients &amp; families have a better understanding of Hospice services when they are eligible.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895" y="6287857"/>
            <a:ext cx="381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http://www.nextstepincare.org: Retrieved 1/16/16</a:t>
            </a:r>
          </a:p>
        </p:txBody>
      </p:sp>
    </p:spTree>
    <p:extLst>
      <p:ext uri="{BB962C8B-B14F-4D97-AF65-F5344CB8AC3E}">
        <p14:creationId xmlns:p14="http://schemas.microsoft.com/office/powerpoint/2010/main" val="358057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877" y="974620"/>
            <a:ext cx="7736889" cy="544850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Hospice &amp; Palliative Care at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the DVAHCS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016" y="1833329"/>
            <a:ext cx="4548810" cy="4141576"/>
          </a:xfrm>
        </p:spPr>
        <p:txBody>
          <a:bodyPr>
            <a:normAutofit/>
          </a:bodyPr>
          <a:lstStyle/>
          <a:p>
            <a:r>
              <a:rPr lang="en-US" sz="2400" dirty="0"/>
              <a:t>10 Bed Inpatient hospice unit (Total: +140 admissions FY19)</a:t>
            </a:r>
          </a:p>
          <a:p>
            <a:r>
              <a:rPr lang="en-US" sz="2400" dirty="0"/>
              <a:t>Consultation service: Inpatient and Outpatient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Inpatient consults in hospital, ICU’s, CLC, ED</a:t>
            </a:r>
          </a:p>
          <a:p>
            <a:r>
              <a:rPr lang="en-US" sz="2400" dirty="0"/>
              <a:t>Outpatient clinic three ½ day/week </a:t>
            </a:r>
          </a:p>
          <a:p>
            <a:r>
              <a:rPr lang="en-US" sz="2400" dirty="0"/>
              <a:t>Telehealth Clinic at Greenville HCC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20073" y="1809866"/>
            <a:ext cx="4717911" cy="2379579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Referrals: oncology, pulmonary, renal, liver, radiation oncology services and primary care</a:t>
            </a:r>
          </a:p>
          <a:p>
            <a:r>
              <a:rPr lang="en-US" sz="2400" dirty="0"/>
              <a:t>VA funds one position of Duke affiliated Palliative Medicine fellowship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15" y="4189444"/>
            <a:ext cx="3464666" cy="25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9f96ae26-9004-41a3-99cb-83880e93c058">Light blue / compassionate touch photo</Description0>
    <Lead_x0020_Name xmlns="9f96ae26-9004-41a3-99cb-83880e93c058">
      <UserInfo>
        <DisplayName/>
        <AccountId xsi:nil="true"/>
        <AccountType/>
      </UserInfo>
    </Lead_x0020_Name>
    <Location xmlns="9f96ae26-9004-41a3-99cb-83880e93c058">PPT Templates</Location>
    <_dlc_DocId xmlns="8dd4b5e2-142b-453f-b573-0b3068c69ff3">COM01-27-115</_dlc_DocId>
    <_dlc_DocIdUrl xmlns="8dd4b5e2-142b-453f-b573-0b3068c69ff3">
      <Url>https://vaww.portal2.va.gov/sites/VHACommunications/_layouts/DocIdRedir.aspx?ID=COM01-27-115</Url>
      <Description>COM01-27-115</Description>
    </_dlc_DocIdUrl>
    <_dlc_DocIdPersistId xmlns="8dd4b5e2-142b-453f-b573-0b3068c69ff3">false</_dlc_DocIdPersistId>
    <Document_x0020_Date xmlns="9f96ae26-9004-41a3-99cb-83880e93c058"/>
    <Responsible_x0020_Organization xmlns="9f96ae26-9004-41a3-99cb-83880e93c058"/>
    <Topics xmlns="9f96ae26-9004-41a3-99cb-83880e93c058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87F1CD9183F428E75544B97C423FA" ma:contentTypeVersion="9" ma:contentTypeDescription="Create a new document." ma:contentTypeScope="" ma:versionID="cd76f158e898d219fe24e35d436a08ae">
  <xsd:schema xmlns:xsd="http://www.w3.org/2001/XMLSchema" xmlns:xs="http://www.w3.org/2001/XMLSchema" xmlns:p="http://schemas.microsoft.com/office/2006/metadata/properties" xmlns:ns2="8dd4b5e2-142b-453f-b573-0b3068c69ff3" xmlns:ns3="9f96ae26-9004-41a3-99cb-83880e93c058" xmlns:ns4="http://schemas.microsoft.com/sharepoint/v4" targetNamespace="http://schemas.microsoft.com/office/2006/metadata/properties" ma:root="true" ma:fieldsID="311ba4a1eedb94936b135e2dbca62caf" ns2:_="" ns3:_="" ns4:_="">
    <xsd:import namespace="8dd4b5e2-142b-453f-b573-0b3068c69ff3"/>
    <xsd:import namespace="9f96ae26-9004-41a3-99cb-83880e93c0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ption0" minOccurs="0"/>
                <xsd:element ref="ns3:Lead_x0020_Name" minOccurs="0"/>
                <xsd:element ref="ns3:Location" minOccurs="0"/>
                <xsd:element ref="ns3:Topics" minOccurs="0"/>
                <xsd:element ref="ns3:Responsible_x0020_Organization" minOccurs="0"/>
                <xsd:element ref="ns3:Document_x0020_Date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b5e2-142b-453f-b573-0b3068c69f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6ae26-9004-41a3-99cb-83880e93c058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Lead_x0020_Name" ma:index="12" nillable="true" ma:displayName="Lead Name" ma:list="UserInfo" ma:SharePointGroup="0" ma:internalName="Lead_x0020_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3" nillable="true" ma:displayName="Document Type" ma:format="Dropdown" ma:internalName="Location">
      <xsd:simpleType>
        <xsd:restriction base="dms:Choice">
          <xsd:enumeration value="Brochures Templates"/>
          <xsd:enumeration value="Fact Sheet Templates"/>
          <xsd:enumeration value="Flyer Templates"/>
          <xsd:enumeration value="PPT Templates"/>
          <xsd:enumeration value="Report Templates"/>
          <xsd:enumeration value="Stationery"/>
        </xsd:restriction>
      </xsd:simpleType>
    </xsd:element>
    <xsd:element name="Topics" ma:index="15" nillable="true" ma:displayName="Topics" ma:list="{02deb9b7-b69f-4b91-b318-8ff7c4988869}" ma:internalName="Topics" ma:showField="Title" ma:web="8dd4b5e2-142b-453f-b573-0b3068c69f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ponsible_x0020_Organization" ma:index="16" nillable="true" ma:displayName="Responsible Organization" ma:list="{f3b68d58-d0b8-4e92-b98f-72c0a1859837}" ma:internalName="Responsible_x0020_Organization" ma:showField="Org_x0020_Code" ma:web="8dd4b5e2-142b-453f-b573-0b3068c69ff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Date" ma:index="17" ma:displayName="Document Date" ma:format="DateOnly" ma:internalName="Document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40A62-31ED-42C7-BC8D-8589CEBF0492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8dd4b5e2-142b-453f-b573-0b3068c69ff3"/>
    <ds:schemaRef ds:uri="http://schemas.microsoft.com/sharepoint/v4"/>
    <ds:schemaRef ds:uri="9f96ae26-9004-41a3-99cb-83880e93c05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B46ECA-CB23-4879-9A5A-23E062395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4b5e2-142b-453f-b573-0b3068c69ff3"/>
    <ds:schemaRef ds:uri="9f96ae26-9004-41a3-99cb-83880e93c0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E86D91-63A4-4DEB-AF6D-3D42A44584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8F62475-1CC7-4DA0-A618-F58F12CE3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3063</Words>
  <Application>Microsoft Office PowerPoint</Application>
  <PresentationFormat>On-screen Show (4:3)</PresentationFormat>
  <Paragraphs>354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Wingdings</vt:lpstr>
      <vt:lpstr>Office Theme</vt:lpstr>
      <vt:lpstr>Palliative Care:                                                     Goals of Care, Advanced Care Planning &amp; Symptom Management</vt:lpstr>
      <vt:lpstr>Objectives</vt:lpstr>
      <vt:lpstr>Current Trends in Acute Care </vt:lpstr>
      <vt:lpstr>Facts: Veterans Deaths </vt:lpstr>
      <vt:lpstr>PowerPoint Presentation</vt:lpstr>
      <vt:lpstr>Palliative Care Services:  Benefits for Patients and Hospitals</vt:lpstr>
      <vt:lpstr> Differences in Hospice &amp; Palliative Care </vt:lpstr>
      <vt:lpstr>Differences in Hospice &amp; Palliative Care </vt:lpstr>
      <vt:lpstr>  Hospice &amp; Palliative Care at  the DVAHCS</vt:lpstr>
      <vt:lpstr>Resources for Families &amp; Patients</vt:lpstr>
      <vt:lpstr>Goals of Care Conversations </vt:lpstr>
      <vt:lpstr>Goals of Care Conversations </vt:lpstr>
      <vt:lpstr>Goals of Care Conversations: When &amp; Who</vt:lpstr>
      <vt:lpstr>Who is Responsible to Initiate Conversation? </vt:lpstr>
      <vt:lpstr>Barriers to Goals of Care Conversations </vt:lpstr>
      <vt:lpstr> “Dying in America” Institute of Medicine                                           Communication and Advanced Care Planning </vt:lpstr>
      <vt:lpstr>    Advanced Directives</vt:lpstr>
      <vt:lpstr>North Carolina:  Legal Forms                                                                                            State DNR &amp; MOST (Medical Orders for Scope of Treatment</vt:lpstr>
      <vt:lpstr>VA Life-Sustaining Treatment  Decisions Initiative</vt:lpstr>
      <vt:lpstr>Why LSTDI?</vt:lpstr>
      <vt:lpstr>LST Orders</vt:lpstr>
      <vt:lpstr>Practice Makes Perfect(sort of)</vt:lpstr>
      <vt:lpstr>                          Typical Stages of Dying </vt:lpstr>
      <vt:lpstr>   Predicting Time of Death </vt:lpstr>
      <vt:lpstr>Symptoms &amp; Signs in Last 48 Hours</vt:lpstr>
      <vt:lpstr>Signs of ACTIVE Dying Process     </vt:lpstr>
      <vt:lpstr>The Dying Process Difficult vs Typical Path</vt:lpstr>
      <vt:lpstr>C.A.R.E.S. acronym (Freeman, City of Hope)  </vt:lpstr>
      <vt:lpstr>Pearls for Pain at the End of Life</vt:lpstr>
      <vt:lpstr>Family Education and Support</vt:lpstr>
      <vt:lpstr>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Care:                                                     Goals of Care, Advanced Care Planning &amp; Symptom Management</dc:title>
  <dc:creator>Moore, Michaeline</dc:creator>
  <cp:lastModifiedBy>Moore, Michaeline</cp:lastModifiedBy>
  <cp:revision>6</cp:revision>
  <dcterms:created xsi:type="dcterms:W3CDTF">2020-11-16T16:17:53Z</dcterms:created>
  <dcterms:modified xsi:type="dcterms:W3CDTF">2021-11-18T14:45:42Z</dcterms:modified>
</cp:coreProperties>
</file>