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9" r:id="rId4"/>
    <p:sldId id="271" r:id="rId5"/>
    <p:sldId id="276" r:id="rId6"/>
    <p:sldId id="277" r:id="rId7"/>
    <p:sldId id="270" r:id="rId8"/>
    <p:sldId id="273" r:id="rId9"/>
    <p:sldId id="259" r:id="rId10"/>
    <p:sldId id="272" r:id="rId11"/>
    <p:sldId id="258" r:id="rId12"/>
    <p:sldId id="287" r:id="rId13"/>
    <p:sldId id="261" r:id="rId14"/>
    <p:sldId id="262" r:id="rId15"/>
    <p:sldId id="278" r:id="rId16"/>
    <p:sldId id="263" r:id="rId17"/>
    <p:sldId id="260" r:id="rId18"/>
    <p:sldId id="275" r:id="rId19"/>
    <p:sldId id="279" r:id="rId20"/>
    <p:sldId id="285" r:id="rId21"/>
    <p:sldId id="283" r:id="rId22"/>
    <p:sldId id="284" r:id="rId23"/>
    <p:sldId id="286" r:id="rId24"/>
    <p:sldId id="280" r:id="rId25"/>
    <p:sldId id="264" r:id="rId26"/>
    <p:sldId id="288" r:id="rId27"/>
    <p:sldId id="265" r:id="rId28"/>
    <p:sldId id="266" r:id="rId29"/>
    <p:sldId id="290" r:id="rId30"/>
    <p:sldId id="267" r:id="rId31"/>
    <p:sldId id="291" r:id="rId32"/>
    <p:sldId id="292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026" autoAdjust="0"/>
  </p:normalViewPr>
  <p:slideViewPr>
    <p:cSldViewPr snapToGrid="0">
      <p:cViewPr varScale="1">
        <p:scale>
          <a:sx n="89" d="100"/>
          <a:sy n="8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6" Type="http://schemas.openxmlformats.org/officeDocument/2006/relationships/image" Target="../media/image36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6" Type="http://schemas.openxmlformats.org/officeDocument/2006/relationships/image" Target="../media/image36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179E6-AE69-4EDE-B3CF-4EA2B126E9F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8C45806-93F3-42CF-8B4F-BBE7F6E30A8C}">
      <dgm:prSet/>
      <dgm:spPr/>
      <dgm:t>
        <a:bodyPr/>
        <a:lstStyle/>
        <a:p>
          <a:r>
            <a:rPr lang="en-US"/>
            <a:t>Medications</a:t>
          </a:r>
        </a:p>
      </dgm:t>
    </dgm:pt>
    <dgm:pt modelId="{54602A6D-EA27-4938-B9FA-FBDC4556ED7F}" type="parTrans" cxnId="{46247977-956A-4AF1-A0D5-865D99D174AD}">
      <dgm:prSet/>
      <dgm:spPr/>
      <dgm:t>
        <a:bodyPr/>
        <a:lstStyle/>
        <a:p>
          <a:endParaRPr lang="en-US"/>
        </a:p>
      </dgm:t>
    </dgm:pt>
    <dgm:pt modelId="{234EA765-14B4-4B11-80A3-98D7CC9E0091}" type="sibTrans" cxnId="{46247977-956A-4AF1-A0D5-865D99D174AD}">
      <dgm:prSet/>
      <dgm:spPr/>
      <dgm:t>
        <a:bodyPr/>
        <a:lstStyle/>
        <a:p>
          <a:endParaRPr lang="en-US"/>
        </a:p>
      </dgm:t>
    </dgm:pt>
    <dgm:pt modelId="{C59EE087-4471-41E1-8B99-91D44C5FB254}">
      <dgm:prSet/>
      <dgm:spPr/>
      <dgm:t>
        <a:bodyPr/>
        <a:lstStyle/>
        <a:p>
          <a:r>
            <a:rPr lang="en-US"/>
            <a:t>Comorbidities</a:t>
          </a:r>
        </a:p>
      </dgm:t>
    </dgm:pt>
    <dgm:pt modelId="{A709C501-443D-4F1F-88EB-E10B97C1DB1B}" type="parTrans" cxnId="{A168A23F-A2A4-47A9-9A56-FDC281FB2E46}">
      <dgm:prSet/>
      <dgm:spPr/>
      <dgm:t>
        <a:bodyPr/>
        <a:lstStyle/>
        <a:p>
          <a:endParaRPr lang="en-US"/>
        </a:p>
      </dgm:t>
    </dgm:pt>
    <dgm:pt modelId="{C0CEDF24-E269-4678-8BF8-DC251945ABCB}" type="sibTrans" cxnId="{A168A23F-A2A4-47A9-9A56-FDC281FB2E46}">
      <dgm:prSet/>
      <dgm:spPr/>
      <dgm:t>
        <a:bodyPr/>
        <a:lstStyle/>
        <a:p>
          <a:endParaRPr lang="en-US"/>
        </a:p>
      </dgm:t>
    </dgm:pt>
    <dgm:pt modelId="{64D61C1F-3D1A-492A-9A77-AC7D0A65D0FB}" type="pres">
      <dgm:prSet presAssocID="{BD1179E6-AE69-4EDE-B3CF-4EA2B126E9F0}" presName="vert0" presStyleCnt="0">
        <dgm:presLayoutVars>
          <dgm:dir/>
          <dgm:animOne val="branch"/>
          <dgm:animLvl val="lvl"/>
        </dgm:presLayoutVars>
      </dgm:prSet>
      <dgm:spPr/>
    </dgm:pt>
    <dgm:pt modelId="{A9AD18CA-5BE0-49E1-A92C-A24C35F3EF90}" type="pres">
      <dgm:prSet presAssocID="{B8C45806-93F3-42CF-8B4F-BBE7F6E30A8C}" presName="thickLine" presStyleLbl="alignNode1" presStyleIdx="0" presStyleCnt="2"/>
      <dgm:spPr/>
    </dgm:pt>
    <dgm:pt modelId="{FD3FFF20-7D2F-4220-9BCB-A2726C9A80E2}" type="pres">
      <dgm:prSet presAssocID="{B8C45806-93F3-42CF-8B4F-BBE7F6E30A8C}" presName="horz1" presStyleCnt="0"/>
      <dgm:spPr/>
    </dgm:pt>
    <dgm:pt modelId="{3E9B00DF-8EBF-4A7B-86CB-1D3E502990D1}" type="pres">
      <dgm:prSet presAssocID="{B8C45806-93F3-42CF-8B4F-BBE7F6E30A8C}" presName="tx1" presStyleLbl="revTx" presStyleIdx="0" presStyleCnt="2"/>
      <dgm:spPr/>
    </dgm:pt>
    <dgm:pt modelId="{219EE014-ECC0-4449-9554-26A0616EDB9C}" type="pres">
      <dgm:prSet presAssocID="{B8C45806-93F3-42CF-8B4F-BBE7F6E30A8C}" presName="vert1" presStyleCnt="0"/>
      <dgm:spPr/>
    </dgm:pt>
    <dgm:pt modelId="{17BBEB71-6FF0-4B19-9FDA-AEA9B378DEBE}" type="pres">
      <dgm:prSet presAssocID="{C59EE087-4471-41E1-8B99-91D44C5FB254}" presName="thickLine" presStyleLbl="alignNode1" presStyleIdx="1" presStyleCnt="2"/>
      <dgm:spPr/>
    </dgm:pt>
    <dgm:pt modelId="{7EE285CD-EE5D-4DDB-AA8C-D3107E4A855C}" type="pres">
      <dgm:prSet presAssocID="{C59EE087-4471-41E1-8B99-91D44C5FB254}" presName="horz1" presStyleCnt="0"/>
      <dgm:spPr/>
    </dgm:pt>
    <dgm:pt modelId="{96BC2340-925F-4D49-AF20-F23174A462A2}" type="pres">
      <dgm:prSet presAssocID="{C59EE087-4471-41E1-8B99-91D44C5FB254}" presName="tx1" presStyleLbl="revTx" presStyleIdx="1" presStyleCnt="2"/>
      <dgm:spPr/>
    </dgm:pt>
    <dgm:pt modelId="{6F483688-80D2-4F41-97D4-5F58A1677281}" type="pres">
      <dgm:prSet presAssocID="{C59EE087-4471-41E1-8B99-91D44C5FB254}" presName="vert1" presStyleCnt="0"/>
      <dgm:spPr/>
    </dgm:pt>
  </dgm:ptLst>
  <dgm:cxnLst>
    <dgm:cxn modelId="{A168A23F-A2A4-47A9-9A56-FDC281FB2E46}" srcId="{BD1179E6-AE69-4EDE-B3CF-4EA2B126E9F0}" destId="{C59EE087-4471-41E1-8B99-91D44C5FB254}" srcOrd="1" destOrd="0" parTransId="{A709C501-443D-4F1F-88EB-E10B97C1DB1B}" sibTransId="{C0CEDF24-E269-4678-8BF8-DC251945ABCB}"/>
    <dgm:cxn modelId="{46247977-956A-4AF1-A0D5-865D99D174AD}" srcId="{BD1179E6-AE69-4EDE-B3CF-4EA2B126E9F0}" destId="{B8C45806-93F3-42CF-8B4F-BBE7F6E30A8C}" srcOrd="0" destOrd="0" parTransId="{54602A6D-EA27-4938-B9FA-FBDC4556ED7F}" sibTransId="{234EA765-14B4-4B11-80A3-98D7CC9E0091}"/>
    <dgm:cxn modelId="{BD33017E-FEB8-4288-B8B4-A2943B9A1DA0}" type="presOf" srcId="{BD1179E6-AE69-4EDE-B3CF-4EA2B126E9F0}" destId="{64D61C1F-3D1A-492A-9A77-AC7D0A65D0FB}" srcOrd="0" destOrd="0" presId="urn:microsoft.com/office/officeart/2008/layout/LinedList"/>
    <dgm:cxn modelId="{0DA5CCBF-77E4-4776-9DA9-E4E11D3DECDE}" type="presOf" srcId="{C59EE087-4471-41E1-8B99-91D44C5FB254}" destId="{96BC2340-925F-4D49-AF20-F23174A462A2}" srcOrd="0" destOrd="0" presId="urn:microsoft.com/office/officeart/2008/layout/LinedList"/>
    <dgm:cxn modelId="{583B11DB-269E-4ECC-8547-DFE39C1098E0}" type="presOf" srcId="{B8C45806-93F3-42CF-8B4F-BBE7F6E30A8C}" destId="{3E9B00DF-8EBF-4A7B-86CB-1D3E502990D1}" srcOrd="0" destOrd="0" presId="urn:microsoft.com/office/officeart/2008/layout/LinedList"/>
    <dgm:cxn modelId="{561E1482-9592-465C-8457-0D4F8C800AF2}" type="presParOf" srcId="{64D61C1F-3D1A-492A-9A77-AC7D0A65D0FB}" destId="{A9AD18CA-5BE0-49E1-A92C-A24C35F3EF90}" srcOrd="0" destOrd="0" presId="urn:microsoft.com/office/officeart/2008/layout/LinedList"/>
    <dgm:cxn modelId="{8F860428-9E6D-4FE3-8A79-82BB2FF16755}" type="presParOf" srcId="{64D61C1F-3D1A-492A-9A77-AC7D0A65D0FB}" destId="{FD3FFF20-7D2F-4220-9BCB-A2726C9A80E2}" srcOrd="1" destOrd="0" presId="urn:microsoft.com/office/officeart/2008/layout/LinedList"/>
    <dgm:cxn modelId="{636BF519-897B-4C40-BCA7-ABAE3B03C32D}" type="presParOf" srcId="{FD3FFF20-7D2F-4220-9BCB-A2726C9A80E2}" destId="{3E9B00DF-8EBF-4A7B-86CB-1D3E502990D1}" srcOrd="0" destOrd="0" presId="urn:microsoft.com/office/officeart/2008/layout/LinedList"/>
    <dgm:cxn modelId="{B9F762D1-D5A9-4FDC-B99F-489512B105CE}" type="presParOf" srcId="{FD3FFF20-7D2F-4220-9BCB-A2726C9A80E2}" destId="{219EE014-ECC0-4449-9554-26A0616EDB9C}" srcOrd="1" destOrd="0" presId="urn:microsoft.com/office/officeart/2008/layout/LinedList"/>
    <dgm:cxn modelId="{F938930F-F64B-41CE-B9B2-1373F3DAE119}" type="presParOf" srcId="{64D61C1F-3D1A-492A-9A77-AC7D0A65D0FB}" destId="{17BBEB71-6FF0-4B19-9FDA-AEA9B378DEBE}" srcOrd="2" destOrd="0" presId="urn:microsoft.com/office/officeart/2008/layout/LinedList"/>
    <dgm:cxn modelId="{971A18BC-10AB-4C98-AD74-EFB0C2E2DCBB}" type="presParOf" srcId="{64D61C1F-3D1A-492A-9A77-AC7D0A65D0FB}" destId="{7EE285CD-EE5D-4DDB-AA8C-D3107E4A855C}" srcOrd="3" destOrd="0" presId="urn:microsoft.com/office/officeart/2008/layout/LinedList"/>
    <dgm:cxn modelId="{2BAF03BE-389E-4BB4-8507-EC95D9965CAF}" type="presParOf" srcId="{7EE285CD-EE5D-4DDB-AA8C-D3107E4A855C}" destId="{96BC2340-925F-4D49-AF20-F23174A462A2}" srcOrd="0" destOrd="0" presId="urn:microsoft.com/office/officeart/2008/layout/LinedList"/>
    <dgm:cxn modelId="{450BA5E9-B84A-4B8A-8C92-1F5E2E163ACF}" type="presParOf" srcId="{7EE285CD-EE5D-4DDB-AA8C-D3107E4A855C}" destId="{6F483688-80D2-4F41-97D4-5F58A16772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D8489-B5DB-49D9-BB72-54F3B53F20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1D810A-1C5D-4E80-8D47-3791B409296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Screen</a:t>
          </a:r>
        </a:p>
      </dgm:t>
    </dgm:pt>
    <dgm:pt modelId="{116A8CE7-3445-4BA5-B470-E6C01FCA521E}" type="parTrans" cxnId="{889124DB-CD86-4DD9-9729-FA63DE92B34F}">
      <dgm:prSet/>
      <dgm:spPr/>
      <dgm:t>
        <a:bodyPr/>
        <a:lstStyle/>
        <a:p>
          <a:endParaRPr lang="en-US"/>
        </a:p>
      </dgm:t>
    </dgm:pt>
    <dgm:pt modelId="{252A2BCD-2F66-495C-AF6E-061E585CF8FE}" type="sibTrans" cxnId="{889124DB-CD86-4DD9-9729-FA63DE92B34F}">
      <dgm:prSet/>
      <dgm:spPr/>
      <dgm:t>
        <a:bodyPr/>
        <a:lstStyle/>
        <a:p>
          <a:endParaRPr lang="en-US"/>
        </a:p>
      </dgm:t>
    </dgm:pt>
    <dgm:pt modelId="{535A0E19-FC21-4579-82FD-C5A6467BF61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 risk or not at risk?</a:t>
          </a:r>
        </a:p>
      </dgm:t>
    </dgm:pt>
    <dgm:pt modelId="{C408940D-E9F4-4ED4-992B-245E7ACF0D90}" type="parTrans" cxnId="{5BAB6564-FC06-4D15-A9A4-E0D51E3BC15E}">
      <dgm:prSet/>
      <dgm:spPr/>
      <dgm:t>
        <a:bodyPr/>
        <a:lstStyle/>
        <a:p>
          <a:endParaRPr lang="en-US"/>
        </a:p>
      </dgm:t>
    </dgm:pt>
    <dgm:pt modelId="{ADB3F74F-0BC0-437D-BC45-0E58E2E66D37}" type="sibTrans" cxnId="{5BAB6564-FC06-4D15-A9A4-E0D51E3BC15E}">
      <dgm:prSet/>
      <dgm:spPr/>
      <dgm:t>
        <a:bodyPr/>
        <a:lstStyle/>
        <a:p>
          <a:endParaRPr lang="en-US"/>
        </a:p>
      </dgm:t>
    </dgm:pt>
    <dgm:pt modelId="{1DFA4D98-C552-4878-8A26-80B43787461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Assess</a:t>
          </a:r>
        </a:p>
      </dgm:t>
    </dgm:pt>
    <dgm:pt modelId="{4AB79192-841B-4F51-A492-EC6178BEC35A}" type="parTrans" cxnId="{928D3E97-6604-459C-B522-E969EB5725A6}">
      <dgm:prSet/>
      <dgm:spPr/>
      <dgm:t>
        <a:bodyPr/>
        <a:lstStyle/>
        <a:p>
          <a:endParaRPr lang="en-US"/>
        </a:p>
      </dgm:t>
    </dgm:pt>
    <dgm:pt modelId="{2C7A8284-D846-4805-9CA1-3BB2C2839331}" type="sibTrans" cxnId="{928D3E97-6604-459C-B522-E969EB5725A6}">
      <dgm:prSet/>
      <dgm:spPr/>
      <dgm:t>
        <a:bodyPr/>
        <a:lstStyle/>
        <a:p>
          <a:endParaRPr lang="en-US"/>
        </a:p>
      </dgm:t>
    </dgm:pt>
    <dgm:pt modelId="{B8A52C7E-24F2-457C-AE3C-2F0442173ED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Modifiable risk factors and fall history</a:t>
          </a:r>
        </a:p>
      </dgm:t>
    </dgm:pt>
    <dgm:pt modelId="{EA32720C-C426-4F53-89E4-7350983F30E9}" type="parTrans" cxnId="{B8D8A2C9-BE05-4ED9-9F6D-FBD875E4A78F}">
      <dgm:prSet/>
      <dgm:spPr/>
      <dgm:t>
        <a:bodyPr/>
        <a:lstStyle/>
        <a:p>
          <a:endParaRPr lang="en-US"/>
        </a:p>
      </dgm:t>
    </dgm:pt>
    <dgm:pt modelId="{6C96BE56-C8AC-4F70-A223-2F985E0FF21C}" type="sibTrans" cxnId="{B8D8A2C9-BE05-4ED9-9F6D-FBD875E4A78F}">
      <dgm:prSet/>
      <dgm:spPr/>
      <dgm:t>
        <a:bodyPr/>
        <a:lstStyle/>
        <a:p>
          <a:endParaRPr lang="en-US"/>
        </a:p>
      </dgm:t>
    </dgm:pt>
    <dgm:pt modelId="{C49112A7-553E-4F2B-BB97-58F2E15A8A9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Intervene</a:t>
          </a:r>
        </a:p>
      </dgm:t>
    </dgm:pt>
    <dgm:pt modelId="{30EBC928-BAF9-4551-A1C5-B1DCD971CC81}" type="parTrans" cxnId="{0FEFD87D-34ED-4791-B3DA-25024AB50485}">
      <dgm:prSet/>
      <dgm:spPr/>
      <dgm:t>
        <a:bodyPr/>
        <a:lstStyle/>
        <a:p>
          <a:endParaRPr lang="en-US"/>
        </a:p>
      </dgm:t>
    </dgm:pt>
    <dgm:pt modelId="{43EE2CD9-BDD6-4ABE-9D95-78793A59BB8B}" type="sibTrans" cxnId="{0FEFD87D-34ED-4791-B3DA-25024AB50485}">
      <dgm:prSet/>
      <dgm:spPr/>
      <dgm:t>
        <a:bodyPr/>
        <a:lstStyle/>
        <a:p>
          <a:endParaRPr lang="en-US"/>
        </a:p>
      </dgm:t>
    </dgm:pt>
    <dgm:pt modelId="{BA7B653B-49F5-4CAD-950F-1884E290062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Reduced identified RF</a:t>
          </a:r>
        </a:p>
      </dgm:t>
    </dgm:pt>
    <dgm:pt modelId="{27D38277-8C62-46D6-B1E4-B7303FC8E905}" type="parTrans" cxnId="{6F9AE30E-5905-4E8C-81E6-6D37AC061450}">
      <dgm:prSet/>
      <dgm:spPr/>
      <dgm:t>
        <a:bodyPr/>
        <a:lstStyle/>
        <a:p>
          <a:endParaRPr lang="en-US"/>
        </a:p>
      </dgm:t>
    </dgm:pt>
    <dgm:pt modelId="{1EE36FDE-B58A-42F3-B571-BB39B7AC340C}" type="sibTrans" cxnId="{6F9AE30E-5905-4E8C-81E6-6D37AC061450}">
      <dgm:prSet/>
      <dgm:spPr/>
      <dgm:t>
        <a:bodyPr/>
        <a:lstStyle/>
        <a:p>
          <a:endParaRPr lang="en-US"/>
        </a:p>
      </dgm:t>
    </dgm:pt>
    <dgm:pt modelId="{514AF74E-EAA5-4E94-8C17-B60E65402900}" type="pres">
      <dgm:prSet presAssocID="{323D8489-B5DB-49D9-BB72-54F3B53F203B}" presName="root" presStyleCnt="0">
        <dgm:presLayoutVars>
          <dgm:dir/>
          <dgm:resizeHandles val="exact"/>
        </dgm:presLayoutVars>
      </dgm:prSet>
      <dgm:spPr/>
    </dgm:pt>
    <dgm:pt modelId="{6306D897-BD09-46A5-9ADA-D15B047D1C5E}" type="pres">
      <dgm:prSet presAssocID="{171D810A-1C5D-4E80-8D47-3791B409296E}" presName="compNode" presStyleCnt="0"/>
      <dgm:spPr/>
    </dgm:pt>
    <dgm:pt modelId="{CBA5BC6F-D2BA-4A55-AC4A-C7C2AD0399E0}" type="pres">
      <dgm:prSet presAssocID="{171D810A-1C5D-4E80-8D47-3791B409296E}" presName="bgRect" presStyleLbl="bgShp" presStyleIdx="0" presStyleCnt="3"/>
      <dgm:spPr/>
    </dgm:pt>
    <dgm:pt modelId="{C488E9F8-47E6-423E-BFAB-67558E59FB19}" type="pres">
      <dgm:prSet presAssocID="{171D810A-1C5D-4E80-8D47-3791B40929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9C0F9D1D-19BA-4DC4-AA27-EC6B7ACE0407}" type="pres">
      <dgm:prSet presAssocID="{171D810A-1C5D-4E80-8D47-3791B409296E}" presName="spaceRect" presStyleCnt="0"/>
      <dgm:spPr/>
    </dgm:pt>
    <dgm:pt modelId="{A3E2F027-0CE0-4C2D-ADAB-38AD7E60CC47}" type="pres">
      <dgm:prSet presAssocID="{171D810A-1C5D-4E80-8D47-3791B409296E}" presName="parTx" presStyleLbl="revTx" presStyleIdx="0" presStyleCnt="6">
        <dgm:presLayoutVars>
          <dgm:chMax val="0"/>
          <dgm:chPref val="0"/>
        </dgm:presLayoutVars>
      </dgm:prSet>
      <dgm:spPr/>
    </dgm:pt>
    <dgm:pt modelId="{A0AB1D4B-226C-42EF-B5E1-E368C8073505}" type="pres">
      <dgm:prSet presAssocID="{171D810A-1C5D-4E80-8D47-3791B409296E}" presName="desTx" presStyleLbl="revTx" presStyleIdx="1" presStyleCnt="6">
        <dgm:presLayoutVars/>
      </dgm:prSet>
      <dgm:spPr/>
    </dgm:pt>
    <dgm:pt modelId="{D963504F-4EE0-4154-866F-34E05CF75418}" type="pres">
      <dgm:prSet presAssocID="{252A2BCD-2F66-495C-AF6E-061E585CF8FE}" presName="sibTrans" presStyleCnt="0"/>
      <dgm:spPr/>
    </dgm:pt>
    <dgm:pt modelId="{B45E7CF6-B951-4521-9C1A-670E3EB82D4D}" type="pres">
      <dgm:prSet presAssocID="{1DFA4D98-C552-4878-8A26-80B437874619}" presName="compNode" presStyleCnt="0"/>
      <dgm:spPr/>
    </dgm:pt>
    <dgm:pt modelId="{D9F6869F-D6B9-4088-864C-1F51B70A701F}" type="pres">
      <dgm:prSet presAssocID="{1DFA4D98-C552-4878-8A26-80B437874619}" presName="bgRect" presStyleLbl="bgShp" presStyleIdx="1" presStyleCnt="3"/>
      <dgm:spPr/>
    </dgm:pt>
    <dgm:pt modelId="{B4ECEA90-5464-4576-A1CA-E6BD35BE8361}" type="pres">
      <dgm:prSet presAssocID="{1DFA4D98-C552-4878-8A26-80B4378746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744952E8-3299-41D9-8804-7DE5CF043AA1}" type="pres">
      <dgm:prSet presAssocID="{1DFA4D98-C552-4878-8A26-80B437874619}" presName="spaceRect" presStyleCnt="0"/>
      <dgm:spPr/>
    </dgm:pt>
    <dgm:pt modelId="{64396AA0-AB1F-4F14-9723-12B54E377715}" type="pres">
      <dgm:prSet presAssocID="{1DFA4D98-C552-4878-8A26-80B437874619}" presName="parTx" presStyleLbl="revTx" presStyleIdx="2" presStyleCnt="6">
        <dgm:presLayoutVars>
          <dgm:chMax val="0"/>
          <dgm:chPref val="0"/>
        </dgm:presLayoutVars>
      </dgm:prSet>
      <dgm:spPr/>
    </dgm:pt>
    <dgm:pt modelId="{244A6C6F-1E62-4020-9028-55A9FDCF8617}" type="pres">
      <dgm:prSet presAssocID="{1DFA4D98-C552-4878-8A26-80B437874619}" presName="desTx" presStyleLbl="revTx" presStyleIdx="3" presStyleCnt="6">
        <dgm:presLayoutVars/>
      </dgm:prSet>
      <dgm:spPr/>
    </dgm:pt>
    <dgm:pt modelId="{662ED135-21F1-40FA-A025-2F12D467D2B0}" type="pres">
      <dgm:prSet presAssocID="{2C7A8284-D846-4805-9CA1-3BB2C2839331}" presName="sibTrans" presStyleCnt="0"/>
      <dgm:spPr/>
    </dgm:pt>
    <dgm:pt modelId="{AF52BDA2-B2EF-472A-B382-F436601A6D07}" type="pres">
      <dgm:prSet presAssocID="{C49112A7-553E-4F2B-BB97-58F2E15A8A92}" presName="compNode" presStyleCnt="0"/>
      <dgm:spPr/>
    </dgm:pt>
    <dgm:pt modelId="{0F83C9E5-97BE-4520-A1A4-9BB72CAD5152}" type="pres">
      <dgm:prSet presAssocID="{C49112A7-553E-4F2B-BB97-58F2E15A8A92}" presName="bgRect" presStyleLbl="bgShp" presStyleIdx="2" presStyleCnt="3"/>
      <dgm:spPr/>
    </dgm:pt>
    <dgm:pt modelId="{8F8622B3-1F93-4127-87C6-28201156D532}" type="pres">
      <dgm:prSet presAssocID="{C49112A7-553E-4F2B-BB97-58F2E15A8A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85BD74-D7AF-4F16-8C3B-24EC90FECED5}" type="pres">
      <dgm:prSet presAssocID="{C49112A7-553E-4F2B-BB97-58F2E15A8A92}" presName="spaceRect" presStyleCnt="0"/>
      <dgm:spPr/>
    </dgm:pt>
    <dgm:pt modelId="{90F006BB-7E8D-400E-B708-CED959236B93}" type="pres">
      <dgm:prSet presAssocID="{C49112A7-553E-4F2B-BB97-58F2E15A8A92}" presName="parTx" presStyleLbl="revTx" presStyleIdx="4" presStyleCnt="6">
        <dgm:presLayoutVars>
          <dgm:chMax val="0"/>
          <dgm:chPref val="0"/>
        </dgm:presLayoutVars>
      </dgm:prSet>
      <dgm:spPr/>
    </dgm:pt>
    <dgm:pt modelId="{8C8202D0-A9D6-43AC-93DF-F0DF00FDF741}" type="pres">
      <dgm:prSet presAssocID="{C49112A7-553E-4F2B-BB97-58F2E15A8A92}" presName="desTx" presStyleLbl="revTx" presStyleIdx="5" presStyleCnt="6">
        <dgm:presLayoutVars/>
      </dgm:prSet>
      <dgm:spPr/>
    </dgm:pt>
  </dgm:ptLst>
  <dgm:cxnLst>
    <dgm:cxn modelId="{1CAE6A00-8B93-40B7-8A07-45D8BD9152D8}" type="presOf" srcId="{B8A52C7E-24F2-457C-AE3C-2F0442173EDF}" destId="{244A6C6F-1E62-4020-9028-55A9FDCF8617}" srcOrd="0" destOrd="0" presId="urn:microsoft.com/office/officeart/2018/2/layout/IconVerticalSolidList"/>
    <dgm:cxn modelId="{08ABE409-6744-4072-9CFF-DCA064AF81BD}" type="presOf" srcId="{535A0E19-FC21-4579-82FD-C5A6467BF612}" destId="{A0AB1D4B-226C-42EF-B5E1-E368C8073505}" srcOrd="0" destOrd="0" presId="urn:microsoft.com/office/officeart/2018/2/layout/IconVerticalSolidList"/>
    <dgm:cxn modelId="{6F9AE30E-5905-4E8C-81E6-6D37AC061450}" srcId="{C49112A7-553E-4F2B-BB97-58F2E15A8A92}" destId="{BA7B653B-49F5-4CAD-950F-1884E2900623}" srcOrd="0" destOrd="0" parTransId="{27D38277-8C62-46D6-B1E4-B7303FC8E905}" sibTransId="{1EE36FDE-B58A-42F3-B571-BB39B7AC340C}"/>
    <dgm:cxn modelId="{5BAB6564-FC06-4D15-A9A4-E0D51E3BC15E}" srcId="{171D810A-1C5D-4E80-8D47-3791B409296E}" destId="{535A0E19-FC21-4579-82FD-C5A6467BF612}" srcOrd="0" destOrd="0" parTransId="{C408940D-E9F4-4ED4-992B-245E7ACF0D90}" sibTransId="{ADB3F74F-0BC0-437D-BC45-0E58E2E66D37}"/>
    <dgm:cxn modelId="{A5FBB24D-5446-4332-8C94-A858E3995642}" type="presOf" srcId="{1DFA4D98-C552-4878-8A26-80B437874619}" destId="{64396AA0-AB1F-4F14-9723-12B54E377715}" srcOrd="0" destOrd="0" presId="urn:microsoft.com/office/officeart/2018/2/layout/IconVerticalSolidList"/>
    <dgm:cxn modelId="{0FEFD87D-34ED-4791-B3DA-25024AB50485}" srcId="{323D8489-B5DB-49D9-BB72-54F3B53F203B}" destId="{C49112A7-553E-4F2B-BB97-58F2E15A8A92}" srcOrd="2" destOrd="0" parTransId="{30EBC928-BAF9-4551-A1C5-B1DCD971CC81}" sibTransId="{43EE2CD9-BDD6-4ABE-9D95-78793A59BB8B}"/>
    <dgm:cxn modelId="{62BA1B84-0718-4D72-B320-C467CFC362AA}" type="presOf" srcId="{BA7B653B-49F5-4CAD-950F-1884E2900623}" destId="{8C8202D0-A9D6-43AC-93DF-F0DF00FDF741}" srcOrd="0" destOrd="0" presId="urn:microsoft.com/office/officeart/2018/2/layout/IconVerticalSolidList"/>
    <dgm:cxn modelId="{928D3E97-6604-459C-B522-E969EB5725A6}" srcId="{323D8489-B5DB-49D9-BB72-54F3B53F203B}" destId="{1DFA4D98-C552-4878-8A26-80B437874619}" srcOrd="1" destOrd="0" parTransId="{4AB79192-841B-4F51-A492-EC6178BEC35A}" sibTransId="{2C7A8284-D846-4805-9CA1-3BB2C2839331}"/>
    <dgm:cxn modelId="{F67B35C4-5AB1-4096-B183-D0077A4E998B}" type="presOf" srcId="{171D810A-1C5D-4E80-8D47-3791B409296E}" destId="{A3E2F027-0CE0-4C2D-ADAB-38AD7E60CC47}" srcOrd="0" destOrd="0" presId="urn:microsoft.com/office/officeart/2018/2/layout/IconVerticalSolidList"/>
    <dgm:cxn modelId="{B8D8A2C9-BE05-4ED9-9F6D-FBD875E4A78F}" srcId="{1DFA4D98-C552-4878-8A26-80B437874619}" destId="{B8A52C7E-24F2-457C-AE3C-2F0442173EDF}" srcOrd="0" destOrd="0" parTransId="{EA32720C-C426-4F53-89E4-7350983F30E9}" sibTransId="{6C96BE56-C8AC-4F70-A223-2F985E0FF21C}"/>
    <dgm:cxn modelId="{889124DB-CD86-4DD9-9729-FA63DE92B34F}" srcId="{323D8489-B5DB-49D9-BB72-54F3B53F203B}" destId="{171D810A-1C5D-4E80-8D47-3791B409296E}" srcOrd="0" destOrd="0" parTransId="{116A8CE7-3445-4BA5-B470-E6C01FCA521E}" sibTransId="{252A2BCD-2F66-495C-AF6E-061E585CF8FE}"/>
    <dgm:cxn modelId="{E0690AFD-76E0-4382-9360-0C576BCD8AE5}" type="presOf" srcId="{C49112A7-553E-4F2B-BB97-58F2E15A8A92}" destId="{90F006BB-7E8D-400E-B708-CED959236B93}" srcOrd="0" destOrd="0" presId="urn:microsoft.com/office/officeart/2018/2/layout/IconVerticalSolidList"/>
    <dgm:cxn modelId="{E46057FF-2DC0-48E1-AD88-22665C75BD02}" type="presOf" srcId="{323D8489-B5DB-49D9-BB72-54F3B53F203B}" destId="{514AF74E-EAA5-4E94-8C17-B60E65402900}" srcOrd="0" destOrd="0" presId="urn:microsoft.com/office/officeart/2018/2/layout/IconVerticalSolidList"/>
    <dgm:cxn modelId="{655C6426-6936-4E8F-B884-D0D3A25BDABF}" type="presParOf" srcId="{514AF74E-EAA5-4E94-8C17-B60E65402900}" destId="{6306D897-BD09-46A5-9ADA-D15B047D1C5E}" srcOrd="0" destOrd="0" presId="urn:microsoft.com/office/officeart/2018/2/layout/IconVerticalSolidList"/>
    <dgm:cxn modelId="{C409AFD2-3061-4EB3-86BA-22A3D8452884}" type="presParOf" srcId="{6306D897-BD09-46A5-9ADA-D15B047D1C5E}" destId="{CBA5BC6F-D2BA-4A55-AC4A-C7C2AD0399E0}" srcOrd="0" destOrd="0" presId="urn:microsoft.com/office/officeart/2018/2/layout/IconVerticalSolidList"/>
    <dgm:cxn modelId="{B9EFBE1D-937E-439F-9E4B-8EA71F78B701}" type="presParOf" srcId="{6306D897-BD09-46A5-9ADA-D15B047D1C5E}" destId="{C488E9F8-47E6-423E-BFAB-67558E59FB19}" srcOrd="1" destOrd="0" presId="urn:microsoft.com/office/officeart/2018/2/layout/IconVerticalSolidList"/>
    <dgm:cxn modelId="{BAEE1174-2B45-4F83-B25B-C301AD5F7DE8}" type="presParOf" srcId="{6306D897-BD09-46A5-9ADA-D15B047D1C5E}" destId="{9C0F9D1D-19BA-4DC4-AA27-EC6B7ACE0407}" srcOrd="2" destOrd="0" presId="urn:microsoft.com/office/officeart/2018/2/layout/IconVerticalSolidList"/>
    <dgm:cxn modelId="{0A48042F-D2EB-422E-9BA9-3D2887064B23}" type="presParOf" srcId="{6306D897-BD09-46A5-9ADA-D15B047D1C5E}" destId="{A3E2F027-0CE0-4C2D-ADAB-38AD7E60CC47}" srcOrd="3" destOrd="0" presId="urn:microsoft.com/office/officeart/2018/2/layout/IconVerticalSolidList"/>
    <dgm:cxn modelId="{271D754E-ACD2-461C-AA0D-B11F03861C64}" type="presParOf" srcId="{6306D897-BD09-46A5-9ADA-D15B047D1C5E}" destId="{A0AB1D4B-226C-42EF-B5E1-E368C8073505}" srcOrd="4" destOrd="0" presId="urn:microsoft.com/office/officeart/2018/2/layout/IconVerticalSolidList"/>
    <dgm:cxn modelId="{B33E7D61-C028-4E8B-8771-73F2154D44FC}" type="presParOf" srcId="{514AF74E-EAA5-4E94-8C17-B60E65402900}" destId="{D963504F-4EE0-4154-866F-34E05CF75418}" srcOrd="1" destOrd="0" presId="urn:microsoft.com/office/officeart/2018/2/layout/IconVerticalSolidList"/>
    <dgm:cxn modelId="{D18D8FCA-9BF0-4948-A011-F8AC298D9031}" type="presParOf" srcId="{514AF74E-EAA5-4E94-8C17-B60E65402900}" destId="{B45E7CF6-B951-4521-9C1A-670E3EB82D4D}" srcOrd="2" destOrd="0" presId="urn:microsoft.com/office/officeart/2018/2/layout/IconVerticalSolidList"/>
    <dgm:cxn modelId="{4850EDF1-CFC1-432A-A0DC-1237F8C1C37F}" type="presParOf" srcId="{B45E7CF6-B951-4521-9C1A-670E3EB82D4D}" destId="{D9F6869F-D6B9-4088-864C-1F51B70A701F}" srcOrd="0" destOrd="0" presId="urn:microsoft.com/office/officeart/2018/2/layout/IconVerticalSolidList"/>
    <dgm:cxn modelId="{90EB653E-94CC-4C53-84CA-6B5E2F0C8324}" type="presParOf" srcId="{B45E7CF6-B951-4521-9C1A-670E3EB82D4D}" destId="{B4ECEA90-5464-4576-A1CA-E6BD35BE8361}" srcOrd="1" destOrd="0" presId="urn:microsoft.com/office/officeart/2018/2/layout/IconVerticalSolidList"/>
    <dgm:cxn modelId="{7F6C9A25-567B-40AC-BA05-6C5617782EA3}" type="presParOf" srcId="{B45E7CF6-B951-4521-9C1A-670E3EB82D4D}" destId="{744952E8-3299-41D9-8804-7DE5CF043AA1}" srcOrd="2" destOrd="0" presId="urn:microsoft.com/office/officeart/2018/2/layout/IconVerticalSolidList"/>
    <dgm:cxn modelId="{9F81380A-B023-492B-B5F4-EE129EDA57B5}" type="presParOf" srcId="{B45E7CF6-B951-4521-9C1A-670E3EB82D4D}" destId="{64396AA0-AB1F-4F14-9723-12B54E377715}" srcOrd="3" destOrd="0" presId="urn:microsoft.com/office/officeart/2018/2/layout/IconVerticalSolidList"/>
    <dgm:cxn modelId="{8E8888A7-4EC4-44E4-B6E3-F29C1496D990}" type="presParOf" srcId="{B45E7CF6-B951-4521-9C1A-670E3EB82D4D}" destId="{244A6C6F-1E62-4020-9028-55A9FDCF8617}" srcOrd="4" destOrd="0" presId="urn:microsoft.com/office/officeart/2018/2/layout/IconVerticalSolidList"/>
    <dgm:cxn modelId="{31748D66-5E4D-4233-9327-C0F9E117359B}" type="presParOf" srcId="{514AF74E-EAA5-4E94-8C17-B60E65402900}" destId="{662ED135-21F1-40FA-A025-2F12D467D2B0}" srcOrd="3" destOrd="0" presId="urn:microsoft.com/office/officeart/2018/2/layout/IconVerticalSolidList"/>
    <dgm:cxn modelId="{F8665472-24FD-4A36-8D66-4F4D956FDE30}" type="presParOf" srcId="{514AF74E-EAA5-4E94-8C17-B60E65402900}" destId="{AF52BDA2-B2EF-472A-B382-F436601A6D07}" srcOrd="4" destOrd="0" presId="urn:microsoft.com/office/officeart/2018/2/layout/IconVerticalSolidList"/>
    <dgm:cxn modelId="{B36D7817-BD89-4889-983B-E4BF9DE979FC}" type="presParOf" srcId="{AF52BDA2-B2EF-472A-B382-F436601A6D07}" destId="{0F83C9E5-97BE-4520-A1A4-9BB72CAD5152}" srcOrd="0" destOrd="0" presId="urn:microsoft.com/office/officeart/2018/2/layout/IconVerticalSolidList"/>
    <dgm:cxn modelId="{B159C65B-0B3A-430B-9480-FB02FA6A833F}" type="presParOf" srcId="{AF52BDA2-B2EF-472A-B382-F436601A6D07}" destId="{8F8622B3-1F93-4127-87C6-28201156D532}" srcOrd="1" destOrd="0" presId="urn:microsoft.com/office/officeart/2018/2/layout/IconVerticalSolidList"/>
    <dgm:cxn modelId="{B175902B-C1F1-4CA9-A08A-BD7D7C72DB05}" type="presParOf" srcId="{AF52BDA2-B2EF-472A-B382-F436601A6D07}" destId="{E385BD74-D7AF-4F16-8C3B-24EC90FECED5}" srcOrd="2" destOrd="0" presId="urn:microsoft.com/office/officeart/2018/2/layout/IconVerticalSolidList"/>
    <dgm:cxn modelId="{E45BAE90-82A1-49D9-8060-7E2BBE49C511}" type="presParOf" srcId="{AF52BDA2-B2EF-472A-B382-F436601A6D07}" destId="{90F006BB-7E8D-400E-B708-CED959236B93}" srcOrd="3" destOrd="0" presId="urn:microsoft.com/office/officeart/2018/2/layout/IconVerticalSolidList"/>
    <dgm:cxn modelId="{EF5B23AA-E86B-4E8E-83B7-7ACC40313330}" type="presParOf" srcId="{AF52BDA2-B2EF-472A-B382-F436601A6D07}" destId="{8C8202D0-A9D6-43AC-93DF-F0DF00FDF74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88FED-7638-463B-81A8-0E3A0BB1F6D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8463BB9-D4B8-4ABE-A405-34D4CDEC3C2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Orthostatic vital signs</a:t>
          </a:r>
        </a:p>
      </dgm:t>
    </dgm:pt>
    <dgm:pt modelId="{731CF1B6-0F20-4BFF-ABAE-86F6125F1F09}" type="parTrans" cxnId="{1ED4116A-D60F-4894-98DF-3FE245AEEE35}">
      <dgm:prSet/>
      <dgm:spPr/>
      <dgm:t>
        <a:bodyPr/>
        <a:lstStyle/>
        <a:p>
          <a:endParaRPr lang="en-US"/>
        </a:p>
      </dgm:t>
    </dgm:pt>
    <dgm:pt modelId="{475C8AE6-9109-4DD6-89B8-99049F783775}" type="sibTrans" cxnId="{1ED4116A-D60F-4894-98DF-3FE245AEEE35}">
      <dgm:prSet/>
      <dgm:spPr/>
      <dgm:t>
        <a:bodyPr/>
        <a:lstStyle/>
        <a:p>
          <a:endParaRPr lang="en-US"/>
        </a:p>
      </dgm:t>
    </dgm:pt>
    <dgm:pt modelId="{89CC23C6-C785-4FAF-94EC-8771F2979479}">
      <dgm:prSet custT="1"/>
      <dgm:spPr/>
      <dgm:t>
        <a:bodyPr/>
        <a:lstStyle/>
        <a:p>
          <a:pPr>
            <a:defRPr cap="all"/>
          </a:pPr>
          <a:r>
            <a:rPr lang="en-US" sz="1800" dirty="0"/>
            <a:t>Evaluate gait, strength and balance</a:t>
          </a:r>
        </a:p>
      </dgm:t>
    </dgm:pt>
    <dgm:pt modelId="{EEFEAE89-BCA2-4F63-9E06-D27053BC52EB}" type="parTrans" cxnId="{345F5C91-1E2B-4CCE-A149-1A07AB6AE204}">
      <dgm:prSet/>
      <dgm:spPr/>
      <dgm:t>
        <a:bodyPr/>
        <a:lstStyle/>
        <a:p>
          <a:endParaRPr lang="en-US"/>
        </a:p>
      </dgm:t>
    </dgm:pt>
    <dgm:pt modelId="{40AFA2FF-2760-43CE-8ADE-FA3ED06A4417}" type="sibTrans" cxnId="{345F5C91-1E2B-4CCE-A149-1A07AB6AE204}">
      <dgm:prSet/>
      <dgm:spPr/>
      <dgm:t>
        <a:bodyPr/>
        <a:lstStyle/>
        <a:p>
          <a:endParaRPr lang="en-US"/>
        </a:p>
      </dgm:t>
    </dgm:pt>
    <dgm:pt modelId="{C25AD7EC-B345-43B9-A512-BAE384A4809C}">
      <dgm:prSet custT="1"/>
      <dgm:spPr/>
      <dgm:t>
        <a:bodyPr/>
        <a:lstStyle/>
        <a:p>
          <a:pPr>
            <a:defRPr cap="all"/>
          </a:pPr>
          <a:r>
            <a:rPr lang="en-US" sz="1800" dirty="0"/>
            <a:t>Identify medications that increase fall risk</a:t>
          </a:r>
        </a:p>
      </dgm:t>
    </dgm:pt>
    <dgm:pt modelId="{27CC493A-F2A6-43BE-8AD7-535A89008E13}" type="parTrans" cxnId="{A914C26C-7FF0-4837-B997-581FA535991B}">
      <dgm:prSet/>
      <dgm:spPr/>
      <dgm:t>
        <a:bodyPr/>
        <a:lstStyle/>
        <a:p>
          <a:endParaRPr lang="en-US"/>
        </a:p>
      </dgm:t>
    </dgm:pt>
    <dgm:pt modelId="{9F74344D-05D9-4A9C-AC9C-66013E5EC751}" type="sibTrans" cxnId="{A914C26C-7FF0-4837-B997-581FA535991B}">
      <dgm:prSet/>
      <dgm:spPr/>
      <dgm:t>
        <a:bodyPr/>
        <a:lstStyle/>
        <a:p>
          <a:endParaRPr lang="en-US"/>
        </a:p>
      </dgm:t>
    </dgm:pt>
    <dgm:pt modelId="{0CC83873-48F2-42F8-85F3-A9E55BA95A1D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Ask about potential home hazards (throw rugs, slippery tub)</a:t>
          </a:r>
        </a:p>
      </dgm:t>
    </dgm:pt>
    <dgm:pt modelId="{E1707460-0A19-4AE4-AB00-8ED2EA5043C7}" type="parTrans" cxnId="{F06A265C-B98B-4809-A996-DAA37C6B7967}">
      <dgm:prSet/>
      <dgm:spPr/>
      <dgm:t>
        <a:bodyPr/>
        <a:lstStyle/>
        <a:p>
          <a:endParaRPr lang="en-US"/>
        </a:p>
      </dgm:t>
    </dgm:pt>
    <dgm:pt modelId="{8A1F7527-5705-4EC0-B5F5-6937B81129C4}" type="sibTrans" cxnId="{F06A265C-B98B-4809-A996-DAA37C6B7967}">
      <dgm:prSet/>
      <dgm:spPr/>
      <dgm:t>
        <a:bodyPr/>
        <a:lstStyle/>
        <a:p>
          <a:endParaRPr lang="en-US"/>
        </a:p>
      </dgm:t>
    </dgm:pt>
    <dgm:pt modelId="{84573E2A-6512-4F85-B492-51BFD5FE6F04}">
      <dgm:prSet custT="1"/>
      <dgm:spPr/>
      <dgm:t>
        <a:bodyPr/>
        <a:lstStyle/>
        <a:p>
          <a:pPr>
            <a:defRPr cap="all"/>
          </a:pPr>
          <a:r>
            <a:rPr lang="en-US" sz="1800" dirty="0"/>
            <a:t>Check visual acuity</a:t>
          </a:r>
        </a:p>
      </dgm:t>
    </dgm:pt>
    <dgm:pt modelId="{30DFAD47-A502-4C5E-B762-5D125274642B}" type="parTrans" cxnId="{25E9DAC9-038F-43E7-A7AC-C0D111CC1131}">
      <dgm:prSet/>
      <dgm:spPr/>
      <dgm:t>
        <a:bodyPr/>
        <a:lstStyle/>
        <a:p>
          <a:endParaRPr lang="en-US"/>
        </a:p>
      </dgm:t>
    </dgm:pt>
    <dgm:pt modelId="{B5603211-8FAF-4D75-BBB3-D58958AC0995}" type="sibTrans" cxnId="{25E9DAC9-038F-43E7-A7AC-C0D111CC1131}">
      <dgm:prSet/>
      <dgm:spPr/>
      <dgm:t>
        <a:bodyPr/>
        <a:lstStyle/>
        <a:p>
          <a:endParaRPr lang="en-US"/>
        </a:p>
      </dgm:t>
    </dgm:pt>
    <dgm:pt modelId="{BE1E48FB-3EF0-4F28-9E0A-D6E24513A8E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Assess feet/footwear</a:t>
          </a:r>
        </a:p>
      </dgm:t>
    </dgm:pt>
    <dgm:pt modelId="{55D949BD-9A01-499F-ADBE-28677489C393}" type="parTrans" cxnId="{20F5025A-1067-4AE3-B6E0-48E734BEE2BA}">
      <dgm:prSet/>
      <dgm:spPr/>
      <dgm:t>
        <a:bodyPr/>
        <a:lstStyle/>
        <a:p>
          <a:endParaRPr lang="en-US"/>
        </a:p>
      </dgm:t>
    </dgm:pt>
    <dgm:pt modelId="{5B42A524-0F22-4124-BBA3-4F20E3450A24}" type="sibTrans" cxnId="{20F5025A-1067-4AE3-B6E0-48E734BEE2BA}">
      <dgm:prSet/>
      <dgm:spPr/>
      <dgm:t>
        <a:bodyPr/>
        <a:lstStyle/>
        <a:p>
          <a:endParaRPr lang="en-US"/>
        </a:p>
      </dgm:t>
    </dgm:pt>
    <dgm:pt modelId="{C47A6996-6830-4471-BE36-65EB580DEFE6}">
      <dgm:prSet/>
      <dgm:spPr/>
      <dgm:t>
        <a:bodyPr/>
        <a:lstStyle/>
        <a:p>
          <a:pPr>
            <a:defRPr cap="all"/>
          </a:pPr>
          <a:r>
            <a:rPr lang="en-US" dirty="0"/>
            <a:t>Assess vit D intake</a:t>
          </a:r>
        </a:p>
      </dgm:t>
    </dgm:pt>
    <dgm:pt modelId="{86B2A5FD-9195-4792-A681-3296D92637CB}" type="parTrans" cxnId="{F49831CC-EAA6-47A8-B6F0-DF65E9965FE1}">
      <dgm:prSet/>
      <dgm:spPr/>
      <dgm:t>
        <a:bodyPr/>
        <a:lstStyle/>
        <a:p>
          <a:endParaRPr lang="en-US"/>
        </a:p>
      </dgm:t>
    </dgm:pt>
    <dgm:pt modelId="{CF04972C-374D-498A-99B9-5A951B358275}" type="sibTrans" cxnId="{F49831CC-EAA6-47A8-B6F0-DF65E9965FE1}">
      <dgm:prSet/>
      <dgm:spPr/>
      <dgm:t>
        <a:bodyPr/>
        <a:lstStyle/>
        <a:p>
          <a:endParaRPr lang="en-US"/>
        </a:p>
      </dgm:t>
    </dgm:pt>
    <dgm:pt modelId="{F5D6C5A9-7B16-4DFC-BE41-349208C9BC25}">
      <dgm:prSet/>
      <dgm:spPr/>
      <dgm:t>
        <a:bodyPr/>
        <a:lstStyle/>
        <a:p>
          <a:pPr>
            <a:defRPr cap="all"/>
          </a:pPr>
          <a:r>
            <a:rPr lang="en-US" dirty="0"/>
            <a:t>Identify comorbidities </a:t>
          </a:r>
        </a:p>
      </dgm:t>
    </dgm:pt>
    <dgm:pt modelId="{0934DC73-4CBB-4F7C-98C4-6A635A9907BA}" type="parTrans" cxnId="{4957311D-C117-4A1B-AACC-C84415BDBEEC}">
      <dgm:prSet/>
      <dgm:spPr/>
      <dgm:t>
        <a:bodyPr/>
        <a:lstStyle/>
        <a:p>
          <a:endParaRPr lang="en-US"/>
        </a:p>
      </dgm:t>
    </dgm:pt>
    <dgm:pt modelId="{E0E5984A-7215-4D57-8350-F85BFF92C6F4}" type="sibTrans" cxnId="{4957311D-C117-4A1B-AACC-C84415BDBEEC}">
      <dgm:prSet/>
      <dgm:spPr/>
      <dgm:t>
        <a:bodyPr/>
        <a:lstStyle/>
        <a:p>
          <a:endParaRPr lang="en-US"/>
        </a:p>
      </dgm:t>
    </dgm:pt>
    <dgm:pt modelId="{D7900426-65B9-45A7-9415-FB0AEE1AFC8B}" type="pres">
      <dgm:prSet presAssocID="{6D088FED-7638-463B-81A8-0E3A0BB1F6DA}" presName="root" presStyleCnt="0">
        <dgm:presLayoutVars>
          <dgm:dir/>
          <dgm:resizeHandles val="exact"/>
        </dgm:presLayoutVars>
      </dgm:prSet>
      <dgm:spPr/>
    </dgm:pt>
    <dgm:pt modelId="{2F1012AD-9D84-4F14-B3B5-80AB4C824E09}" type="pres">
      <dgm:prSet presAssocID="{E8463BB9-D4B8-4ABE-A405-34D4CDEC3C23}" presName="compNode" presStyleCnt="0"/>
      <dgm:spPr/>
    </dgm:pt>
    <dgm:pt modelId="{65D64BD4-43BB-43B2-899A-97D1A8CD4790}" type="pres">
      <dgm:prSet presAssocID="{E8463BB9-D4B8-4ABE-A405-34D4CDEC3C23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0757283-F404-4EE1-9F94-5415F36E0CA7}" type="pres">
      <dgm:prSet presAssocID="{E8463BB9-D4B8-4ABE-A405-34D4CDEC3C23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0FAF3EE0-B00B-4E6F-B50A-B0198D109866}" type="pres">
      <dgm:prSet presAssocID="{E8463BB9-D4B8-4ABE-A405-34D4CDEC3C23}" presName="spaceRect" presStyleCnt="0"/>
      <dgm:spPr/>
    </dgm:pt>
    <dgm:pt modelId="{C8EEE014-F3C5-4BB5-BD7B-F1889342CDBC}" type="pres">
      <dgm:prSet presAssocID="{E8463BB9-D4B8-4ABE-A405-34D4CDEC3C23}" presName="textRect" presStyleLbl="revTx" presStyleIdx="0" presStyleCnt="8">
        <dgm:presLayoutVars>
          <dgm:chMax val="1"/>
          <dgm:chPref val="1"/>
        </dgm:presLayoutVars>
      </dgm:prSet>
      <dgm:spPr/>
    </dgm:pt>
    <dgm:pt modelId="{920F8783-5485-4F40-B3E5-349703165080}" type="pres">
      <dgm:prSet presAssocID="{475C8AE6-9109-4DD6-89B8-99049F783775}" presName="sibTrans" presStyleCnt="0"/>
      <dgm:spPr/>
    </dgm:pt>
    <dgm:pt modelId="{5B34C8A1-72CB-4E98-9CCB-5A2C8CCB6330}" type="pres">
      <dgm:prSet presAssocID="{89CC23C6-C785-4FAF-94EC-8771F2979479}" presName="compNode" presStyleCnt="0"/>
      <dgm:spPr/>
    </dgm:pt>
    <dgm:pt modelId="{1907DA0B-010B-40D2-9009-6FEA90023B7B}" type="pres">
      <dgm:prSet presAssocID="{89CC23C6-C785-4FAF-94EC-8771F2979479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07BF2E3-E8EE-4981-A222-DAE74917C66A}" type="pres">
      <dgm:prSet presAssocID="{89CC23C6-C785-4FAF-94EC-8771F297947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B2B65484-822C-449D-AE9C-FF3F70EB926F}" type="pres">
      <dgm:prSet presAssocID="{89CC23C6-C785-4FAF-94EC-8771F2979479}" presName="spaceRect" presStyleCnt="0"/>
      <dgm:spPr/>
    </dgm:pt>
    <dgm:pt modelId="{C206D7D4-463B-455E-AD04-2DDD7A3A077B}" type="pres">
      <dgm:prSet presAssocID="{89CC23C6-C785-4FAF-94EC-8771F2979479}" presName="textRect" presStyleLbl="revTx" presStyleIdx="1" presStyleCnt="8">
        <dgm:presLayoutVars>
          <dgm:chMax val="1"/>
          <dgm:chPref val="1"/>
        </dgm:presLayoutVars>
      </dgm:prSet>
      <dgm:spPr/>
    </dgm:pt>
    <dgm:pt modelId="{92E69859-2D9C-4CD1-845F-2D52325A4732}" type="pres">
      <dgm:prSet presAssocID="{40AFA2FF-2760-43CE-8ADE-FA3ED06A4417}" presName="sibTrans" presStyleCnt="0"/>
      <dgm:spPr/>
    </dgm:pt>
    <dgm:pt modelId="{61266822-213C-460B-81C4-650EDE877663}" type="pres">
      <dgm:prSet presAssocID="{C25AD7EC-B345-43B9-A512-BAE384A4809C}" presName="compNode" presStyleCnt="0"/>
      <dgm:spPr/>
    </dgm:pt>
    <dgm:pt modelId="{25CAEBB8-439C-4FCD-862C-3DDBD5AF7169}" type="pres">
      <dgm:prSet presAssocID="{C25AD7EC-B345-43B9-A512-BAE384A4809C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E0F1A8D7-ACA7-4742-9371-50973C9EF175}" type="pres">
      <dgm:prSet presAssocID="{C25AD7EC-B345-43B9-A512-BAE384A4809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D739C00-610E-4DFF-A490-23966796BF36}" type="pres">
      <dgm:prSet presAssocID="{C25AD7EC-B345-43B9-A512-BAE384A4809C}" presName="spaceRect" presStyleCnt="0"/>
      <dgm:spPr/>
    </dgm:pt>
    <dgm:pt modelId="{ACA9E2F0-76FA-4D32-AFF6-F09EBDB89D3F}" type="pres">
      <dgm:prSet presAssocID="{C25AD7EC-B345-43B9-A512-BAE384A4809C}" presName="textRect" presStyleLbl="revTx" presStyleIdx="2" presStyleCnt="8">
        <dgm:presLayoutVars>
          <dgm:chMax val="1"/>
          <dgm:chPref val="1"/>
        </dgm:presLayoutVars>
      </dgm:prSet>
      <dgm:spPr/>
    </dgm:pt>
    <dgm:pt modelId="{A2A08CEC-56CE-4BEF-93E1-E8D61EF290EB}" type="pres">
      <dgm:prSet presAssocID="{9F74344D-05D9-4A9C-AC9C-66013E5EC751}" presName="sibTrans" presStyleCnt="0"/>
      <dgm:spPr/>
    </dgm:pt>
    <dgm:pt modelId="{D259BBFA-FC49-4FD0-B81E-FA0E14D010FC}" type="pres">
      <dgm:prSet presAssocID="{0CC83873-48F2-42F8-85F3-A9E55BA95A1D}" presName="compNode" presStyleCnt="0"/>
      <dgm:spPr/>
    </dgm:pt>
    <dgm:pt modelId="{A96D7E86-66E3-4193-8A62-FBA691D7ACEC}" type="pres">
      <dgm:prSet presAssocID="{0CC83873-48F2-42F8-85F3-A9E55BA95A1D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9B77825-53AA-4F32-B0D1-274EF8D7D8E0}" type="pres">
      <dgm:prSet presAssocID="{0CC83873-48F2-42F8-85F3-A9E55BA95A1D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ap"/>
        </a:ext>
      </dgm:extLst>
    </dgm:pt>
    <dgm:pt modelId="{DF551FA4-B2AB-4346-AD3F-87B4D62FC755}" type="pres">
      <dgm:prSet presAssocID="{0CC83873-48F2-42F8-85F3-A9E55BA95A1D}" presName="spaceRect" presStyleCnt="0"/>
      <dgm:spPr/>
    </dgm:pt>
    <dgm:pt modelId="{77F0589E-6F17-4916-ABBE-D99EB36089BE}" type="pres">
      <dgm:prSet presAssocID="{0CC83873-48F2-42F8-85F3-A9E55BA95A1D}" presName="textRect" presStyleLbl="revTx" presStyleIdx="3" presStyleCnt="8" custScaleX="115130">
        <dgm:presLayoutVars>
          <dgm:chMax val="1"/>
          <dgm:chPref val="1"/>
        </dgm:presLayoutVars>
      </dgm:prSet>
      <dgm:spPr/>
    </dgm:pt>
    <dgm:pt modelId="{E1D1159F-3966-4B4A-9CBE-D1D2CA4734D0}" type="pres">
      <dgm:prSet presAssocID="{8A1F7527-5705-4EC0-B5F5-6937B81129C4}" presName="sibTrans" presStyleCnt="0"/>
      <dgm:spPr/>
    </dgm:pt>
    <dgm:pt modelId="{3D7B6BCC-2FC7-4BE3-9D42-86CFA33CD8B0}" type="pres">
      <dgm:prSet presAssocID="{84573E2A-6512-4F85-B492-51BFD5FE6F04}" presName="compNode" presStyleCnt="0"/>
      <dgm:spPr/>
    </dgm:pt>
    <dgm:pt modelId="{41205A04-E8BB-4814-905A-E9DE5186DACA}" type="pres">
      <dgm:prSet presAssocID="{84573E2A-6512-4F85-B492-51BFD5FE6F04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6E324E1-4B4C-4BAB-ACAE-E63746A4A4C5}" type="pres">
      <dgm:prSet presAssocID="{84573E2A-6512-4F85-B492-51BFD5FE6F0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470BE0F4-AE12-4F3F-93FE-15D83BFED471}" type="pres">
      <dgm:prSet presAssocID="{84573E2A-6512-4F85-B492-51BFD5FE6F04}" presName="spaceRect" presStyleCnt="0"/>
      <dgm:spPr/>
    </dgm:pt>
    <dgm:pt modelId="{05584AD0-8049-45E1-87C3-E500AC1F6C67}" type="pres">
      <dgm:prSet presAssocID="{84573E2A-6512-4F85-B492-51BFD5FE6F04}" presName="textRect" presStyleLbl="revTx" presStyleIdx="4" presStyleCnt="8">
        <dgm:presLayoutVars>
          <dgm:chMax val="1"/>
          <dgm:chPref val="1"/>
        </dgm:presLayoutVars>
      </dgm:prSet>
      <dgm:spPr/>
    </dgm:pt>
    <dgm:pt modelId="{B83981D2-FF73-4201-B7B5-F6EFE297C38A}" type="pres">
      <dgm:prSet presAssocID="{B5603211-8FAF-4D75-BBB3-D58958AC0995}" presName="sibTrans" presStyleCnt="0"/>
      <dgm:spPr/>
    </dgm:pt>
    <dgm:pt modelId="{04745744-8AED-44B4-B0F6-B3A974C2399A}" type="pres">
      <dgm:prSet presAssocID="{BE1E48FB-3EF0-4F28-9E0A-D6E24513A8EF}" presName="compNode" presStyleCnt="0"/>
      <dgm:spPr/>
    </dgm:pt>
    <dgm:pt modelId="{2C63B180-9C85-47F4-B3EA-027C697F2CE6}" type="pres">
      <dgm:prSet presAssocID="{BE1E48FB-3EF0-4F28-9E0A-D6E24513A8EF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2A98E84-6623-493C-8E2F-74B7172DEF9D}" type="pres">
      <dgm:prSet presAssocID="{BE1E48FB-3EF0-4F28-9E0A-D6E24513A8E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401CD8AA-47B1-46A0-B1ED-010E4FF24CE6}" type="pres">
      <dgm:prSet presAssocID="{BE1E48FB-3EF0-4F28-9E0A-D6E24513A8EF}" presName="spaceRect" presStyleCnt="0"/>
      <dgm:spPr/>
    </dgm:pt>
    <dgm:pt modelId="{BEAA8E94-C92C-4CD6-86C0-7FA689DC2876}" type="pres">
      <dgm:prSet presAssocID="{BE1E48FB-3EF0-4F28-9E0A-D6E24513A8EF}" presName="textRect" presStyleLbl="revTx" presStyleIdx="5" presStyleCnt="8" custScaleX="112647">
        <dgm:presLayoutVars>
          <dgm:chMax val="1"/>
          <dgm:chPref val="1"/>
        </dgm:presLayoutVars>
      </dgm:prSet>
      <dgm:spPr/>
    </dgm:pt>
    <dgm:pt modelId="{1680B2A8-E0BC-44D3-8726-5DF52ED441BF}" type="pres">
      <dgm:prSet presAssocID="{5B42A524-0F22-4124-BBA3-4F20E3450A24}" presName="sibTrans" presStyleCnt="0"/>
      <dgm:spPr/>
    </dgm:pt>
    <dgm:pt modelId="{F3D121AC-3B74-4354-A1DB-74B339CCC252}" type="pres">
      <dgm:prSet presAssocID="{C47A6996-6830-4471-BE36-65EB580DEFE6}" presName="compNode" presStyleCnt="0"/>
      <dgm:spPr/>
    </dgm:pt>
    <dgm:pt modelId="{0C32B8E8-E493-4FCF-A992-B6349C90CD28}" type="pres">
      <dgm:prSet presAssocID="{C47A6996-6830-4471-BE36-65EB580DEFE6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AC50258-6171-4B41-8852-3054355D014A}" type="pres">
      <dgm:prSet presAssocID="{C47A6996-6830-4471-BE36-65EB580DEFE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3F67A80-76AF-4B29-9D73-9C4EC0514F6E}" type="pres">
      <dgm:prSet presAssocID="{C47A6996-6830-4471-BE36-65EB580DEFE6}" presName="spaceRect" presStyleCnt="0"/>
      <dgm:spPr/>
    </dgm:pt>
    <dgm:pt modelId="{59BCABF9-59B0-4B4F-A389-FFEA43456552}" type="pres">
      <dgm:prSet presAssocID="{C47A6996-6830-4471-BE36-65EB580DEFE6}" presName="textRect" presStyleLbl="revTx" presStyleIdx="6" presStyleCnt="8">
        <dgm:presLayoutVars>
          <dgm:chMax val="1"/>
          <dgm:chPref val="1"/>
        </dgm:presLayoutVars>
      </dgm:prSet>
      <dgm:spPr/>
    </dgm:pt>
    <dgm:pt modelId="{5B9CD2A5-45DC-4600-9346-B7F55FD7F366}" type="pres">
      <dgm:prSet presAssocID="{CF04972C-374D-498A-99B9-5A951B358275}" presName="sibTrans" presStyleCnt="0"/>
      <dgm:spPr/>
    </dgm:pt>
    <dgm:pt modelId="{E27CBB94-9047-4ED8-AA42-12DD83E78017}" type="pres">
      <dgm:prSet presAssocID="{F5D6C5A9-7B16-4DFC-BE41-349208C9BC25}" presName="compNode" presStyleCnt="0"/>
      <dgm:spPr/>
    </dgm:pt>
    <dgm:pt modelId="{E0932E23-0A09-4959-BAEB-320C2697A21C}" type="pres">
      <dgm:prSet presAssocID="{F5D6C5A9-7B16-4DFC-BE41-349208C9BC25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9125F8E0-BEFF-4369-9727-54C6DB7CD38A}" type="pres">
      <dgm:prSet presAssocID="{F5D6C5A9-7B16-4DFC-BE41-349208C9BC2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B788CAC-3119-4EE4-9C2F-F4E743436727}" type="pres">
      <dgm:prSet presAssocID="{F5D6C5A9-7B16-4DFC-BE41-349208C9BC25}" presName="spaceRect" presStyleCnt="0"/>
      <dgm:spPr/>
    </dgm:pt>
    <dgm:pt modelId="{233D8B2C-1999-4431-9EC2-6D796447DB74}" type="pres">
      <dgm:prSet presAssocID="{F5D6C5A9-7B16-4DFC-BE41-349208C9BC25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86B3EA16-E3DA-44EB-A738-28D8FD73A162}" type="presOf" srcId="{0CC83873-48F2-42F8-85F3-A9E55BA95A1D}" destId="{77F0589E-6F17-4916-ABBE-D99EB36089BE}" srcOrd="0" destOrd="0" presId="urn:microsoft.com/office/officeart/2018/5/layout/IconLeafLabelList"/>
    <dgm:cxn modelId="{4957311D-C117-4A1B-AACC-C84415BDBEEC}" srcId="{6D088FED-7638-463B-81A8-0E3A0BB1F6DA}" destId="{F5D6C5A9-7B16-4DFC-BE41-349208C9BC25}" srcOrd="7" destOrd="0" parTransId="{0934DC73-4CBB-4F7C-98C4-6A635A9907BA}" sibTransId="{E0E5984A-7215-4D57-8350-F85BFF92C6F4}"/>
    <dgm:cxn modelId="{F06A265C-B98B-4809-A996-DAA37C6B7967}" srcId="{6D088FED-7638-463B-81A8-0E3A0BB1F6DA}" destId="{0CC83873-48F2-42F8-85F3-A9E55BA95A1D}" srcOrd="3" destOrd="0" parTransId="{E1707460-0A19-4AE4-AB00-8ED2EA5043C7}" sibTransId="{8A1F7527-5705-4EC0-B5F5-6937B81129C4}"/>
    <dgm:cxn modelId="{A757F361-F331-4A6F-873F-F3975C16A009}" type="presOf" srcId="{6D088FED-7638-463B-81A8-0E3A0BB1F6DA}" destId="{D7900426-65B9-45A7-9415-FB0AEE1AFC8B}" srcOrd="0" destOrd="0" presId="urn:microsoft.com/office/officeart/2018/5/layout/IconLeafLabelList"/>
    <dgm:cxn modelId="{1ED4116A-D60F-4894-98DF-3FE245AEEE35}" srcId="{6D088FED-7638-463B-81A8-0E3A0BB1F6DA}" destId="{E8463BB9-D4B8-4ABE-A405-34D4CDEC3C23}" srcOrd="0" destOrd="0" parTransId="{731CF1B6-0F20-4BFF-ABAE-86F6125F1F09}" sibTransId="{475C8AE6-9109-4DD6-89B8-99049F783775}"/>
    <dgm:cxn modelId="{A914C26C-7FF0-4837-B997-581FA535991B}" srcId="{6D088FED-7638-463B-81A8-0E3A0BB1F6DA}" destId="{C25AD7EC-B345-43B9-A512-BAE384A4809C}" srcOrd="2" destOrd="0" parTransId="{27CC493A-F2A6-43BE-8AD7-535A89008E13}" sibTransId="{9F74344D-05D9-4A9C-AC9C-66013E5EC751}"/>
    <dgm:cxn modelId="{1FA78158-C160-4753-A2A5-314E2651BB3F}" type="presOf" srcId="{C47A6996-6830-4471-BE36-65EB580DEFE6}" destId="{59BCABF9-59B0-4B4F-A389-FFEA43456552}" srcOrd="0" destOrd="0" presId="urn:microsoft.com/office/officeart/2018/5/layout/IconLeafLabelList"/>
    <dgm:cxn modelId="{20F5025A-1067-4AE3-B6E0-48E734BEE2BA}" srcId="{6D088FED-7638-463B-81A8-0E3A0BB1F6DA}" destId="{BE1E48FB-3EF0-4F28-9E0A-D6E24513A8EF}" srcOrd="5" destOrd="0" parTransId="{55D949BD-9A01-499F-ADBE-28677489C393}" sibTransId="{5B42A524-0F22-4124-BBA3-4F20E3450A24}"/>
    <dgm:cxn modelId="{E2BB807A-56F5-4FD7-A3D8-F0BCEA705599}" type="presOf" srcId="{89CC23C6-C785-4FAF-94EC-8771F2979479}" destId="{C206D7D4-463B-455E-AD04-2DDD7A3A077B}" srcOrd="0" destOrd="0" presId="urn:microsoft.com/office/officeart/2018/5/layout/IconLeafLabelList"/>
    <dgm:cxn modelId="{345F5C91-1E2B-4CCE-A149-1A07AB6AE204}" srcId="{6D088FED-7638-463B-81A8-0E3A0BB1F6DA}" destId="{89CC23C6-C785-4FAF-94EC-8771F2979479}" srcOrd="1" destOrd="0" parTransId="{EEFEAE89-BCA2-4F63-9E06-D27053BC52EB}" sibTransId="{40AFA2FF-2760-43CE-8ADE-FA3ED06A4417}"/>
    <dgm:cxn modelId="{EB8077A2-9E1F-42C9-A5D8-13876D2C59FD}" type="presOf" srcId="{BE1E48FB-3EF0-4F28-9E0A-D6E24513A8EF}" destId="{BEAA8E94-C92C-4CD6-86C0-7FA689DC2876}" srcOrd="0" destOrd="0" presId="urn:microsoft.com/office/officeart/2018/5/layout/IconLeafLabelList"/>
    <dgm:cxn modelId="{25E9DAC9-038F-43E7-A7AC-C0D111CC1131}" srcId="{6D088FED-7638-463B-81A8-0E3A0BB1F6DA}" destId="{84573E2A-6512-4F85-B492-51BFD5FE6F04}" srcOrd="4" destOrd="0" parTransId="{30DFAD47-A502-4C5E-B762-5D125274642B}" sibTransId="{B5603211-8FAF-4D75-BBB3-D58958AC0995}"/>
    <dgm:cxn modelId="{F49831CC-EAA6-47A8-B6F0-DF65E9965FE1}" srcId="{6D088FED-7638-463B-81A8-0E3A0BB1F6DA}" destId="{C47A6996-6830-4471-BE36-65EB580DEFE6}" srcOrd="6" destOrd="0" parTransId="{86B2A5FD-9195-4792-A681-3296D92637CB}" sibTransId="{CF04972C-374D-498A-99B9-5A951B358275}"/>
    <dgm:cxn modelId="{0F14F3E9-AF4A-4DEE-8913-AB2CCABE532C}" type="presOf" srcId="{E8463BB9-D4B8-4ABE-A405-34D4CDEC3C23}" destId="{C8EEE014-F3C5-4BB5-BD7B-F1889342CDBC}" srcOrd="0" destOrd="0" presId="urn:microsoft.com/office/officeart/2018/5/layout/IconLeafLabelList"/>
    <dgm:cxn modelId="{0CC99FEB-3A8D-469F-9528-DAF8A71A8EDD}" type="presOf" srcId="{C25AD7EC-B345-43B9-A512-BAE384A4809C}" destId="{ACA9E2F0-76FA-4D32-AFF6-F09EBDB89D3F}" srcOrd="0" destOrd="0" presId="urn:microsoft.com/office/officeart/2018/5/layout/IconLeafLabelList"/>
    <dgm:cxn modelId="{7D5F06F1-173C-4B50-9E30-2B6F05276718}" type="presOf" srcId="{84573E2A-6512-4F85-B492-51BFD5FE6F04}" destId="{05584AD0-8049-45E1-87C3-E500AC1F6C67}" srcOrd="0" destOrd="0" presId="urn:microsoft.com/office/officeart/2018/5/layout/IconLeafLabelList"/>
    <dgm:cxn modelId="{9AF4DEFF-8C08-4E17-96AF-272A7D04BBE2}" type="presOf" srcId="{F5D6C5A9-7B16-4DFC-BE41-349208C9BC25}" destId="{233D8B2C-1999-4431-9EC2-6D796447DB74}" srcOrd="0" destOrd="0" presId="urn:microsoft.com/office/officeart/2018/5/layout/IconLeafLabelList"/>
    <dgm:cxn modelId="{841F2AE8-FBF7-41C2-9B73-5649C4CEBE30}" type="presParOf" srcId="{D7900426-65B9-45A7-9415-FB0AEE1AFC8B}" destId="{2F1012AD-9D84-4F14-B3B5-80AB4C824E09}" srcOrd="0" destOrd="0" presId="urn:microsoft.com/office/officeart/2018/5/layout/IconLeafLabelList"/>
    <dgm:cxn modelId="{BB01E06A-05E8-42C3-B4B7-2B55B5C1067D}" type="presParOf" srcId="{2F1012AD-9D84-4F14-B3B5-80AB4C824E09}" destId="{65D64BD4-43BB-43B2-899A-97D1A8CD4790}" srcOrd="0" destOrd="0" presId="urn:microsoft.com/office/officeart/2018/5/layout/IconLeafLabelList"/>
    <dgm:cxn modelId="{D2D6B71B-1FA2-40CD-915A-459B95A0B75E}" type="presParOf" srcId="{2F1012AD-9D84-4F14-B3B5-80AB4C824E09}" destId="{90757283-F404-4EE1-9F94-5415F36E0CA7}" srcOrd="1" destOrd="0" presId="urn:microsoft.com/office/officeart/2018/5/layout/IconLeafLabelList"/>
    <dgm:cxn modelId="{22DCC8FF-BEF4-4F40-83A7-63A120E67BB1}" type="presParOf" srcId="{2F1012AD-9D84-4F14-B3B5-80AB4C824E09}" destId="{0FAF3EE0-B00B-4E6F-B50A-B0198D109866}" srcOrd="2" destOrd="0" presId="urn:microsoft.com/office/officeart/2018/5/layout/IconLeafLabelList"/>
    <dgm:cxn modelId="{F0C10F11-2572-483C-AC65-19483240CA71}" type="presParOf" srcId="{2F1012AD-9D84-4F14-B3B5-80AB4C824E09}" destId="{C8EEE014-F3C5-4BB5-BD7B-F1889342CDBC}" srcOrd="3" destOrd="0" presId="urn:microsoft.com/office/officeart/2018/5/layout/IconLeafLabelList"/>
    <dgm:cxn modelId="{837F848F-EEAA-42AA-A495-529C22395E46}" type="presParOf" srcId="{D7900426-65B9-45A7-9415-FB0AEE1AFC8B}" destId="{920F8783-5485-4F40-B3E5-349703165080}" srcOrd="1" destOrd="0" presId="urn:microsoft.com/office/officeart/2018/5/layout/IconLeafLabelList"/>
    <dgm:cxn modelId="{606B1E52-BBB1-4529-8463-B5CE0E0BFA8B}" type="presParOf" srcId="{D7900426-65B9-45A7-9415-FB0AEE1AFC8B}" destId="{5B34C8A1-72CB-4E98-9CCB-5A2C8CCB6330}" srcOrd="2" destOrd="0" presId="urn:microsoft.com/office/officeart/2018/5/layout/IconLeafLabelList"/>
    <dgm:cxn modelId="{64629CFB-D2E5-4843-974C-E52E894FD9EA}" type="presParOf" srcId="{5B34C8A1-72CB-4E98-9CCB-5A2C8CCB6330}" destId="{1907DA0B-010B-40D2-9009-6FEA90023B7B}" srcOrd="0" destOrd="0" presId="urn:microsoft.com/office/officeart/2018/5/layout/IconLeafLabelList"/>
    <dgm:cxn modelId="{F2080DFB-0CFB-4E05-A57F-8603800ABD07}" type="presParOf" srcId="{5B34C8A1-72CB-4E98-9CCB-5A2C8CCB6330}" destId="{807BF2E3-E8EE-4981-A222-DAE74917C66A}" srcOrd="1" destOrd="0" presId="urn:microsoft.com/office/officeart/2018/5/layout/IconLeafLabelList"/>
    <dgm:cxn modelId="{627EDF72-C443-4FC1-B7FA-6D74F4B10334}" type="presParOf" srcId="{5B34C8A1-72CB-4E98-9CCB-5A2C8CCB6330}" destId="{B2B65484-822C-449D-AE9C-FF3F70EB926F}" srcOrd="2" destOrd="0" presId="urn:microsoft.com/office/officeart/2018/5/layout/IconLeafLabelList"/>
    <dgm:cxn modelId="{3477A2FD-FC79-4A7B-BBA8-999622C6A6E2}" type="presParOf" srcId="{5B34C8A1-72CB-4E98-9CCB-5A2C8CCB6330}" destId="{C206D7D4-463B-455E-AD04-2DDD7A3A077B}" srcOrd="3" destOrd="0" presId="urn:microsoft.com/office/officeart/2018/5/layout/IconLeafLabelList"/>
    <dgm:cxn modelId="{3CBBBBCB-5AD8-4A6E-867F-D4EDCE72B658}" type="presParOf" srcId="{D7900426-65B9-45A7-9415-FB0AEE1AFC8B}" destId="{92E69859-2D9C-4CD1-845F-2D52325A4732}" srcOrd="3" destOrd="0" presId="urn:microsoft.com/office/officeart/2018/5/layout/IconLeafLabelList"/>
    <dgm:cxn modelId="{B2558F34-2483-46F3-AA6B-EA077936AF68}" type="presParOf" srcId="{D7900426-65B9-45A7-9415-FB0AEE1AFC8B}" destId="{61266822-213C-460B-81C4-650EDE877663}" srcOrd="4" destOrd="0" presId="urn:microsoft.com/office/officeart/2018/5/layout/IconLeafLabelList"/>
    <dgm:cxn modelId="{5E29840D-6B8C-487E-B374-E0E13A65DCA8}" type="presParOf" srcId="{61266822-213C-460B-81C4-650EDE877663}" destId="{25CAEBB8-439C-4FCD-862C-3DDBD5AF7169}" srcOrd="0" destOrd="0" presId="urn:microsoft.com/office/officeart/2018/5/layout/IconLeafLabelList"/>
    <dgm:cxn modelId="{15FE2BA0-C064-4816-9B67-C3F71C52EEAC}" type="presParOf" srcId="{61266822-213C-460B-81C4-650EDE877663}" destId="{E0F1A8D7-ACA7-4742-9371-50973C9EF175}" srcOrd="1" destOrd="0" presId="urn:microsoft.com/office/officeart/2018/5/layout/IconLeafLabelList"/>
    <dgm:cxn modelId="{6CEE46ED-2AAF-4EA1-B61F-514CEF70FA63}" type="presParOf" srcId="{61266822-213C-460B-81C4-650EDE877663}" destId="{1D739C00-610E-4DFF-A490-23966796BF36}" srcOrd="2" destOrd="0" presId="urn:microsoft.com/office/officeart/2018/5/layout/IconLeafLabelList"/>
    <dgm:cxn modelId="{C205938C-F85A-4B8A-AF5A-1DB8A2E34041}" type="presParOf" srcId="{61266822-213C-460B-81C4-650EDE877663}" destId="{ACA9E2F0-76FA-4D32-AFF6-F09EBDB89D3F}" srcOrd="3" destOrd="0" presId="urn:microsoft.com/office/officeart/2018/5/layout/IconLeafLabelList"/>
    <dgm:cxn modelId="{C8E98CFC-8FF0-4F20-87F9-24CE79D04737}" type="presParOf" srcId="{D7900426-65B9-45A7-9415-FB0AEE1AFC8B}" destId="{A2A08CEC-56CE-4BEF-93E1-E8D61EF290EB}" srcOrd="5" destOrd="0" presId="urn:microsoft.com/office/officeart/2018/5/layout/IconLeafLabelList"/>
    <dgm:cxn modelId="{8349C2D7-B5BB-4102-A19D-D82881950589}" type="presParOf" srcId="{D7900426-65B9-45A7-9415-FB0AEE1AFC8B}" destId="{D259BBFA-FC49-4FD0-B81E-FA0E14D010FC}" srcOrd="6" destOrd="0" presId="urn:microsoft.com/office/officeart/2018/5/layout/IconLeafLabelList"/>
    <dgm:cxn modelId="{12A71F6B-E7F3-4B9E-B85A-07D23DE084FF}" type="presParOf" srcId="{D259BBFA-FC49-4FD0-B81E-FA0E14D010FC}" destId="{A96D7E86-66E3-4193-8A62-FBA691D7ACEC}" srcOrd="0" destOrd="0" presId="urn:microsoft.com/office/officeart/2018/5/layout/IconLeafLabelList"/>
    <dgm:cxn modelId="{FDEB30EC-E75E-4672-8381-4F1B7184697F}" type="presParOf" srcId="{D259BBFA-FC49-4FD0-B81E-FA0E14D010FC}" destId="{99B77825-53AA-4F32-B0D1-274EF8D7D8E0}" srcOrd="1" destOrd="0" presId="urn:microsoft.com/office/officeart/2018/5/layout/IconLeafLabelList"/>
    <dgm:cxn modelId="{DE1B4D88-43BF-4006-9B37-22E3211ECA4C}" type="presParOf" srcId="{D259BBFA-FC49-4FD0-B81E-FA0E14D010FC}" destId="{DF551FA4-B2AB-4346-AD3F-87B4D62FC755}" srcOrd="2" destOrd="0" presId="urn:microsoft.com/office/officeart/2018/5/layout/IconLeafLabelList"/>
    <dgm:cxn modelId="{51917F5D-F0B1-4C9A-A971-A947451DF6A2}" type="presParOf" srcId="{D259BBFA-FC49-4FD0-B81E-FA0E14D010FC}" destId="{77F0589E-6F17-4916-ABBE-D99EB36089BE}" srcOrd="3" destOrd="0" presId="urn:microsoft.com/office/officeart/2018/5/layout/IconLeafLabelList"/>
    <dgm:cxn modelId="{6DED18F6-83EE-4C82-9D51-6544F0E3C13C}" type="presParOf" srcId="{D7900426-65B9-45A7-9415-FB0AEE1AFC8B}" destId="{E1D1159F-3966-4B4A-9CBE-D1D2CA4734D0}" srcOrd="7" destOrd="0" presId="urn:microsoft.com/office/officeart/2018/5/layout/IconLeafLabelList"/>
    <dgm:cxn modelId="{35182DB6-C33A-44E7-BB56-E73FEF45CFE1}" type="presParOf" srcId="{D7900426-65B9-45A7-9415-FB0AEE1AFC8B}" destId="{3D7B6BCC-2FC7-4BE3-9D42-86CFA33CD8B0}" srcOrd="8" destOrd="0" presId="urn:microsoft.com/office/officeart/2018/5/layout/IconLeafLabelList"/>
    <dgm:cxn modelId="{F1222E18-8F2D-40B5-9C1D-9176D6E132B4}" type="presParOf" srcId="{3D7B6BCC-2FC7-4BE3-9D42-86CFA33CD8B0}" destId="{41205A04-E8BB-4814-905A-E9DE5186DACA}" srcOrd="0" destOrd="0" presId="urn:microsoft.com/office/officeart/2018/5/layout/IconLeafLabelList"/>
    <dgm:cxn modelId="{D3F0F8E8-B2C6-409D-A85F-2685D3472779}" type="presParOf" srcId="{3D7B6BCC-2FC7-4BE3-9D42-86CFA33CD8B0}" destId="{96E324E1-4B4C-4BAB-ACAE-E63746A4A4C5}" srcOrd="1" destOrd="0" presId="urn:microsoft.com/office/officeart/2018/5/layout/IconLeafLabelList"/>
    <dgm:cxn modelId="{1D6D1D98-C70B-4A5B-BFA9-EC7E56022658}" type="presParOf" srcId="{3D7B6BCC-2FC7-4BE3-9D42-86CFA33CD8B0}" destId="{470BE0F4-AE12-4F3F-93FE-15D83BFED471}" srcOrd="2" destOrd="0" presId="urn:microsoft.com/office/officeart/2018/5/layout/IconLeafLabelList"/>
    <dgm:cxn modelId="{570A1340-7C5D-4E1E-8A86-E684A4A8E54A}" type="presParOf" srcId="{3D7B6BCC-2FC7-4BE3-9D42-86CFA33CD8B0}" destId="{05584AD0-8049-45E1-87C3-E500AC1F6C67}" srcOrd="3" destOrd="0" presId="urn:microsoft.com/office/officeart/2018/5/layout/IconLeafLabelList"/>
    <dgm:cxn modelId="{543A2F75-9E8C-447F-8EFB-301D33E21F4B}" type="presParOf" srcId="{D7900426-65B9-45A7-9415-FB0AEE1AFC8B}" destId="{B83981D2-FF73-4201-B7B5-F6EFE297C38A}" srcOrd="9" destOrd="0" presId="urn:microsoft.com/office/officeart/2018/5/layout/IconLeafLabelList"/>
    <dgm:cxn modelId="{8EBEFD7D-AC3E-4878-AB1B-1EF103D645FB}" type="presParOf" srcId="{D7900426-65B9-45A7-9415-FB0AEE1AFC8B}" destId="{04745744-8AED-44B4-B0F6-B3A974C2399A}" srcOrd="10" destOrd="0" presId="urn:microsoft.com/office/officeart/2018/5/layout/IconLeafLabelList"/>
    <dgm:cxn modelId="{6A7124C1-2624-4611-9DC6-007DDCB12A83}" type="presParOf" srcId="{04745744-8AED-44B4-B0F6-B3A974C2399A}" destId="{2C63B180-9C85-47F4-B3EA-027C697F2CE6}" srcOrd="0" destOrd="0" presId="urn:microsoft.com/office/officeart/2018/5/layout/IconLeafLabelList"/>
    <dgm:cxn modelId="{BB8424B4-D7A5-446B-9388-DD131386DB9B}" type="presParOf" srcId="{04745744-8AED-44B4-B0F6-B3A974C2399A}" destId="{A2A98E84-6623-493C-8E2F-74B7172DEF9D}" srcOrd="1" destOrd="0" presId="urn:microsoft.com/office/officeart/2018/5/layout/IconLeafLabelList"/>
    <dgm:cxn modelId="{FFA46A6B-9118-43AD-9F7D-05F35B1C19C4}" type="presParOf" srcId="{04745744-8AED-44B4-B0F6-B3A974C2399A}" destId="{401CD8AA-47B1-46A0-B1ED-010E4FF24CE6}" srcOrd="2" destOrd="0" presId="urn:microsoft.com/office/officeart/2018/5/layout/IconLeafLabelList"/>
    <dgm:cxn modelId="{31E9068F-33A6-41A2-8072-7144EE09093C}" type="presParOf" srcId="{04745744-8AED-44B4-B0F6-B3A974C2399A}" destId="{BEAA8E94-C92C-4CD6-86C0-7FA689DC2876}" srcOrd="3" destOrd="0" presId="urn:microsoft.com/office/officeart/2018/5/layout/IconLeafLabelList"/>
    <dgm:cxn modelId="{99C44C6F-A237-48B5-9AB7-D9E0F5C9C6B6}" type="presParOf" srcId="{D7900426-65B9-45A7-9415-FB0AEE1AFC8B}" destId="{1680B2A8-E0BC-44D3-8726-5DF52ED441BF}" srcOrd="11" destOrd="0" presId="urn:microsoft.com/office/officeart/2018/5/layout/IconLeafLabelList"/>
    <dgm:cxn modelId="{39848F35-560D-4AF2-88BD-267155A5A06F}" type="presParOf" srcId="{D7900426-65B9-45A7-9415-FB0AEE1AFC8B}" destId="{F3D121AC-3B74-4354-A1DB-74B339CCC252}" srcOrd="12" destOrd="0" presId="urn:microsoft.com/office/officeart/2018/5/layout/IconLeafLabelList"/>
    <dgm:cxn modelId="{B95EB8B4-F1B4-4E51-A51C-754158410C17}" type="presParOf" srcId="{F3D121AC-3B74-4354-A1DB-74B339CCC252}" destId="{0C32B8E8-E493-4FCF-A992-B6349C90CD28}" srcOrd="0" destOrd="0" presId="urn:microsoft.com/office/officeart/2018/5/layout/IconLeafLabelList"/>
    <dgm:cxn modelId="{B84B4EA4-1811-4DF9-A0D5-E9EF29695E57}" type="presParOf" srcId="{F3D121AC-3B74-4354-A1DB-74B339CCC252}" destId="{AAC50258-6171-4B41-8852-3054355D014A}" srcOrd="1" destOrd="0" presId="urn:microsoft.com/office/officeart/2018/5/layout/IconLeafLabelList"/>
    <dgm:cxn modelId="{07A1389F-6DF9-43F0-AC86-D76FEAA34C84}" type="presParOf" srcId="{F3D121AC-3B74-4354-A1DB-74B339CCC252}" destId="{63F67A80-76AF-4B29-9D73-9C4EC0514F6E}" srcOrd="2" destOrd="0" presId="urn:microsoft.com/office/officeart/2018/5/layout/IconLeafLabelList"/>
    <dgm:cxn modelId="{D36564BF-9370-416E-A3A5-52741AC425F9}" type="presParOf" srcId="{F3D121AC-3B74-4354-A1DB-74B339CCC252}" destId="{59BCABF9-59B0-4B4F-A389-FFEA43456552}" srcOrd="3" destOrd="0" presId="urn:microsoft.com/office/officeart/2018/5/layout/IconLeafLabelList"/>
    <dgm:cxn modelId="{51A0F24A-AF71-4419-AACC-43C615F6C285}" type="presParOf" srcId="{D7900426-65B9-45A7-9415-FB0AEE1AFC8B}" destId="{5B9CD2A5-45DC-4600-9346-B7F55FD7F366}" srcOrd="13" destOrd="0" presId="urn:microsoft.com/office/officeart/2018/5/layout/IconLeafLabelList"/>
    <dgm:cxn modelId="{90AC3916-0037-4C10-BD12-454806F4B68B}" type="presParOf" srcId="{D7900426-65B9-45A7-9415-FB0AEE1AFC8B}" destId="{E27CBB94-9047-4ED8-AA42-12DD83E78017}" srcOrd="14" destOrd="0" presId="urn:microsoft.com/office/officeart/2018/5/layout/IconLeafLabelList"/>
    <dgm:cxn modelId="{E4A10A26-8B81-4BBA-8C6C-4569C6E51A52}" type="presParOf" srcId="{E27CBB94-9047-4ED8-AA42-12DD83E78017}" destId="{E0932E23-0A09-4959-BAEB-320C2697A21C}" srcOrd="0" destOrd="0" presId="urn:microsoft.com/office/officeart/2018/5/layout/IconLeafLabelList"/>
    <dgm:cxn modelId="{D6B11837-CDBA-4A40-8E82-F97F9903A3E3}" type="presParOf" srcId="{E27CBB94-9047-4ED8-AA42-12DD83E78017}" destId="{9125F8E0-BEFF-4369-9727-54C6DB7CD38A}" srcOrd="1" destOrd="0" presId="urn:microsoft.com/office/officeart/2018/5/layout/IconLeafLabelList"/>
    <dgm:cxn modelId="{B6B037F7-BCE9-41C6-B6B0-4491CEEB4D49}" type="presParOf" srcId="{E27CBB94-9047-4ED8-AA42-12DD83E78017}" destId="{4B788CAC-3119-4EE4-9C2F-F4E743436727}" srcOrd="2" destOrd="0" presId="urn:microsoft.com/office/officeart/2018/5/layout/IconLeafLabelList"/>
    <dgm:cxn modelId="{149A7900-C127-453D-8D4B-E53BEA5FC3F1}" type="presParOf" srcId="{E27CBB94-9047-4ED8-AA42-12DD83E78017}" destId="{233D8B2C-1999-4431-9EC2-6D796447DB7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D18CA-5BE0-49E1-A92C-A24C35F3EF9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B00DF-8EBF-4A7B-86CB-1D3E502990D1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Medications</a:t>
          </a:r>
        </a:p>
      </dsp:txBody>
      <dsp:txXfrm>
        <a:off x="0" y="0"/>
        <a:ext cx="6492875" cy="2552700"/>
      </dsp:txXfrm>
    </dsp:sp>
    <dsp:sp modelId="{17BBEB71-6FF0-4B19-9FDA-AEA9B378DEBE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C2340-925F-4D49-AF20-F23174A462A2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Comorbidities</a:t>
          </a:r>
        </a:p>
      </dsp:txBody>
      <dsp:txXfrm>
        <a:off x="0" y="2552700"/>
        <a:ext cx="6492875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5BC6F-D2BA-4A55-AC4A-C7C2AD0399E0}">
      <dsp:nvSpPr>
        <dsp:cNvPr id="0" name=""/>
        <dsp:cNvSpPr/>
      </dsp:nvSpPr>
      <dsp:spPr>
        <a:xfrm>
          <a:off x="0" y="695"/>
          <a:ext cx="6521417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8E9F8-47E6-423E-BFAB-67558E59FB19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2F027-0CE0-4C2D-ADAB-38AD7E60CC47}">
      <dsp:nvSpPr>
        <dsp:cNvPr id="0" name=""/>
        <dsp:cNvSpPr/>
      </dsp:nvSpPr>
      <dsp:spPr>
        <a:xfrm>
          <a:off x="1879455" y="695"/>
          <a:ext cx="2934637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Screen</a:t>
          </a:r>
        </a:p>
      </dsp:txBody>
      <dsp:txXfrm>
        <a:off x="1879455" y="695"/>
        <a:ext cx="2934637" cy="1627234"/>
      </dsp:txXfrm>
    </dsp:sp>
    <dsp:sp modelId="{A0AB1D4B-226C-42EF-B5E1-E368C8073505}">
      <dsp:nvSpPr>
        <dsp:cNvPr id="0" name=""/>
        <dsp:cNvSpPr/>
      </dsp:nvSpPr>
      <dsp:spPr>
        <a:xfrm>
          <a:off x="4814093" y="695"/>
          <a:ext cx="170732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 risk or not at risk?</a:t>
          </a:r>
        </a:p>
      </dsp:txBody>
      <dsp:txXfrm>
        <a:off x="4814093" y="695"/>
        <a:ext cx="1707323" cy="1627234"/>
      </dsp:txXfrm>
    </dsp:sp>
    <dsp:sp modelId="{D9F6869F-D6B9-4088-864C-1F51B70A701F}">
      <dsp:nvSpPr>
        <dsp:cNvPr id="0" name=""/>
        <dsp:cNvSpPr/>
      </dsp:nvSpPr>
      <dsp:spPr>
        <a:xfrm>
          <a:off x="0" y="2034738"/>
          <a:ext cx="6521417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CEA90-5464-4576-A1CA-E6BD35BE8361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6AA0-AB1F-4F14-9723-12B54E377715}">
      <dsp:nvSpPr>
        <dsp:cNvPr id="0" name=""/>
        <dsp:cNvSpPr/>
      </dsp:nvSpPr>
      <dsp:spPr>
        <a:xfrm>
          <a:off x="1879455" y="2034738"/>
          <a:ext cx="2934637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Assess</a:t>
          </a:r>
        </a:p>
      </dsp:txBody>
      <dsp:txXfrm>
        <a:off x="1879455" y="2034738"/>
        <a:ext cx="2934637" cy="1627234"/>
      </dsp:txXfrm>
    </dsp:sp>
    <dsp:sp modelId="{244A6C6F-1E62-4020-9028-55A9FDCF8617}">
      <dsp:nvSpPr>
        <dsp:cNvPr id="0" name=""/>
        <dsp:cNvSpPr/>
      </dsp:nvSpPr>
      <dsp:spPr>
        <a:xfrm>
          <a:off x="4814093" y="2034738"/>
          <a:ext cx="170732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Modifiable risk factors and fall history</a:t>
          </a:r>
        </a:p>
      </dsp:txBody>
      <dsp:txXfrm>
        <a:off x="4814093" y="2034738"/>
        <a:ext cx="1707323" cy="1627234"/>
      </dsp:txXfrm>
    </dsp:sp>
    <dsp:sp modelId="{0F83C9E5-97BE-4520-A1A4-9BB72CAD5152}">
      <dsp:nvSpPr>
        <dsp:cNvPr id="0" name=""/>
        <dsp:cNvSpPr/>
      </dsp:nvSpPr>
      <dsp:spPr>
        <a:xfrm>
          <a:off x="0" y="4068781"/>
          <a:ext cx="6521417" cy="16272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622B3-1F93-4127-87C6-28201156D532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006BB-7E8D-400E-B708-CED959236B93}">
      <dsp:nvSpPr>
        <dsp:cNvPr id="0" name=""/>
        <dsp:cNvSpPr/>
      </dsp:nvSpPr>
      <dsp:spPr>
        <a:xfrm>
          <a:off x="1879455" y="4068781"/>
          <a:ext cx="2934637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Intervene</a:t>
          </a:r>
        </a:p>
      </dsp:txBody>
      <dsp:txXfrm>
        <a:off x="1879455" y="4068781"/>
        <a:ext cx="2934637" cy="1627234"/>
      </dsp:txXfrm>
    </dsp:sp>
    <dsp:sp modelId="{8C8202D0-A9D6-43AC-93DF-F0DF00FDF741}">
      <dsp:nvSpPr>
        <dsp:cNvPr id="0" name=""/>
        <dsp:cNvSpPr/>
      </dsp:nvSpPr>
      <dsp:spPr>
        <a:xfrm>
          <a:off x="4814093" y="4068781"/>
          <a:ext cx="170732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Reduced identified RF</a:t>
          </a:r>
        </a:p>
      </dsp:txBody>
      <dsp:txXfrm>
        <a:off x="4814093" y="4068781"/>
        <a:ext cx="1707323" cy="1627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64BD4-43BB-43B2-899A-97D1A8CD4790}">
      <dsp:nvSpPr>
        <dsp:cNvPr id="0" name=""/>
        <dsp:cNvSpPr/>
      </dsp:nvSpPr>
      <dsp:spPr>
        <a:xfrm>
          <a:off x="348090" y="867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57283-F404-4EE1-9F94-5415F36E0CA7}">
      <dsp:nvSpPr>
        <dsp:cNvPr id="0" name=""/>
        <dsp:cNvSpPr/>
      </dsp:nvSpPr>
      <dsp:spPr>
        <a:xfrm>
          <a:off x="554211" y="206988"/>
          <a:ext cx="554941" cy="554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EE014-F3C5-4BB5-BD7B-F1889342CDBC}">
      <dsp:nvSpPr>
        <dsp:cNvPr id="0" name=""/>
        <dsp:cNvSpPr/>
      </dsp:nvSpPr>
      <dsp:spPr>
        <a:xfrm>
          <a:off x="38908" y="1269304"/>
          <a:ext cx="1585546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Orthostatic vital signs</a:t>
          </a:r>
        </a:p>
      </dsp:txBody>
      <dsp:txXfrm>
        <a:off x="38908" y="1269304"/>
        <a:ext cx="1585546" cy="933792"/>
      </dsp:txXfrm>
    </dsp:sp>
    <dsp:sp modelId="{1907DA0B-010B-40D2-9009-6FEA90023B7B}">
      <dsp:nvSpPr>
        <dsp:cNvPr id="0" name=""/>
        <dsp:cNvSpPr/>
      </dsp:nvSpPr>
      <dsp:spPr>
        <a:xfrm>
          <a:off x="2211108" y="867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BF2E3-E8EE-4981-A222-DAE74917C66A}">
      <dsp:nvSpPr>
        <dsp:cNvPr id="0" name=""/>
        <dsp:cNvSpPr/>
      </dsp:nvSpPr>
      <dsp:spPr>
        <a:xfrm>
          <a:off x="2417229" y="206988"/>
          <a:ext cx="554941" cy="554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6D7D4-463B-455E-AD04-2DDD7A3A077B}">
      <dsp:nvSpPr>
        <dsp:cNvPr id="0" name=""/>
        <dsp:cNvSpPr/>
      </dsp:nvSpPr>
      <dsp:spPr>
        <a:xfrm>
          <a:off x="1901926" y="1269304"/>
          <a:ext cx="1585546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Evaluate gait, strength and balance</a:t>
          </a:r>
        </a:p>
      </dsp:txBody>
      <dsp:txXfrm>
        <a:off x="1901926" y="1269304"/>
        <a:ext cx="1585546" cy="933792"/>
      </dsp:txXfrm>
    </dsp:sp>
    <dsp:sp modelId="{25CAEBB8-439C-4FCD-862C-3DDBD5AF7169}">
      <dsp:nvSpPr>
        <dsp:cNvPr id="0" name=""/>
        <dsp:cNvSpPr/>
      </dsp:nvSpPr>
      <dsp:spPr>
        <a:xfrm>
          <a:off x="4074125" y="867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1A8D7-ACA7-4742-9371-50973C9EF175}">
      <dsp:nvSpPr>
        <dsp:cNvPr id="0" name=""/>
        <dsp:cNvSpPr/>
      </dsp:nvSpPr>
      <dsp:spPr>
        <a:xfrm>
          <a:off x="4280246" y="206988"/>
          <a:ext cx="554941" cy="554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9E2F0-76FA-4D32-AFF6-F09EBDB89D3F}">
      <dsp:nvSpPr>
        <dsp:cNvPr id="0" name=""/>
        <dsp:cNvSpPr/>
      </dsp:nvSpPr>
      <dsp:spPr>
        <a:xfrm>
          <a:off x="3764944" y="1269304"/>
          <a:ext cx="1585546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Identify medications that increase fall risk</a:t>
          </a:r>
        </a:p>
      </dsp:txBody>
      <dsp:txXfrm>
        <a:off x="3764944" y="1269304"/>
        <a:ext cx="1585546" cy="933792"/>
      </dsp:txXfrm>
    </dsp:sp>
    <dsp:sp modelId="{A96D7E86-66E3-4193-8A62-FBA691D7ACEC}">
      <dsp:nvSpPr>
        <dsp:cNvPr id="0" name=""/>
        <dsp:cNvSpPr/>
      </dsp:nvSpPr>
      <dsp:spPr>
        <a:xfrm>
          <a:off x="6057089" y="867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77825-53AA-4F32-B0D1-274EF8D7D8E0}">
      <dsp:nvSpPr>
        <dsp:cNvPr id="0" name=""/>
        <dsp:cNvSpPr/>
      </dsp:nvSpPr>
      <dsp:spPr>
        <a:xfrm>
          <a:off x="6263211" y="206988"/>
          <a:ext cx="554941" cy="5549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0589E-6F17-4916-ABBE-D99EB36089BE}">
      <dsp:nvSpPr>
        <dsp:cNvPr id="0" name=""/>
        <dsp:cNvSpPr/>
      </dsp:nvSpPr>
      <dsp:spPr>
        <a:xfrm>
          <a:off x="5627961" y="1269304"/>
          <a:ext cx="1825440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Ask about potential home hazards (throw rugs, slippery tub)</a:t>
          </a:r>
        </a:p>
      </dsp:txBody>
      <dsp:txXfrm>
        <a:off x="5627961" y="1269304"/>
        <a:ext cx="1825440" cy="933792"/>
      </dsp:txXfrm>
    </dsp:sp>
    <dsp:sp modelId="{41205A04-E8BB-4814-905A-E9DE5186DACA}">
      <dsp:nvSpPr>
        <dsp:cNvPr id="0" name=""/>
        <dsp:cNvSpPr/>
      </dsp:nvSpPr>
      <dsp:spPr>
        <a:xfrm>
          <a:off x="8040054" y="867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324E1-4B4C-4BAB-ACAE-E63746A4A4C5}">
      <dsp:nvSpPr>
        <dsp:cNvPr id="0" name=""/>
        <dsp:cNvSpPr/>
      </dsp:nvSpPr>
      <dsp:spPr>
        <a:xfrm>
          <a:off x="8246175" y="206988"/>
          <a:ext cx="554941" cy="5549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84AD0-8049-45E1-87C3-E500AC1F6C67}">
      <dsp:nvSpPr>
        <dsp:cNvPr id="0" name=""/>
        <dsp:cNvSpPr/>
      </dsp:nvSpPr>
      <dsp:spPr>
        <a:xfrm>
          <a:off x="7730872" y="1269304"/>
          <a:ext cx="1585546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Check visual acuity</a:t>
          </a:r>
        </a:p>
      </dsp:txBody>
      <dsp:txXfrm>
        <a:off x="7730872" y="1269304"/>
        <a:ext cx="1585546" cy="933792"/>
      </dsp:txXfrm>
    </dsp:sp>
    <dsp:sp modelId="{2C63B180-9C85-47F4-B3EA-027C697F2CE6}">
      <dsp:nvSpPr>
        <dsp:cNvPr id="0" name=""/>
        <dsp:cNvSpPr/>
      </dsp:nvSpPr>
      <dsp:spPr>
        <a:xfrm>
          <a:off x="10003333" y="867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8E84-6623-493C-8E2F-74B7172DEF9D}">
      <dsp:nvSpPr>
        <dsp:cNvPr id="0" name=""/>
        <dsp:cNvSpPr/>
      </dsp:nvSpPr>
      <dsp:spPr>
        <a:xfrm>
          <a:off x="10209454" y="206988"/>
          <a:ext cx="554941" cy="5549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A8E94-C92C-4CD6-86C0-7FA689DC2876}">
      <dsp:nvSpPr>
        <dsp:cNvPr id="0" name=""/>
        <dsp:cNvSpPr/>
      </dsp:nvSpPr>
      <dsp:spPr>
        <a:xfrm>
          <a:off x="9593890" y="1269304"/>
          <a:ext cx="1786070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Assess feet/footwear</a:t>
          </a:r>
        </a:p>
      </dsp:txBody>
      <dsp:txXfrm>
        <a:off x="9593890" y="1269304"/>
        <a:ext cx="1786070" cy="933792"/>
      </dsp:txXfrm>
    </dsp:sp>
    <dsp:sp modelId="{0C32B8E8-E493-4FCF-A992-B6349C90CD28}">
      <dsp:nvSpPr>
        <dsp:cNvPr id="0" name=""/>
        <dsp:cNvSpPr/>
      </dsp:nvSpPr>
      <dsp:spPr>
        <a:xfrm>
          <a:off x="4294334" y="2599484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50258-6171-4B41-8852-3054355D014A}">
      <dsp:nvSpPr>
        <dsp:cNvPr id="0" name=""/>
        <dsp:cNvSpPr/>
      </dsp:nvSpPr>
      <dsp:spPr>
        <a:xfrm>
          <a:off x="4500455" y="2805605"/>
          <a:ext cx="554941" cy="5549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CABF9-59B0-4B4F-A389-FFEA43456552}">
      <dsp:nvSpPr>
        <dsp:cNvPr id="0" name=""/>
        <dsp:cNvSpPr/>
      </dsp:nvSpPr>
      <dsp:spPr>
        <a:xfrm>
          <a:off x="3985152" y="3867921"/>
          <a:ext cx="1585546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Assess vit D intake</a:t>
          </a:r>
        </a:p>
      </dsp:txBody>
      <dsp:txXfrm>
        <a:off x="3985152" y="3867921"/>
        <a:ext cx="1585546" cy="933792"/>
      </dsp:txXfrm>
    </dsp:sp>
    <dsp:sp modelId="{E0932E23-0A09-4959-BAEB-320C2697A21C}">
      <dsp:nvSpPr>
        <dsp:cNvPr id="0" name=""/>
        <dsp:cNvSpPr/>
      </dsp:nvSpPr>
      <dsp:spPr>
        <a:xfrm>
          <a:off x="6157351" y="2599484"/>
          <a:ext cx="967183" cy="96718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5F8E0-BEFF-4369-9727-54C6DB7CD38A}">
      <dsp:nvSpPr>
        <dsp:cNvPr id="0" name=""/>
        <dsp:cNvSpPr/>
      </dsp:nvSpPr>
      <dsp:spPr>
        <a:xfrm>
          <a:off x="6363473" y="2805605"/>
          <a:ext cx="554941" cy="55494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D8B2C-1999-4431-9EC2-6D796447DB74}">
      <dsp:nvSpPr>
        <dsp:cNvPr id="0" name=""/>
        <dsp:cNvSpPr/>
      </dsp:nvSpPr>
      <dsp:spPr>
        <a:xfrm>
          <a:off x="5848170" y="3867921"/>
          <a:ext cx="1585546" cy="93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Identify comorbidities </a:t>
          </a:r>
        </a:p>
      </dsp:txBody>
      <dsp:txXfrm>
        <a:off x="5848170" y="3867921"/>
        <a:ext cx="1585546" cy="93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F572E-3062-4489-AE76-5772E41C7F39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4FD4-9E2E-41B2-A69D-3BB6B729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5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Geriatric patients have different injury patterns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Physiologic changes that occur with age affect patients in a number of ways, but generally results in a loss of functional reserve in most organ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25252"/>
                </a:solidFill>
                <a:latin typeface="Arial" panose="020B0604020202020204" pitchFamily="34" charset="0"/>
              </a:rPr>
              <a:t>A person with a knee contusion living in a two-</a:t>
            </a:r>
            <a:r>
              <a:rPr lang="en-US" dirty="0" err="1">
                <a:solidFill>
                  <a:srgbClr val="525252"/>
                </a:solidFill>
                <a:latin typeface="Arial" panose="020B0604020202020204" pitchFamily="34" charset="0"/>
              </a:rPr>
              <a:t>storey</a:t>
            </a:r>
            <a:r>
              <a:rPr lang="en-US" dirty="0">
                <a:solidFill>
                  <a:srgbClr val="525252"/>
                </a:solidFill>
                <a:latin typeface="Arial" panose="020B0604020202020204" pitchFamily="34" charset="0"/>
              </a:rPr>
              <a:t> home may need additional home care or adjustments of the home environment (bed and commode on ground floor).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A person living on one floor with a pelvic fracture may be able to go home, but need support in hiring some private home help and additional support services through home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FALSE, </a:t>
            </a:r>
            <a:r>
              <a:rPr lang="en-US" b="0" i="0" dirty="0">
                <a:solidFill>
                  <a:srgbClr val="666666"/>
                </a:solidFill>
                <a:effectLst/>
                <a:latin typeface="Droid Sans"/>
              </a:rPr>
              <a:t>older patients with nonoperative injuries benefit from specialized trauma care from coordinated multidisciplinary teams at a regional trauma center.</a:t>
            </a:r>
            <a:r>
              <a:rPr lang="en-US" b="0" i="0" baseline="30000" dirty="0">
                <a:solidFill>
                  <a:srgbClr val="666666"/>
                </a:solidFill>
                <a:effectLst/>
                <a:latin typeface="Droid Sans"/>
              </a:rPr>
              <a:t>5</a:t>
            </a:r>
            <a:r>
              <a:rPr lang="en-US" b="0" i="0" dirty="0">
                <a:solidFill>
                  <a:srgbClr val="666666"/>
                </a:solidFill>
                <a:effectLst/>
                <a:latin typeface="Droid Sans"/>
              </a:rPr>
              <a:t> The lack of need for emergency surgery should </a:t>
            </a:r>
            <a:r>
              <a:rPr lang="en-US" b="0" i="1" dirty="0">
                <a:solidFill>
                  <a:srgbClr val="666666"/>
                </a:solidFill>
                <a:effectLst/>
                <a:latin typeface="Droid Sans"/>
              </a:rPr>
              <a:t>not</a:t>
            </a:r>
            <a:r>
              <a:rPr lang="en-US" b="0" i="0" dirty="0">
                <a:solidFill>
                  <a:srgbClr val="666666"/>
                </a:solidFill>
                <a:effectLst/>
                <a:latin typeface="Droid Sans"/>
              </a:rPr>
              <a:t> preclude consideration for transfer to a lead trauma center.  For example an older adult who presents to the ED several days after a fall found to have multiple rib fractures.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2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b="1" dirty="0">
                <a:solidFill>
                  <a:srgbClr val="525252"/>
                </a:solidFill>
                <a:latin typeface="Arial" panose="020B0604020202020204" pitchFamily="34" charset="0"/>
              </a:rPr>
              <a:t>A</a:t>
            </a:r>
            <a:r>
              <a:rPr lang="en-US" b="1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dvanced or focused practice nurse</a:t>
            </a: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or a</a:t>
            </a:r>
            <a:r>
              <a:rPr lang="en-US" b="1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social worker</a:t>
            </a: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to coordinate the non-medical components of the visit;</a:t>
            </a:r>
          </a:p>
          <a:p>
            <a:pPr lvl="1" fontAlgn="base"/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access to a </a:t>
            </a:r>
            <a:r>
              <a:rPr lang="en-US" b="1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physiotherapist</a:t>
            </a: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and or an </a:t>
            </a:r>
            <a:r>
              <a:rPr lang="en-US" b="1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occupational therapist</a:t>
            </a: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who can do mobility and function assessments</a:t>
            </a:r>
          </a:p>
          <a:p>
            <a:pPr lvl="1" fontAlgn="base"/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b="1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pharmacist</a:t>
            </a: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available to assess medication use, interactions, and compliance;</a:t>
            </a:r>
          </a:p>
          <a:p>
            <a:pPr lvl="1" fontAlgn="base"/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access to </a:t>
            </a:r>
            <a:r>
              <a:rPr lang="en-US" b="1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community-based care coordinator</a:t>
            </a: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 to arrange additional home care or assessment of the home for safety and mobility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FALSE, adequate treatment of pain will decrease risk of delirium and agitation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be aware that a simple fall can be considered a Level 1 Trauma, especially when on anticoagulation</a:t>
            </a:r>
          </a:p>
          <a:p>
            <a:r>
              <a:rPr lang="en-US" dirty="0"/>
              <a:t>Patient transferred to a Level 1 trauma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of prehospital data of trauma patients over 70 who present to the 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1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Cardiac functional reserve is diminished with age. Older patients have a lower cardiac output, decreased cardiac reserve, and are less likely to be able to tolerate hemodynamic stress as well as younger patients</a:t>
            </a:r>
          </a:p>
          <a:p>
            <a:pPr lvl="1"/>
            <a:endParaRPr lang="en-US" dirty="0"/>
          </a:p>
          <a:p>
            <a:r>
              <a:rPr lang="en-US" dirty="0"/>
              <a:t>Decrease heart rate response to catecholamines</a:t>
            </a:r>
          </a:p>
          <a:p>
            <a:pPr lvl="1"/>
            <a:r>
              <a:rPr lang="en-US" dirty="0"/>
              <a:t>From aging conduction system</a:t>
            </a:r>
          </a:p>
          <a:p>
            <a:pPr lvl="1"/>
            <a:r>
              <a:rPr lang="en-US" dirty="0"/>
              <a:t>From medications (beta blockers or CCB)</a:t>
            </a:r>
          </a:p>
          <a:p>
            <a:pPr lvl="1"/>
            <a:r>
              <a:rPr lang="en-US" dirty="0"/>
              <a:t>Compensatory tachycardia not often seen</a:t>
            </a:r>
          </a:p>
          <a:p>
            <a:pPr lvl="1"/>
            <a:endParaRPr lang="en-US" dirty="0"/>
          </a:p>
          <a:p>
            <a:r>
              <a:rPr lang="en-US" dirty="0"/>
              <a:t>Changes in other organ systems (pulmonary, renal system, skin)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Less pulmonary compliance,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Get older patient off the back board as soon as possible!!!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Get out of wet clothes!!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What about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2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30-50% are due to environmental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prevention programs in primary care, community or emergency care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A highly functional person, who uses a walker, may lose his/her mobility because of a wrist fracture and need a period of convalescent admission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A4FD4-9E2E-41B2-A69D-3BB6B729F2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8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FA9F-3194-432F-8B7A-0FA713FAF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DD46D-4F01-41C4-9411-A7EA9E1E7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3108-9F27-43E2-86C9-0CEAEED6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5613C-EA1E-42C5-AACD-DE9A1A73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E02A-DB7F-4605-9830-071DBE34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E866-75A2-4F62-B363-A53A6FDB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F30BB-2F21-4410-A60E-38CA40F2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9C8C6-4AF8-4AB3-8A08-6BDD761D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D51D-8CAC-4E39-8C02-1B0F73D0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BD3EE-D3A9-4005-812C-E955013A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11D48-3CE1-48ED-9D4C-5C87A827E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1CFBF-7279-464D-B3D4-C2D648CC5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B643-0962-4573-A8C2-B3A4293E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3A5F8-FEA3-46D2-8832-0673EF77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C5D3-086B-4AF8-880C-6EC5E456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A0DB-1259-49D9-967F-5CBD8843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8DB27-7C8F-4547-A35B-6A23E61C5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F1C73-DA86-4A77-8347-825BC453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6F0B-CD59-41A8-B82C-85497A11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766A-F9DD-48BC-98F2-AEFB9755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2347-2AC8-42B5-998C-0A334804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1A4C-1ADB-49A6-83A4-B59125A70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31D70-B27F-4EAB-8AFC-660AB080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C7133-84FA-46DB-8AF9-753081476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E50FD-4395-4E86-872F-499EAC22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5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B902-A25B-4BF9-9BBF-DB0BFB62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5459-9FF8-428D-BB10-052E1712C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71655-85EF-4C96-97EA-DFD2E6ECF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9A04F-AA60-42C2-9FB3-950DEE06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E02A-7963-4F78-8851-B5778B35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196B-455F-46BC-993E-DD95BCAD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5737-246E-4913-868F-FDB820C0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256EF-7200-4617-9442-C7A7D34D4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BB5F1-1663-474A-BC2F-1580E5E74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A3E11-BD93-467A-BC65-A9A193DF9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A2C7B-DFBF-4F9A-9BB0-9CD3993CA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0D4B0-BE01-4CBC-952C-F818ED29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67861-35F6-4F45-99F3-6F2C3162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B20BE-65B9-4C85-9A8A-D2540B47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9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4AB6-9E8C-4FB3-925B-BB53F534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1A2C0-08B7-45DF-90DB-1D6A0678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EA65D-3F89-4D5D-9352-776E445E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9B0CF-D8C9-4A00-8C1E-918EED8E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CCE8C-64FF-4ACB-AFCE-2B7881E6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5C737-F412-406C-9173-46FC421C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B914-8832-4C60-8AEC-9B301677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CB69-286A-48E5-8EBD-2B00D3CF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86D3-9946-4AF1-A53D-ADFB6045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BD840-8720-4977-B512-1907B1EB5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45447-419E-4B28-8CE0-08FBA8DE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48267-E16F-4211-B2C2-DC7A968E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8F387-AF41-4B4A-AD3B-FB20159E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75AF-3687-4CBD-9A09-0DEBD378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C3F11-BA24-4C58-82E5-CB46E970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482E9-4B06-4BF4-90EE-B4C50A89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5C064-128F-4CA7-855E-12BDC6B4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17363-9B8E-44DC-AF12-FC1F309B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7DD1B-E251-4BCE-8BA5-25B04AA7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EBD40-9787-4369-9095-648F1943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7E71-0FE5-4F37-976B-87CC82060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BC84-93AB-4B16-8268-B1010E377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A36F-CAFE-4D39-B4C2-4F30564AC731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703A1-008F-4DCC-91F9-4F10D9FAD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20B0-02F9-465C-AA35-E2E925265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B3A00-7307-46B4-8CBE-9A86B2A4E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ging.com/preventing-falls-in-older-adul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C6918-43E1-477A-9100-EDCE0E22C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Geriatric Trauma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678F-0C8A-4A11-923D-41F4E326D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n-US" sz="2000" dirty="0"/>
              <a:t>Luna Ragsdale, MD, MPH</a:t>
            </a:r>
          </a:p>
          <a:p>
            <a:pPr algn="l"/>
            <a:r>
              <a:rPr lang="en-US" sz="2000" dirty="0"/>
              <a:t>Chief, Emergency Department</a:t>
            </a:r>
          </a:p>
          <a:p>
            <a:pPr algn="l"/>
            <a:r>
              <a:rPr lang="en-US" sz="2000" dirty="0"/>
              <a:t>Durham VA Health Care System</a:t>
            </a:r>
          </a:p>
          <a:p>
            <a:pPr algn="l"/>
            <a:r>
              <a:rPr lang="en-US" sz="2000" dirty="0"/>
              <a:t>December 2,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24FC3-EBA1-4D2A-A784-7B295FBC5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927" y="1396312"/>
            <a:ext cx="3798396" cy="49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6F382C-5AC7-47CA-920D-1EE0B18C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Other Factors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985E1CC-82C7-445C-9C12-602B85FCA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46995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146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B777DF-F6A2-4D53-B6F0-D9700609E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5452525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BB078-F906-4CF8-AEF1-251518DC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4623363" cy="4480726"/>
          </a:xfrm>
        </p:spPr>
        <p:txBody>
          <a:bodyPr>
            <a:normAutofit/>
          </a:bodyPr>
          <a:lstStyle/>
          <a:p>
            <a:pPr algn="r"/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99AB-9BC2-435E-A0DC-ADBF9A4B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037" y="791110"/>
            <a:ext cx="5452525" cy="5440047"/>
          </a:xfrm>
        </p:spPr>
        <p:txBody>
          <a:bodyPr anchor="ctr">
            <a:normAutofit/>
          </a:bodyPr>
          <a:lstStyle/>
          <a:p>
            <a:r>
              <a:rPr lang="en-US" sz="1900" dirty="0"/>
              <a:t>Are normal vital signs normal?</a:t>
            </a:r>
          </a:p>
          <a:p>
            <a:pPr lvl="1"/>
            <a:r>
              <a:rPr lang="en-US" sz="1900" dirty="0"/>
              <a:t>Systolic of 120 could be hypotension </a:t>
            </a:r>
          </a:p>
          <a:p>
            <a:pPr lvl="1"/>
            <a:r>
              <a:rPr lang="en-US" sz="1900" dirty="0"/>
              <a:t>HR 90-100 could be tachycardia if </a:t>
            </a:r>
            <a:r>
              <a:rPr lang="en-US" sz="1900" dirty="0" err="1"/>
              <a:t>betablocked</a:t>
            </a: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1900" dirty="0"/>
              <a:t>Significant blood loss can be occult (femur fractures, pelvic fractures, retroperitoneal bleed) </a:t>
            </a:r>
            <a:r>
              <a:rPr lang="en-US" sz="1900" dirty="0" err="1"/>
              <a:t>esp</a:t>
            </a:r>
            <a:r>
              <a:rPr lang="en-US" sz="1900" dirty="0"/>
              <a:t> if anticoagulated</a:t>
            </a:r>
          </a:p>
        </p:txBody>
      </p:sp>
    </p:spTree>
    <p:extLst>
      <p:ext uri="{BB962C8B-B14F-4D97-AF65-F5344CB8AC3E}">
        <p14:creationId xmlns:p14="http://schemas.microsoft.com/office/powerpoint/2010/main" val="412206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316B-338B-4ACC-BB3D-96F7FFB8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Case 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EFCB-781B-4E37-8856-1C3B1A69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915" y="602427"/>
            <a:ext cx="6583680" cy="5755341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82 year old male with h/o COPD, EMS receives call for shortness of breath, decreased breath sounds and hypoxic with mild respiratory distress.</a:t>
            </a:r>
          </a:p>
          <a:p>
            <a:pPr lvl="1"/>
            <a:r>
              <a:rPr lang="en-US" sz="2200">
                <a:solidFill>
                  <a:schemeClr val="bg1"/>
                </a:solidFill>
              </a:rPr>
              <a:t>Nebulizer, solumedrol given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On arrival to ED, still hypoxic with mild respiratory distress</a:t>
            </a:r>
          </a:p>
          <a:p>
            <a:pPr lvl="1"/>
            <a:r>
              <a:rPr lang="en-US" sz="2200">
                <a:solidFill>
                  <a:schemeClr val="bg1"/>
                </a:solidFill>
              </a:rPr>
              <a:t>EMS states found in basement</a:t>
            </a:r>
          </a:p>
          <a:p>
            <a:pPr lvl="1"/>
            <a:r>
              <a:rPr lang="en-US" sz="2200">
                <a:solidFill>
                  <a:schemeClr val="bg1"/>
                </a:solidFill>
              </a:rPr>
              <a:t>Patient reported small fall landing down stairs landing on back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45D84-9175-4AE2-9775-436B2D09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Falls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B7B-0B69-4A72-9A90-7625A7DC5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979590" cy="525145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common cause of fatal injury</a:t>
            </a:r>
          </a:p>
          <a:p>
            <a:r>
              <a:rPr lang="en-US" dirty="0">
                <a:solidFill>
                  <a:schemeClr val="bg1"/>
                </a:solidFill>
              </a:rPr>
              <a:t>Most common cause of nonfatal trauma related admission</a:t>
            </a:r>
          </a:p>
          <a:p>
            <a:r>
              <a:rPr lang="en-US" dirty="0">
                <a:solidFill>
                  <a:schemeClr val="bg1"/>
                </a:solidFill>
              </a:rPr>
              <a:t>Most frequent cause of traumatic brain injury</a:t>
            </a:r>
          </a:p>
          <a:p>
            <a:r>
              <a:rPr lang="en-US" dirty="0">
                <a:solidFill>
                  <a:schemeClr val="bg1"/>
                </a:solidFill>
              </a:rPr>
              <a:t>1 in 4 </a:t>
            </a:r>
            <a:r>
              <a:rPr lang="en-US" u="sng" dirty="0">
                <a:solidFill>
                  <a:schemeClr val="bg1"/>
                </a:solidFill>
              </a:rPr>
              <a:t>&gt;</a:t>
            </a:r>
            <a:r>
              <a:rPr lang="en-US" dirty="0">
                <a:solidFill>
                  <a:schemeClr val="bg1"/>
                </a:solidFill>
              </a:rPr>
              <a:t>65 report falling each year</a:t>
            </a:r>
          </a:p>
          <a:p>
            <a:r>
              <a:rPr lang="en-US" dirty="0">
                <a:solidFill>
                  <a:schemeClr val="bg1"/>
                </a:solidFill>
              </a:rPr>
              <a:t>10-15% cause serious injury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Psychological injury</a:t>
            </a:r>
          </a:p>
        </p:txBody>
      </p:sp>
    </p:spTree>
    <p:extLst>
      <p:ext uri="{BB962C8B-B14F-4D97-AF65-F5344CB8AC3E}">
        <p14:creationId xmlns:p14="http://schemas.microsoft.com/office/powerpoint/2010/main" val="1535585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37A82-7608-48C2-AB61-08FD3774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11C3-B44F-4101-BD8E-A24B5010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97" y="1412489"/>
            <a:ext cx="7649709" cy="3441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Every 11 seconds an older adult is treated in the ED for a fall</a:t>
            </a:r>
          </a:p>
          <a:p>
            <a:endParaRPr lang="en-US" dirty="0"/>
          </a:p>
          <a:p>
            <a:pPr marL="0"/>
            <a:endParaRPr lang="en-US" dirty="0"/>
          </a:p>
          <a:p>
            <a:r>
              <a:rPr lang="en-US" dirty="0"/>
              <a:t>Every 19 minutes, an older adult dies from a fall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84D3E-1360-44EA-998D-C8650C72CE64}"/>
              </a:ext>
            </a:extLst>
          </p:cNvPr>
          <p:cNvSpPr txBox="1"/>
          <p:nvPr/>
        </p:nvSpPr>
        <p:spPr>
          <a:xfrm>
            <a:off x="4013167" y="6304013"/>
            <a:ext cx="7339776" cy="70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2"/>
              </a:rPr>
              <a:t>https://aging.com/preventing-falls-in-older-adults/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811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76CE2-D940-485C-A3F4-47409F20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Fall often?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39494-B71E-4811-B93D-114F566D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935" y="640079"/>
            <a:ext cx="5822021" cy="441480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Approximately 30% to 40 will a significant fall in their lifetime.</a:t>
            </a:r>
          </a:p>
          <a:p>
            <a:pPr marL="0"/>
            <a:endParaRPr lang="en-US" sz="2400" dirty="0"/>
          </a:p>
          <a:p>
            <a:r>
              <a:rPr lang="en-US" sz="2400" dirty="0"/>
              <a:t>Approximately 50% of individuals living in a long-term care facility will sustain a fall</a:t>
            </a:r>
          </a:p>
          <a:p>
            <a:endParaRPr lang="en-US" sz="2400" dirty="0"/>
          </a:p>
          <a:p>
            <a:r>
              <a:rPr lang="en-US" sz="2400" dirty="0"/>
              <a:t>Risks of falls doubles or triples in the presence of cognitive impairment or history of previous falls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F1372-C3FE-4765-8AA7-E1D46213450B}"/>
              </a:ext>
            </a:extLst>
          </p:cNvPr>
          <p:cNvSpPr txBox="1"/>
          <p:nvPr/>
        </p:nvSpPr>
        <p:spPr>
          <a:xfrm>
            <a:off x="6369978" y="5619964"/>
            <a:ext cx="5822021" cy="986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Aschkenasy</a:t>
            </a:r>
            <a:r>
              <a:rPr lang="en-US" sz="2000" dirty="0"/>
              <a:t> MT, </a:t>
            </a:r>
            <a:r>
              <a:rPr lang="en-US" sz="2000" dirty="0" err="1"/>
              <a:t>Rothenhaus</a:t>
            </a:r>
            <a:r>
              <a:rPr lang="en-US" sz="2000" dirty="0"/>
              <a:t> TC. Trauma and falls in the elderly. </a:t>
            </a:r>
            <a:r>
              <a:rPr lang="en-US" sz="2000" dirty="0" err="1"/>
              <a:t>Emerg</a:t>
            </a:r>
            <a:r>
              <a:rPr lang="en-US" sz="2000" dirty="0"/>
              <a:t> Med Clin North Am. 2006 May;24(2):413-32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Al-</a:t>
            </a:r>
            <a:r>
              <a:rPr lang="en-US" sz="2000" dirty="0" err="1"/>
              <a:t>Aama</a:t>
            </a:r>
            <a:r>
              <a:rPr lang="en-US" sz="2000" dirty="0"/>
              <a:t> T. Falls in the elderly: spectrum and prevention [published correction appears in Can Fam Physician. 2014 Mar;60(3):225]. </a:t>
            </a:r>
            <a:r>
              <a:rPr lang="en-US" sz="2000" i="1" dirty="0"/>
              <a:t>Can Fam Physician</a:t>
            </a:r>
            <a:r>
              <a:rPr lang="en-US" sz="2000" dirty="0"/>
              <a:t>. 2011;57(7):771-776.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90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9A71-0477-41B8-B8B1-8E7AB838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582" y="366082"/>
            <a:ext cx="6654970" cy="1325563"/>
          </a:xfrm>
        </p:spPr>
        <p:txBody>
          <a:bodyPr>
            <a:normAutofit/>
          </a:bodyPr>
          <a:lstStyle/>
          <a:p>
            <a:r>
              <a:rPr lang="en-US" dirty="0"/>
              <a:t>Environmental Causes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ight up the dark – Imprints Forever">
            <a:extLst>
              <a:ext uri="{FF2B5EF4-FFF2-40B4-BE49-F238E27FC236}">
                <a16:creationId xmlns:a16="http://schemas.microsoft.com/office/drawing/2014/main" id="{57F2B23D-7EB3-425C-8A36-46B25BDE1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r="4269" b="1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ps and Falls – Walking Surfaces | GuideOne Insurance">
            <a:extLst>
              <a:ext uri="{FF2B5EF4-FFF2-40B4-BE49-F238E27FC236}">
                <a16:creationId xmlns:a16="http://schemas.microsoft.com/office/drawing/2014/main" id="{B5C5A92A-CF53-46E7-B8F4-BD53A24FD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-1" b="-1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roving the Cleaning Procedure to Make Kitchen Floors Less Slippery">
            <a:extLst>
              <a:ext uri="{FF2B5EF4-FFF2-40B4-BE49-F238E27FC236}">
                <a16:creationId xmlns:a16="http://schemas.microsoft.com/office/drawing/2014/main" id="{45F1F0A1-74A6-4DC7-B9F1-DE308BE6B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1" b="1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6DD7-4E64-4B27-A89B-8DD36D5D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1869897"/>
            <a:ext cx="4668256" cy="41837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3200" dirty="0"/>
              <a:t>Poor lighting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Slippery floors</a:t>
            </a:r>
          </a:p>
          <a:p>
            <a:pPr lvl="1"/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Uneven surfaces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670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3A07E-009B-4B07-8255-C0DC43EE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causes falls?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32C3-886B-4601-8A11-7E265B71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438" y="462337"/>
            <a:ext cx="7571149" cy="53139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Changes in CNS (slower nerve conduction, slower reflex response)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Changes in MSK (arthritis, decreased muscle mass)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Sensory and cognitive impairments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Decreased proprioception and vibration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Medications</a:t>
            </a:r>
          </a:p>
          <a:p>
            <a:pPr lvl="1"/>
            <a:r>
              <a:rPr lang="en-US" sz="2800" dirty="0"/>
              <a:t>High risk medications: antihypertensives, sedatives, diuretics, autonomic meds</a:t>
            </a:r>
          </a:p>
          <a:p>
            <a:pPr lvl="1"/>
            <a:r>
              <a:rPr lang="en-US" sz="2800" dirty="0"/>
              <a:t>Complicated by anticoagulation meds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247AE-8D47-4A96-9653-F9AE12DAC0C2}"/>
              </a:ext>
            </a:extLst>
          </p:cNvPr>
          <p:cNvSpPr txBox="1"/>
          <p:nvPr/>
        </p:nvSpPr>
        <p:spPr>
          <a:xfrm>
            <a:off x="3052843" y="5943393"/>
            <a:ext cx="8998744" cy="745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Burns E, </a:t>
            </a:r>
            <a:r>
              <a:rPr lang="en-US" sz="2000" b="0" i="0" dirty="0" err="1">
                <a:effectLst/>
              </a:rPr>
              <a:t>Kakara</a:t>
            </a:r>
            <a:r>
              <a:rPr lang="en-US" sz="2000" b="0" i="0" dirty="0">
                <a:effectLst/>
              </a:rPr>
              <a:t> R. Deaths from Falls Among Persons Aged ≥65 Years — United States, 2007–2016. MMWR </a:t>
            </a:r>
            <a:r>
              <a:rPr lang="en-US" sz="2000" b="0" i="0" dirty="0" err="1">
                <a:effectLst/>
              </a:rPr>
              <a:t>Morb</a:t>
            </a:r>
            <a:r>
              <a:rPr lang="en-US" sz="2000" b="0" i="0" dirty="0">
                <a:effectLst/>
              </a:rPr>
              <a:t> Mortal </a:t>
            </a:r>
            <a:r>
              <a:rPr lang="en-US" sz="2000" b="0" i="0" dirty="0" err="1">
                <a:effectLst/>
              </a:rPr>
              <a:t>Wkly</a:t>
            </a:r>
            <a:r>
              <a:rPr lang="en-US" sz="2000" b="0" i="0" dirty="0">
                <a:effectLst/>
              </a:rPr>
              <a:t> Rep 2018;67:509–514.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835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0DD31-3B5B-482B-A732-CADF7B99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14" y="1169592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858B-678A-4D88-B9FE-C5BA20DA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637" y="2160283"/>
            <a:ext cx="6672376" cy="33965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Over 80% of patients evaluated after accidental fall are found to be on medications easily implicated in contributing to the fall </a:t>
            </a:r>
          </a:p>
          <a:p>
            <a:endParaRPr lang="en-US" sz="2400" dirty="0"/>
          </a:p>
          <a:p>
            <a:r>
              <a:rPr lang="en-US" sz="2400" dirty="0"/>
              <a:t>The presence of four or more chronic medications seems to correlate well with an increasing risk of falls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8AC8A-AFCD-4E2C-8B1E-E1C7DAACD939}"/>
              </a:ext>
            </a:extLst>
          </p:cNvPr>
          <p:cNvSpPr txBox="1"/>
          <p:nvPr/>
        </p:nvSpPr>
        <p:spPr>
          <a:xfrm>
            <a:off x="1673746" y="5469250"/>
            <a:ext cx="4554501" cy="42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Aschkenasy 2006</a:t>
            </a:r>
          </a:p>
        </p:txBody>
      </p:sp>
      <p:pic>
        <p:nvPicPr>
          <p:cNvPr id="1026" name="Picture 2" descr="A new way to dispose of unused or expired medications - Cape Cod Healthcare">
            <a:extLst>
              <a:ext uri="{FF2B5EF4-FFF2-40B4-BE49-F238E27FC236}">
                <a16:creationId xmlns:a16="http://schemas.microsoft.com/office/drawing/2014/main" id="{0510B39C-94B7-4B73-8CF6-CED4FDDA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26" y="2806671"/>
            <a:ext cx="3406056" cy="18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2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060E2-E436-4570-87C4-FC30BBBF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Screening for Falls?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5C03D-04EE-4182-9019-5446CB08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291" y="591344"/>
            <a:ext cx="8013843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STEADI (Stopping Elderly Accidents, Deaths and Injuries)</a:t>
            </a:r>
          </a:p>
          <a:p>
            <a:endParaRPr lang="en-US" dirty="0"/>
          </a:p>
          <a:p>
            <a:pPr lvl="1"/>
            <a:r>
              <a:rPr lang="en-US" dirty="0"/>
              <a:t>CDC (implements AGS and BGS guidelines)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Screen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Assess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Intervene</a:t>
            </a:r>
          </a:p>
        </p:txBody>
      </p:sp>
    </p:spTree>
    <p:extLst>
      <p:ext uri="{BB962C8B-B14F-4D97-AF65-F5344CB8AC3E}">
        <p14:creationId xmlns:p14="http://schemas.microsoft.com/office/powerpoint/2010/main" val="404701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7C190-8414-4B25-83A3-09540ADA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Goals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7DF8-E02F-4FF0-9488-B166BF437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Describe age-related anatomic and physiologic changes as a basis for assessment of the older adult trauma patient.</a:t>
            </a:r>
          </a:p>
          <a:p>
            <a:pPr marL="0" lvl="0" indent="0">
              <a:buNone/>
            </a:pPr>
            <a:endParaRPr lang="en-US"/>
          </a:p>
          <a:p>
            <a:r>
              <a:rPr lang="en-US"/>
              <a:t>Describe mechanisms of injury associated with the older adult trauma patient.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2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AC547-F080-4A68-ACCE-A2C4F0B1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/>
              <a:t>STEADI Process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A0CC6F-2B98-4EA9-A50C-7FAD32066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069709"/>
              </p:ext>
            </p:extLst>
          </p:nvPr>
        </p:nvGraphicFramePr>
        <p:xfrm>
          <a:off x="5614415" y="457200"/>
          <a:ext cx="6521417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2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D4C53-9447-400D-8ABA-82F9BF62D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dirty="0"/>
              <a:t>Screen with 3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6E47-9CBA-4BEB-AF60-94EFD1F5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 you feel unsteady when walking or standing?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worry about falling?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you fallen in the past year?</a:t>
            </a:r>
          </a:p>
          <a:p>
            <a:pPr lvl="1"/>
            <a:r>
              <a:rPr lang="en-US" sz="2800" dirty="0"/>
              <a:t>If “yes” ask,  How many times? Were you injured?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“At Risk” if “yes” to any question above</a:t>
            </a:r>
          </a:p>
        </p:txBody>
      </p:sp>
    </p:spTree>
    <p:extLst>
      <p:ext uri="{BB962C8B-B14F-4D97-AF65-F5344CB8AC3E}">
        <p14:creationId xmlns:p14="http://schemas.microsoft.com/office/powerpoint/2010/main" val="116875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84131-3C2C-4073-A5B8-648E570E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804260"/>
          </a:xfrm>
        </p:spPr>
        <p:txBody>
          <a:bodyPr anchor="b">
            <a:normAutofit/>
          </a:bodyPr>
          <a:lstStyle/>
          <a:p>
            <a:r>
              <a:rPr lang="en-US" dirty="0"/>
              <a:t>Assess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96746E-E6DE-494B-9136-E02C04545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05798"/>
              </p:ext>
            </p:extLst>
          </p:nvPr>
        </p:nvGraphicFramePr>
        <p:xfrm>
          <a:off x="382314" y="1980622"/>
          <a:ext cx="11418870" cy="480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02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3F2F0-E06A-44EC-BED3-3CEF9005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Intervene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ABFCA-C45D-44F0-A5ED-17F1F69C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dirty="0"/>
              <a:t>Reduce identified fall risk</a:t>
            </a:r>
          </a:p>
          <a:p>
            <a:endParaRPr lang="en-US" dirty="0"/>
          </a:p>
          <a:p>
            <a:r>
              <a:rPr lang="en-US" dirty="0"/>
              <a:t>Interdisciplinary team approach</a:t>
            </a:r>
          </a:p>
          <a:p>
            <a:pPr lvl="1"/>
            <a:r>
              <a:rPr lang="en-US" sz="2800" dirty="0"/>
              <a:t>Physical Therapy</a:t>
            </a:r>
          </a:p>
          <a:p>
            <a:pPr lvl="1"/>
            <a:r>
              <a:rPr lang="en-US" sz="2800" dirty="0"/>
              <a:t>Occupational Therapy</a:t>
            </a:r>
          </a:p>
          <a:p>
            <a:pPr lvl="1"/>
            <a:r>
              <a:rPr lang="en-US" sz="2800" dirty="0"/>
              <a:t>Pharmacist</a:t>
            </a:r>
          </a:p>
          <a:p>
            <a:pPr lvl="1"/>
            <a:r>
              <a:rPr lang="en-US" sz="2800" dirty="0"/>
              <a:t>Nursing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147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6F959-B9EF-487A-823E-FF29EAF9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1818526"/>
            <a:ext cx="3722933" cy="2239766"/>
          </a:xfrm>
          <a:ln w="254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Interventions: Do they Work?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D429-A5C7-4BAF-8E70-80D38253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59" y="640079"/>
            <a:ext cx="5671334" cy="51853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Reduced 30- and 60-day fall-related ED revisit rates after ED visits for a ground-level fall for older adults who received PT services during their index ED</a:t>
            </a:r>
          </a:p>
          <a:p>
            <a:endParaRPr lang="en-US" sz="3200" dirty="0"/>
          </a:p>
          <a:p>
            <a:r>
              <a:rPr lang="en-US" sz="3200" dirty="0"/>
              <a:t> Multifactorial fall prevention programs are effective in reducing the number of fallers or fall related injuries is limited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80948-54C0-4279-B5C1-1BA62FB82005}"/>
              </a:ext>
            </a:extLst>
          </p:cNvPr>
          <p:cNvSpPr txBox="1"/>
          <p:nvPr/>
        </p:nvSpPr>
        <p:spPr>
          <a:xfrm>
            <a:off x="6436640" y="6217920"/>
            <a:ext cx="5057398" cy="7054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Lesser et al. JAGS 2018; </a:t>
            </a:r>
            <a:r>
              <a:rPr lang="en-US" sz="2000" b="1" dirty="0"/>
              <a:t>66(11): </a:t>
            </a:r>
            <a:r>
              <a:rPr lang="en-US" sz="2000" dirty="0"/>
              <a:t>2205-2212.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Gates et al. </a:t>
            </a:r>
            <a:r>
              <a:rPr lang="en-US" sz="2000" i="1" dirty="0"/>
              <a:t>BMJ</a:t>
            </a:r>
            <a:r>
              <a:rPr lang="en-US" sz="2000" dirty="0"/>
              <a:t> 2008;336:130.</a:t>
            </a:r>
          </a:p>
        </p:txBody>
      </p:sp>
    </p:spTree>
    <p:extLst>
      <p:ext uri="{BB962C8B-B14F-4D97-AF65-F5344CB8AC3E}">
        <p14:creationId xmlns:p14="http://schemas.microsoft.com/office/powerpoint/2010/main" val="427197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F5D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3BF45-E47E-46D4-A889-F7D88A87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Disposition?</a:t>
            </a:r>
          </a:p>
        </p:txBody>
      </p:sp>
      <p:pic>
        <p:nvPicPr>
          <p:cNvPr id="2050" name="Picture 2" descr="Senior Woman Broken Wrist Using Stock Footage Video (100% Royalty-free)  15296839 | Shutterstock">
            <a:extLst>
              <a:ext uri="{FF2B5EF4-FFF2-40B4-BE49-F238E27FC236}">
                <a16:creationId xmlns:a16="http://schemas.microsoft.com/office/drawing/2014/main" id="{1A84371C-32DA-44E1-A327-12832A35B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2940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9203-4DD4-42D4-ACC6-0AB8A425D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Case 2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80 year old female who lives at home alone.  Ambulates with a walker. She tripped on a sidewalk at home and broke her wrist on her dominant hand.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0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0C9F-09B7-495E-B8E4-2501E5F8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US" dirty="0"/>
              <a:t>Disposition?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0BDE-CB11-4007-B205-0D00C792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84" y="3714463"/>
            <a:ext cx="6385042" cy="1997969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</a:rPr>
              <a:t>Case 3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</a:rPr>
              <a:t>70 year old with </a:t>
            </a:r>
            <a:r>
              <a:rPr lang="en-US" sz="3200" dirty="0" err="1">
                <a:latin typeface="Arial" panose="020B0604020202020204" pitchFamily="34" charset="0"/>
              </a:rPr>
              <a:t>afib</a:t>
            </a:r>
            <a:r>
              <a:rPr lang="en-US" sz="3200" dirty="0">
                <a:latin typeface="Arial" panose="020B0604020202020204" pitchFamily="34" charset="0"/>
              </a:rPr>
              <a:t> on coumadin fell and now with a swollen knee; lives at home with spouse in a two-story home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080" name="Freeform: Shape 7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8" name="Picture 6" descr="Cleaning A Two Story House - Dream Book Design">
            <a:extLst>
              <a:ext uri="{FF2B5EF4-FFF2-40B4-BE49-F238E27FC236}">
                <a16:creationId xmlns:a16="http://schemas.microsoft.com/office/drawing/2014/main" id="{FBCD8138-571C-4C3C-8128-D449D8DF6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26408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7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omplications after total knee replacement surgery | GPonline">
            <a:extLst>
              <a:ext uri="{FF2B5EF4-FFF2-40B4-BE49-F238E27FC236}">
                <a16:creationId xmlns:a16="http://schemas.microsoft.com/office/drawing/2014/main" id="{ACD961B5-8E95-4691-87B6-F9B4009EC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13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7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ational report: hospital treatment for hip fractures is improving but  operating theatre delays remain - NeuRA">
            <a:extLst>
              <a:ext uri="{FF2B5EF4-FFF2-40B4-BE49-F238E27FC236}">
                <a16:creationId xmlns:a16="http://schemas.microsoft.com/office/drawing/2014/main" id="{2960EFFB-15F2-44EB-83A9-590C39983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7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A6A1F-F5FA-4823-A652-39D5C713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Disposition?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962BD-3E86-4C99-B58F-8F11E979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5618020" cy="19667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Case 4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75 year old  </a:t>
            </a:r>
            <a:r>
              <a:rPr lang="en-US" sz="2000" dirty="0"/>
              <a:t>female who fell and sustained </a:t>
            </a:r>
            <a:r>
              <a:rPr lang="en-US" sz="2000" b="0" i="0" dirty="0">
                <a:effectLst/>
              </a:rPr>
              <a:t>a pelvic fracture. No other injury.</a:t>
            </a:r>
          </a:p>
          <a:p>
            <a:pPr marL="0" indent="0">
              <a:buNone/>
            </a:pPr>
            <a:r>
              <a:rPr lang="en-US" sz="2000" dirty="0"/>
              <a:t>What else do you want to know?</a:t>
            </a:r>
          </a:p>
        </p:txBody>
      </p:sp>
      <p:sp>
        <p:nvSpPr>
          <p:cNvPr id="4105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4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866DB-E26C-4A21-AC75-9AA37A3C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Safe disposition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3B80D-F0E2-4B5D-85F7-128BDF73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871" y="1526033"/>
            <a:ext cx="7247082" cy="3935281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Some assessment of function in the department is imperative before discharge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N</a:t>
            </a:r>
            <a:r>
              <a:rPr lang="en-US" b="0" i="0" dirty="0">
                <a:effectLst/>
                <a:latin typeface="Arial" panose="020B0604020202020204" pitchFamily="34" charset="0"/>
              </a:rPr>
              <a:t>eeds to be able to ambulate independently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Needs to function independently or have adequate support</a:t>
            </a:r>
          </a:p>
          <a:p>
            <a:pPr marL="457200" lvl="1" indent="0"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Discharge planning/Care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8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0340-520B-43AF-801E-F2682B63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98F2-52ED-48FC-9A16-B5A8EFAA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11" y="2279017"/>
            <a:ext cx="6524229" cy="41002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Older patients only need to be transferred to a trauma center if the trauma is acute and/or if emergent surgery or procedures are needed?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14EDD871-498D-4D34-B570-D5B8EE820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C8B4A-CD64-4770-97C6-B6198C32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Geriatric Trauma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6497F-6B9D-44D4-B744-CCBE55CC1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2" y="1412489"/>
            <a:ext cx="5403937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Fifth leading cause of death</a:t>
            </a:r>
          </a:p>
          <a:p>
            <a:pPr marL="0"/>
            <a:endParaRPr lang="en-US" sz="3200" dirty="0"/>
          </a:p>
          <a:p>
            <a:r>
              <a:rPr lang="en-US" sz="3200" dirty="0"/>
              <a:t>12% of all traumas</a:t>
            </a:r>
          </a:p>
          <a:p>
            <a:pPr marL="0"/>
            <a:endParaRPr lang="en-US" sz="3200" dirty="0"/>
          </a:p>
          <a:p>
            <a:r>
              <a:rPr lang="en-US" sz="3200" dirty="0"/>
              <a:t>28% of all trauma deaths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AC77A-00CF-4875-AD9D-DD01750DD6F5}"/>
              </a:ext>
            </a:extLst>
          </p:cNvPr>
          <p:cNvSpPr txBox="1"/>
          <p:nvPr/>
        </p:nvSpPr>
        <p:spPr>
          <a:xfrm>
            <a:off x="2640458" y="6236413"/>
            <a:ext cx="889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Aschkenasy</a:t>
            </a:r>
            <a:r>
              <a:rPr lang="en-US" dirty="0"/>
              <a:t> MT, </a:t>
            </a:r>
            <a:r>
              <a:rPr lang="en-US" dirty="0" err="1"/>
              <a:t>Rothenhaus</a:t>
            </a:r>
            <a:r>
              <a:rPr lang="en-US" dirty="0"/>
              <a:t> TC. Trauma and falls in the elderly. </a:t>
            </a:r>
            <a:r>
              <a:rPr lang="en-US" dirty="0" err="1"/>
              <a:t>Emerg</a:t>
            </a:r>
            <a:r>
              <a:rPr lang="en-US" dirty="0"/>
              <a:t> Med Clin North Am. 2006 May;24(2):413-32.</a:t>
            </a:r>
          </a:p>
        </p:txBody>
      </p:sp>
    </p:spTree>
    <p:extLst>
      <p:ext uri="{BB962C8B-B14F-4D97-AF65-F5344CB8AC3E}">
        <p14:creationId xmlns:p14="http://schemas.microsoft.com/office/powerpoint/2010/main" val="297069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4403C-9B3B-4565-9036-A7587B4A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0" y="365124"/>
            <a:ext cx="6178307" cy="1325563"/>
          </a:xfrm>
        </p:spPr>
        <p:txBody>
          <a:bodyPr>
            <a:normAutofit/>
          </a:bodyPr>
          <a:lstStyle/>
          <a:p>
            <a:r>
              <a:rPr lang="en-US" sz="4800" dirty="0"/>
              <a:t>Team Approach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41F1-7DF0-48FC-A40B-D519D222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0" y="1825625"/>
            <a:ext cx="7080634" cy="4351338"/>
          </a:xfrm>
        </p:spPr>
        <p:txBody>
          <a:bodyPr>
            <a:normAutofit/>
          </a:bodyPr>
          <a:lstStyle/>
          <a:p>
            <a:pPr fontAlgn="base"/>
            <a:r>
              <a:rPr lang="en-US" sz="2400" b="0" i="0" dirty="0">
                <a:effectLst/>
                <a:latin typeface="Arial" panose="020B0604020202020204" pitchFamily="34" charset="0"/>
              </a:rPr>
              <a:t>Avoid admissions</a:t>
            </a:r>
          </a:p>
          <a:p>
            <a:pPr fontAlgn="base"/>
            <a:r>
              <a:rPr lang="en-US" sz="2400" b="0" i="0" dirty="0">
                <a:effectLst/>
                <a:latin typeface="Arial" panose="020B0604020202020204" pitchFamily="34" charset="0"/>
              </a:rPr>
              <a:t>Improved outcomes</a:t>
            </a:r>
          </a:p>
          <a:p>
            <a:pPr fontAlgn="base"/>
            <a:r>
              <a:rPr lang="en-US" sz="2400" b="1" i="0" dirty="0">
                <a:effectLst/>
                <a:latin typeface="Arial" panose="020B0604020202020204" pitchFamily="34" charset="0"/>
              </a:rPr>
              <a:t>Team members</a:t>
            </a:r>
            <a:endParaRPr lang="en-US" sz="2400" dirty="0"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US" b="1" dirty="0">
                <a:latin typeface="Arial" panose="020B0604020202020204" pitchFamily="34" charset="0"/>
              </a:rPr>
              <a:t>-A</a:t>
            </a:r>
            <a:r>
              <a:rPr lang="en-US" b="1" i="0" dirty="0">
                <a:effectLst/>
                <a:latin typeface="Arial" panose="020B0604020202020204" pitchFamily="34" charset="0"/>
              </a:rPr>
              <a:t>dvanced or focused practice nurse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or a</a:t>
            </a:r>
            <a:r>
              <a:rPr lang="en-US" b="1" i="0" dirty="0">
                <a:effectLst/>
                <a:latin typeface="Arial" panose="020B0604020202020204" pitchFamily="34" charset="0"/>
              </a:rPr>
              <a:t> social worker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-PT </a:t>
            </a:r>
          </a:p>
          <a:p>
            <a:pPr marL="457200" lvl="1" indent="0" fontAlgn="base">
              <a:buNone/>
            </a:pPr>
            <a:r>
              <a:rPr lang="en-US" b="1" dirty="0">
                <a:latin typeface="Arial" panose="020B0604020202020204" pitchFamily="34" charset="0"/>
              </a:rPr>
              <a:t>-P</a:t>
            </a:r>
            <a:r>
              <a:rPr lang="en-US" b="1" i="0" dirty="0">
                <a:effectLst/>
                <a:latin typeface="Arial" panose="020B0604020202020204" pitchFamily="34" charset="0"/>
              </a:rPr>
              <a:t>harmacist</a:t>
            </a:r>
          </a:p>
          <a:p>
            <a:pPr marL="457200" lvl="1" indent="0" fontAlgn="base">
              <a:buNone/>
            </a:pPr>
            <a:r>
              <a:rPr lang="en-US" b="1" dirty="0">
                <a:latin typeface="Arial" panose="020B0604020202020204" pitchFamily="34" charset="0"/>
              </a:rPr>
              <a:t>-C</a:t>
            </a:r>
            <a:r>
              <a:rPr lang="en-US" b="1" i="0" dirty="0">
                <a:effectLst/>
                <a:latin typeface="Arial" panose="020B0604020202020204" pitchFamily="34" charset="0"/>
              </a:rPr>
              <a:t>ommunity-based care coordinator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753DE297-5473-4682-B113-317AB23C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91A65-7F9F-454B-A066-63388DF0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US" dirty="0"/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15D6-D2D7-4C47-BCD7-C3608D4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526" y="1327632"/>
            <a:ext cx="6136816" cy="48324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Do not give older adults any opioid pain medication because of potential side effects.</a:t>
            </a:r>
          </a:p>
        </p:txBody>
      </p:sp>
    </p:spTree>
    <p:extLst>
      <p:ext uri="{BB962C8B-B14F-4D97-AF65-F5344CB8AC3E}">
        <p14:creationId xmlns:p14="http://schemas.microsoft.com/office/powerpoint/2010/main" val="307385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BFB2C-EEAC-492D-B516-7882B43A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12074-F55C-4EFE-9035-954043F0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74 year old male with a h/o dementia, afib on Eliquis sent to the ED with a L hip fracture.  Unwitnessed fall; SNF obtained xray through DMH that demonstrated likely L femoral neck fracture or possibly intertrochanteric.  Transported via EMS who gave him 50 mcg fentanyl in route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Mental status change in route</a:t>
            </a:r>
          </a:p>
          <a:p>
            <a:pPr lvl="1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Initial blood pressure systolic 99</a:t>
            </a:r>
          </a:p>
          <a:p>
            <a:pPr lvl="2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Quick drop to systolic 60s</a:t>
            </a:r>
          </a:p>
          <a:p>
            <a:pPr lvl="2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Never tachycardic</a:t>
            </a:r>
          </a:p>
          <a:p>
            <a:pPr lvl="2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Mental status improved with increase in blood pressure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02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8A4F9-766F-463D-8DCA-29E99A34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Take Away Points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91916-D762-46B3-9DEF-3D05DF91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/>
              <a:t>Be wary of normal vital signs</a:t>
            </a:r>
          </a:p>
          <a:p>
            <a:endParaRPr lang="en-US"/>
          </a:p>
          <a:p>
            <a:r>
              <a:rPr lang="en-US"/>
              <a:t>Falls are not innocuous </a:t>
            </a:r>
          </a:p>
          <a:p>
            <a:endParaRPr lang="en-US"/>
          </a:p>
          <a:p>
            <a:r>
              <a:rPr lang="en-US"/>
              <a:t>Assess for function prior to discharge</a:t>
            </a:r>
          </a:p>
          <a:p>
            <a:endParaRPr lang="en-US"/>
          </a:p>
          <a:p>
            <a:r>
              <a:rPr lang="en-US"/>
              <a:t>Interdisciplinary team approach necessary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2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0F506-A401-4E01-BFEB-536AEE66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Aging differences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0210-1F40-4091-9E30-37C85586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Different injury patterns</a:t>
            </a:r>
          </a:p>
          <a:p>
            <a:endParaRPr lang="en-US" dirty="0"/>
          </a:p>
          <a:p>
            <a:r>
              <a:rPr lang="en-US" dirty="0"/>
              <a:t>Results in a loss of functional reserve in most </a:t>
            </a:r>
            <a:r>
              <a:rPr lang="en-US"/>
              <a:t>organ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2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4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7E62C-D3B9-4645-BD4C-74291005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Causes of trauma</a:t>
            </a:r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D7213AE-781F-4B11-878E-88898BEC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591" y="213398"/>
            <a:ext cx="1714500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100+ Fall Facts &amp; Fall Prevention ideas | fall prevention, prevention, fall  facts">
            <a:extLst>
              <a:ext uri="{FF2B5EF4-FFF2-40B4-BE49-F238E27FC236}">
                <a16:creationId xmlns:a16="http://schemas.microsoft.com/office/drawing/2014/main" id="{B588933A-AB20-46B4-ACE4-54C74673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70" y="3875314"/>
            <a:ext cx="2670429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1EC3-35DA-47A3-A57B-FD2106301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271" y="2421682"/>
            <a:ext cx="6483095" cy="363928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Majority of injuries due to falls (60.7%)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Motor vehicle accidents (21.5%)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11D1-95E3-4F85-B4C8-28290458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034" y="358600"/>
            <a:ext cx="4375586" cy="1325563"/>
          </a:xfrm>
        </p:spPr>
        <p:txBody>
          <a:bodyPr>
            <a:normAutofit/>
          </a:bodyPr>
          <a:lstStyle/>
          <a:p>
            <a:r>
              <a:rPr lang="en-US" sz="4800" dirty="0"/>
              <a:t>Sites of Injury</a:t>
            </a:r>
            <a:r>
              <a:rPr lang="en-US" dirty="0"/>
              <a:t>	</a:t>
            </a:r>
          </a:p>
        </p:txBody>
      </p:sp>
      <p:sp>
        <p:nvSpPr>
          <p:cNvPr id="3082" name="Freeform: Shape 14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Thoracic Spine Fracture - Physiopedia">
            <a:extLst>
              <a:ext uri="{FF2B5EF4-FFF2-40B4-BE49-F238E27FC236}">
                <a16:creationId xmlns:a16="http://schemas.microsoft.com/office/drawing/2014/main" id="{8FB1AF48-5125-49C7-8084-C370455E0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r="-9" b="-9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5BF6DD0-07CB-47CD-A228-005BA8240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25004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nagement of Patients Presenting with Acute Subdural Hematoma due to  Ruptured Intracranial Aneurysm">
            <a:extLst>
              <a:ext uri="{FF2B5EF4-FFF2-40B4-BE49-F238E27FC236}">
                <a16:creationId xmlns:a16="http://schemas.microsoft.com/office/drawing/2014/main" id="{A72BDC1A-B8F7-4A12-A263-E83D9D9C1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r="3" b="11634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ve questions to ask a doctor about your hip fracture">
            <a:extLst>
              <a:ext uri="{FF2B5EF4-FFF2-40B4-BE49-F238E27FC236}">
                <a16:creationId xmlns:a16="http://schemas.microsoft.com/office/drawing/2014/main" id="{3C5FACBE-9B70-4A2C-9911-01FE72CD0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r="-2" b="6886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626C-283A-4A88-B0F6-5B12278E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309232"/>
            <a:ext cx="5031177" cy="3662944"/>
          </a:xfrm>
        </p:spPr>
        <p:txBody>
          <a:bodyPr anchor="t">
            <a:normAutofit/>
          </a:bodyPr>
          <a:lstStyle/>
          <a:p>
            <a:r>
              <a:rPr lang="en-US" sz="4400" dirty="0"/>
              <a:t>Head and face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Extremities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325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08E1-58E2-4A1C-89AF-F84E1933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Aging </a:t>
            </a:r>
            <a:r>
              <a:rPr lang="en-US" dirty="0">
                <a:sym typeface="Wingdings" panose="05000000000000000000" pitchFamily="2" charset="2"/>
              </a:rPr>
              <a:t>D</a:t>
            </a:r>
            <a:r>
              <a:rPr lang="en-US" dirty="0"/>
              <a:t>ecreased physical reserves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02924-5EC5-4383-A138-CF673F61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/>
              <a:t>Cardiac functional reserve is diminished </a:t>
            </a:r>
          </a:p>
          <a:p>
            <a:endParaRPr lang="en-US" sz="2400"/>
          </a:p>
          <a:p>
            <a:r>
              <a:rPr lang="en-US" sz="2400"/>
              <a:t>Decrease heart rate response to catecholamines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/>
              <a:t>Changes in other organ systems (pulmonary, renal system, skin)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5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F2EB-0221-4F76-B25C-66CE49B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Brain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6071-B29B-4392-B7A3-7956AE63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/>
              <a:t>Decrease in brain weight and thus size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Stretching of the bridging vessels over the surface of the brain results in increased susceptibility to tearing under shear forces</a:t>
            </a:r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Age-related decline in cerebrovascular autoregulation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rain">
            <a:extLst>
              <a:ext uri="{FF2B5EF4-FFF2-40B4-BE49-F238E27FC236}">
                <a16:creationId xmlns:a16="http://schemas.microsoft.com/office/drawing/2014/main" id="{89E4CC99-DA77-4D93-8468-D63523E67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6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A9CA0-4AC1-4535-85C6-76FE777C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 dirty="0"/>
              <a:t>Skin Changes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FE0-074F-48A9-A1C9-D4B3AA6E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91" y="1478842"/>
            <a:ext cx="6383866" cy="3896747"/>
          </a:xfrm>
        </p:spPr>
        <p:txBody>
          <a:bodyPr anchor="ctr">
            <a:noAutofit/>
          </a:bodyPr>
          <a:lstStyle/>
          <a:p>
            <a:r>
              <a:rPr lang="en-US" dirty="0"/>
              <a:t>Thinner, less vascular and less able to thermoregulate</a:t>
            </a:r>
          </a:p>
          <a:p>
            <a:endParaRPr lang="en-US" sz="2400" dirty="0"/>
          </a:p>
          <a:p>
            <a:r>
              <a:rPr lang="en-US" dirty="0"/>
              <a:t>More prone to </a:t>
            </a:r>
          </a:p>
          <a:p>
            <a:pPr lvl="1"/>
            <a:r>
              <a:rPr lang="en-US" sz="2800" dirty="0"/>
              <a:t>Hypothermia</a:t>
            </a:r>
          </a:p>
          <a:p>
            <a:pPr lvl="1"/>
            <a:r>
              <a:rPr lang="en-US" sz="2800" dirty="0"/>
              <a:t>Skin and soft tissue infection</a:t>
            </a:r>
          </a:p>
          <a:p>
            <a:pPr lvl="1"/>
            <a:r>
              <a:rPr lang="en-US" sz="2800" dirty="0"/>
              <a:t>Rapid development of pressure ulcers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10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1614</Words>
  <Application>Microsoft Office PowerPoint</Application>
  <PresentationFormat>Widescreen</PresentationFormat>
  <Paragraphs>251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Droid Sans</vt:lpstr>
      <vt:lpstr>Office Theme</vt:lpstr>
      <vt:lpstr>Geriatric Trauma </vt:lpstr>
      <vt:lpstr>Goals</vt:lpstr>
      <vt:lpstr>Geriatric Trauma </vt:lpstr>
      <vt:lpstr>Aging differences</vt:lpstr>
      <vt:lpstr>Causes of trauma</vt:lpstr>
      <vt:lpstr>Sites of Injury </vt:lpstr>
      <vt:lpstr>Aging Decreased physical reserves</vt:lpstr>
      <vt:lpstr>Brain changes</vt:lpstr>
      <vt:lpstr>Skin Changes</vt:lpstr>
      <vt:lpstr>Other Factors</vt:lpstr>
      <vt:lpstr>Assessment</vt:lpstr>
      <vt:lpstr>Case 1</vt:lpstr>
      <vt:lpstr>Falls </vt:lpstr>
      <vt:lpstr>Frequency</vt:lpstr>
      <vt:lpstr>Fall often?</vt:lpstr>
      <vt:lpstr>Environmental Causes</vt:lpstr>
      <vt:lpstr>What causes falls?</vt:lpstr>
      <vt:lpstr>Medications</vt:lpstr>
      <vt:lpstr>Screening for Falls?</vt:lpstr>
      <vt:lpstr>STEADI Process</vt:lpstr>
      <vt:lpstr>Screen with 3 key questions</vt:lpstr>
      <vt:lpstr>Assess</vt:lpstr>
      <vt:lpstr>Intervene</vt:lpstr>
      <vt:lpstr>Interventions: Do they Work?</vt:lpstr>
      <vt:lpstr>Disposition?</vt:lpstr>
      <vt:lpstr>Disposition?</vt:lpstr>
      <vt:lpstr>Disposition?</vt:lpstr>
      <vt:lpstr>Safe disposition</vt:lpstr>
      <vt:lpstr>True or False?</vt:lpstr>
      <vt:lpstr>Team Approach</vt:lpstr>
      <vt:lpstr>True or False?</vt:lpstr>
      <vt:lpstr>Case 5</vt:lpstr>
      <vt:lpstr>Take Away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Trauma </dc:title>
  <dc:creator>Ragsdale, Luna C DURVAMC</dc:creator>
  <cp:lastModifiedBy>Ragsdale, Luna C DURVAMC</cp:lastModifiedBy>
  <cp:revision>10</cp:revision>
  <dcterms:created xsi:type="dcterms:W3CDTF">2020-11-15T16:09:32Z</dcterms:created>
  <dcterms:modified xsi:type="dcterms:W3CDTF">2021-11-26T19:21:04Z</dcterms:modified>
</cp:coreProperties>
</file>