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4" r:id="rId3"/>
    <p:sldId id="257" r:id="rId4"/>
    <p:sldId id="287" r:id="rId5"/>
    <p:sldId id="288" r:id="rId6"/>
    <p:sldId id="295" r:id="rId7"/>
    <p:sldId id="298" r:id="rId8"/>
    <p:sldId id="263" r:id="rId9"/>
    <p:sldId id="296" r:id="rId10"/>
    <p:sldId id="258" r:id="rId11"/>
    <p:sldId id="297" r:id="rId12"/>
    <p:sldId id="259" r:id="rId13"/>
    <p:sldId id="299" r:id="rId14"/>
    <p:sldId id="260" r:id="rId15"/>
    <p:sldId id="261" r:id="rId16"/>
    <p:sldId id="300" r:id="rId17"/>
    <p:sldId id="301" r:id="rId18"/>
    <p:sldId id="303" r:id="rId19"/>
    <p:sldId id="302" r:id="rId20"/>
    <p:sldId id="304" r:id="rId21"/>
    <p:sldId id="289" r:id="rId22"/>
    <p:sldId id="281" r:id="rId23"/>
    <p:sldId id="283" r:id="rId24"/>
    <p:sldId id="291" r:id="rId25"/>
    <p:sldId id="292" r:id="rId26"/>
    <p:sldId id="290" r:id="rId27"/>
    <p:sldId id="265" r:id="rId28"/>
    <p:sldId id="305" r:id="rId29"/>
    <p:sldId id="267" r:id="rId30"/>
    <p:sldId id="306" r:id="rId31"/>
    <p:sldId id="309" r:id="rId32"/>
    <p:sldId id="307" r:id="rId33"/>
    <p:sldId id="274" r:id="rId34"/>
    <p:sldId id="280" r:id="rId35"/>
    <p:sldId id="308" r:id="rId36"/>
    <p:sldId id="310" r:id="rId37"/>
    <p:sldId id="311" r:id="rId38"/>
    <p:sldId id="31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3913" autoAdjust="0"/>
  </p:normalViewPr>
  <p:slideViewPr>
    <p:cSldViewPr snapToGrid="0">
      <p:cViewPr varScale="1">
        <p:scale>
          <a:sx n="84" d="100"/>
          <a:sy n="84" d="100"/>
        </p:scale>
        <p:origin x="7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69CCB-22EE-43CB-B53D-4E50FB40EBB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BD023E8-AAB6-4D83-A5DB-6911E6F3E8B0}">
      <dgm:prSet/>
      <dgm:spPr/>
      <dgm:t>
        <a:bodyPr/>
        <a:lstStyle/>
        <a:p>
          <a:r>
            <a:rPr lang="en-US"/>
            <a:t>85 years and older </a:t>
          </a:r>
        </a:p>
      </dgm:t>
    </dgm:pt>
    <dgm:pt modelId="{4E135C26-AFD1-4C0F-B16A-0ECC330C11FA}" type="parTrans" cxnId="{4F8C906B-1DC8-4CE7-8BE0-0FA1B47141AE}">
      <dgm:prSet/>
      <dgm:spPr/>
      <dgm:t>
        <a:bodyPr/>
        <a:lstStyle/>
        <a:p>
          <a:endParaRPr lang="en-US"/>
        </a:p>
      </dgm:t>
    </dgm:pt>
    <dgm:pt modelId="{A59BAB4F-4A54-42FD-9E47-1DD79BCED982}" type="sibTrans" cxnId="{4F8C906B-1DC8-4CE7-8BE0-0FA1B47141AE}">
      <dgm:prSet/>
      <dgm:spPr/>
      <dgm:t>
        <a:bodyPr/>
        <a:lstStyle/>
        <a:p>
          <a:endParaRPr lang="en-US"/>
        </a:p>
      </dgm:t>
    </dgm:pt>
    <dgm:pt modelId="{18A9736B-C9C8-46DA-B171-A156BCDED1C8}">
      <dgm:prSet/>
      <dgm:spPr/>
      <dgm:t>
        <a:bodyPr/>
        <a:lstStyle/>
        <a:p>
          <a:r>
            <a:rPr lang="en-US" dirty="0"/>
            <a:t>13 fold higher risk of hospitalization</a:t>
          </a:r>
        </a:p>
      </dgm:t>
    </dgm:pt>
    <dgm:pt modelId="{CB081A1C-30A2-4FED-B558-0597FA6DA3AC}" type="parTrans" cxnId="{35F34F98-805F-4882-8BD0-1E2E9D700825}">
      <dgm:prSet/>
      <dgm:spPr/>
      <dgm:t>
        <a:bodyPr/>
        <a:lstStyle/>
        <a:p>
          <a:endParaRPr lang="en-US"/>
        </a:p>
      </dgm:t>
    </dgm:pt>
    <dgm:pt modelId="{50164A52-4F59-458D-AB37-2F30C0FC41F2}" type="sibTrans" cxnId="{35F34F98-805F-4882-8BD0-1E2E9D700825}">
      <dgm:prSet/>
      <dgm:spPr/>
      <dgm:t>
        <a:bodyPr/>
        <a:lstStyle/>
        <a:p>
          <a:endParaRPr lang="en-US"/>
        </a:p>
      </dgm:t>
    </dgm:pt>
    <dgm:pt modelId="{0BB1D9A4-D5EB-46CA-B72E-D0745128DE04}">
      <dgm:prSet/>
      <dgm:spPr/>
      <dgm:t>
        <a:bodyPr/>
        <a:lstStyle/>
        <a:p>
          <a:r>
            <a:rPr lang="en-US"/>
            <a:t>630-fold higher risk of death</a:t>
          </a:r>
        </a:p>
      </dgm:t>
    </dgm:pt>
    <dgm:pt modelId="{5EC87147-3E5A-4937-9191-D257F41E94D8}" type="parTrans" cxnId="{AB98EB29-A231-48A3-AF63-E35B3D706D7A}">
      <dgm:prSet/>
      <dgm:spPr/>
      <dgm:t>
        <a:bodyPr/>
        <a:lstStyle/>
        <a:p>
          <a:endParaRPr lang="en-US"/>
        </a:p>
      </dgm:t>
    </dgm:pt>
    <dgm:pt modelId="{F9A5CC39-5EDA-4B11-846B-470C42DC820F}" type="sibTrans" cxnId="{AB98EB29-A231-48A3-AF63-E35B3D706D7A}">
      <dgm:prSet/>
      <dgm:spPr/>
      <dgm:t>
        <a:bodyPr/>
        <a:lstStyle/>
        <a:p>
          <a:endParaRPr lang="en-US"/>
        </a:p>
      </dgm:t>
    </dgm:pt>
    <dgm:pt modelId="{AF31706A-A508-4D2B-958C-A259E7C0E101}" type="pres">
      <dgm:prSet presAssocID="{6E269CCB-22EE-43CB-B53D-4E50FB40EBBD}" presName="linear" presStyleCnt="0">
        <dgm:presLayoutVars>
          <dgm:animLvl val="lvl"/>
          <dgm:resizeHandles val="exact"/>
        </dgm:presLayoutVars>
      </dgm:prSet>
      <dgm:spPr/>
    </dgm:pt>
    <dgm:pt modelId="{DF7F2BF1-BA9B-4DDF-967C-5FE417EDFEE6}" type="pres">
      <dgm:prSet presAssocID="{2BD023E8-AAB6-4D83-A5DB-6911E6F3E8B0}" presName="parentText" presStyleLbl="node1" presStyleIdx="0" presStyleCnt="1">
        <dgm:presLayoutVars>
          <dgm:chMax val="0"/>
          <dgm:bulletEnabled val="1"/>
        </dgm:presLayoutVars>
      </dgm:prSet>
      <dgm:spPr/>
    </dgm:pt>
    <dgm:pt modelId="{B97B5A7D-A694-4849-8264-A5FA4F82749F}" type="pres">
      <dgm:prSet presAssocID="{2BD023E8-AAB6-4D83-A5DB-6911E6F3E8B0}" presName="childText" presStyleLbl="revTx" presStyleIdx="0" presStyleCnt="1">
        <dgm:presLayoutVars>
          <dgm:bulletEnabled val="1"/>
        </dgm:presLayoutVars>
      </dgm:prSet>
      <dgm:spPr/>
    </dgm:pt>
  </dgm:ptLst>
  <dgm:cxnLst>
    <dgm:cxn modelId="{834BF515-01A2-4854-9ED8-0202243D1F11}" type="presOf" srcId="{18A9736B-C9C8-46DA-B171-A156BCDED1C8}" destId="{B97B5A7D-A694-4849-8264-A5FA4F82749F}" srcOrd="0" destOrd="0" presId="urn:microsoft.com/office/officeart/2005/8/layout/vList2"/>
    <dgm:cxn modelId="{AB98EB29-A231-48A3-AF63-E35B3D706D7A}" srcId="{2BD023E8-AAB6-4D83-A5DB-6911E6F3E8B0}" destId="{0BB1D9A4-D5EB-46CA-B72E-D0745128DE04}" srcOrd="1" destOrd="0" parTransId="{5EC87147-3E5A-4937-9191-D257F41E94D8}" sibTransId="{F9A5CC39-5EDA-4B11-846B-470C42DC820F}"/>
    <dgm:cxn modelId="{4F8C906B-1DC8-4CE7-8BE0-0FA1B47141AE}" srcId="{6E269CCB-22EE-43CB-B53D-4E50FB40EBBD}" destId="{2BD023E8-AAB6-4D83-A5DB-6911E6F3E8B0}" srcOrd="0" destOrd="0" parTransId="{4E135C26-AFD1-4C0F-B16A-0ECC330C11FA}" sibTransId="{A59BAB4F-4A54-42FD-9E47-1DD79BCED982}"/>
    <dgm:cxn modelId="{DFA0697D-EEAD-4490-88C3-99B1D0CC8BC5}" type="presOf" srcId="{6E269CCB-22EE-43CB-B53D-4E50FB40EBBD}" destId="{AF31706A-A508-4D2B-958C-A259E7C0E101}" srcOrd="0" destOrd="0" presId="urn:microsoft.com/office/officeart/2005/8/layout/vList2"/>
    <dgm:cxn modelId="{5BA82A8E-78F7-42F7-BBC1-0344E20D8500}" type="presOf" srcId="{0BB1D9A4-D5EB-46CA-B72E-D0745128DE04}" destId="{B97B5A7D-A694-4849-8264-A5FA4F82749F}" srcOrd="0" destOrd="1" presId="urn:microsoft.com/office/officeart/2005/8/layout/vList2"/>
    <dgm:cxn modelId="{35F34F98-805F-4882-8BD0-1E2E9D700825}" srcId="{2BD023E8-AAB6-4D83-A5DB-6911E6F3E8B0}" destId="{18A9736B-C9C8-46DA-B171-A156BCDED1C8}" srcOrd="0" destOrd="0" parTransId="{CB081A1C-30A2-4FED-B558-0597FA6DA3AC}" sibTransId="{50164A52-4F59-458D-AB37-2F30C0FC41F2}"/>
    <dgm:cxn modelId="{0FE197FA-97CA-43DF-95ED-4B0A8E4B4670}" type="presOf" srcId="{2BD023E8-AAB6-4D83-A5DB-6911E6F3E8B0}" destId="{DF7F2BF1-BA9B-4DDF-967C-5FE417EDFEE6}" srcOrd="0" destOrd="0" presId="urn:microsoft.com/office/officeart/2005/8/layout/vList2"/>
    <dgm:cxn modelId="{C0B9E2ED-423B-4538-8D45-5247A19354B4}" type="presParOf" srcId="{AF31706A-A508-4D2B-958C-A259E7C0E101}" destId="{DF7F2BF1-BA9B-4DDF-967C-5FE417EDFEE6}" srcOrd="0" destOrd="0" presId="urn:microsoft.com/office/officeart/2005/8/layout/vList2"/>
    <dgm:cxn modelId="{C37810AF-E238-422B-8DCE-0C9529AD5D2E}" type="presParOf" srcId="{AF31706A-A508-4D2B-958C-A259E7C0E101}" destId="{B97B5A7D-A694-4849-8264-A5FA4F82749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EAFD27-4EFD-4039-A36C-BB9A5B7295D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ECEACF-76E0-4A51-8B20-51EABAE05016}">
      <dgm:prSet/>
      <dgm:spPr/>
      <dgm:t>
        <a:bodyPr/>
        <a:lstStyle/>
        <a:p>
          <a:r>
            <a:rPr lang="en-US"/>
            <a:t>Supportive</a:t>
          </a:r>
        </a:p>
      </dgm:t>
    </dgm:pt>
    <dgm:pt modelId="{66A4A021-D615-426A-A5C7-227A7FAFA168}" type="parTrans" cxnId="{5406C5C2-9C3B-4550-97CE-5B41E05BB958}">
      <dgm:prSet/>
      <dgm:spPr/>
      <dgm:t>
        <a:bodyPr/>
        <a:lstStyle/>
        <a:p>
          <a:endParaRPr lang="en-US"/>
        </a:p>
      </dgm:t>
    </dgm:pt>
    <dgm:pt modelId="{6E8D4459-ECFC-4F3A-ACDA-97D1A933F703}" type="sibTrans" cxnId="{5406C5C2-9C3B-4550-97CE-5B41E05BB958}">
      <dgm:prSet/>
      <dgm:spPr/>
      <dgm:t>
        <a:bodyPr/>
        <a:lstStyle/>
        <a:p>
          <a:endParaRPr lang="en-US"/>
        </a:p>
      </dgm:t>
    </dgm:pt>
    <dgm:pt modelId="{44DC6481-0319-434F-8780-53BBBC1478DC}">
      <dgm:prSet/>
      <dgm:spPr/>
      <dgm:t>
        <a:bodyPr/>
        <a:lstStyle/>
        <a:p>
          <a:r>
            <a:rPr lang="en-US"/>
            <a:t>Antivirals</a:t>
          </a:r>
        </a:p>
      </dgm:t>
    </dgm:pt>
    <dgm:pt modelId="{6AAF6797-7B9B-40F7-BDC6-941C4FAE2124}" type="parTrans" cxnId="{FE3136C5-6048-4FF9-87CA-93E9474E51F5}">
      <dgm:prSet/>
      <dgm:spPr/>
      <dgm:t>
        <a:bodyPr/>
        <a:lstStyle/>
        <a:p>
          <a:endParaRPr lang="en-US"/>
        </a:p>
      </dgm:t>
    </dgm:pt>
    <dgm:pt modelId="{9211219B-6E3C-49FE-AA65-E17E7316CD8A}" type="sibTrans" cxnId="{FE3136C5-6048-4FF9-87CA-93E9474E51F5}">
      <dgm:prSet/>
      <dgm:spPr/>
      <dgm:t>
        <a:bodyPr/>
        <a:lstStyle/>
        <a:p>
          <a:endParaRPr lang="en-US"/>
        </a:p>
      </dgm:t>
    </dgm:pt>
    <dgm:pt modelId="{6A384552-19A1-4183-95B5-2422963BA71E}">
      <dgm:prSet/>
      <dgm:spPr/>
      <dgm:t>
        <a:bodyPr/>
        <a:lstStyle/>
        <a:p>
          <a:r>
            <a:rPr lang="en-US"/>
            <a:t>Antibiotics (most commonly administered)</a:t>
          </a:r>
        </a:p>
      </dgm:t>
    </dgm:pt>
    <dgm:pt modelId="{0828DE64-557C-4F44-BD72-FCB98DD48B7D}" type="parTrans" cxnId="{73B3EEED-0C9C-4195-956F-E70550C27768}">
      <dgm:prSet/>
      <dgm:spPr/>
      <dgm:t>
        <a:bodyPr/>
        <a:lstStyle/>
        <a:p>
          <a:endParaRPr lang="en-US"/>
        </a:p>
      </dgm:t>
    </dgm:pt>
    <dgm:pt modelId="{828CBF4F-F0B8-45A8-AEF9-860CCD75D494}" type="sibTrans" cxnId="{73B3EEED-0C9C-4195-956F-E70550C27768}">
      <dgm:prSet/>
      <dgm:spPr/>
      <dgm:t>
        <a:bodyPr/>
        <a:lstStyle/>
        <a:p>
          <a:endParaRPr lang="en-US"/>
        </a:p>
      </dgm:t>
    </dgm:pt>
    <dgm:pt modelId="{3A23B3F3-EE5B-46B2-90D1-78BDCE040255}">
      <dgm:prSet/>
      <dgm:spPr/>
      <dgm:t>
        <a:bodyPr/>
        <a:lstStyle/>
        <a:p>
          <a:r>
            <a:rPr lang="en-US"/>
            <a:t>Interferon therapy</a:t>
          </a:r>
        </a:p>
      </dgm:t>
    </dgm:pt>
    <dgm:pt modelId="{4BCDC9C9-0403-4798-B0CF-9D5A5C8D9D0F}" type="parTrans" cxnId="{E4969F80-C281-4824-BD9E-47AA52A97BAB}">
      <dgm:prSet/>
      <dgm:spPr/>
      <dgm:t>
        <a:bodyPr/>
        <a:lstStyle/>
        <a:p>
          <a:endParaRPr lang="en-US"/>
        </a:p>
      </dgm:t>
    </dgm:pt>
    <dgm:pt modelId="{94493C5B-6CC5-46C5-BF31-40792BA74C5A}" type="sibTrans" cxnId="{E4969F80-C281-4824-BD9E-47AA52A97BAB}">
      <dgm:prSet/>
      <dgm:spPr/>
      <dgm:t>
        <a:bodyPr/>
        <a:lstStyle/>
        <a:p>
          <a:endParaRPr lang="en-US"/>
        </a:p>
      </dgm:t>
    </dgm:pt>
    <dgm:pt modelId="{D62E5F50-3E5B-4568-BC5A-2916C1B11C38}">
      <dgm:prSet/>
      <dgm:spPr/>
      <dgm:t>
        <a:bodyPr/>
        <a:lstStyle/>
        <a:p>
          <a:r>
            <a:rPr lang="en-US"/>
            <a:t>Glucocorticoids</a:t>
          </a:r>
        </a:p>
      </dgm:t>
    </dgm:pt>
    <dgm:pt modelId="{06425B95-7FA8-4296-A17E-5ED4CA95C8DB}" type="parTrans" cxnId="{4DE66982-6158-4D06-BE06-D21801F0EA28}">
      <dgm:prSet/>
      <dgm:spPr/>
      <dgm:t>
        <a:bodyPr/>
        <a:lstStyle/>
        <a:p>
          <a:endParaRPr lang="en-US"/>
        </a:p>
      </dgm:t>
    </dgm:pt>
    <dgm:pt modelId="{45228E54-F1FC-4DF0-ACA9-711E63CBAC89}" type="sibTrans" cxnId="{4DE66982-6158-4D06-BE06-D21801F0EA28}">
      <dgm:prSet/>
      <dgm:spPr/>
      <dgm:t>
        <a:bodyPr/>
        <a:lstStyle/>
        <a:p>
          <a:endParaRPr lang="en-US"/>
        </a:p>
      </dgm:t>
    </dgm:pt>
    <dgm:pt modelId="{B63F07D8-6F71-4539-988D-F5636ABF3B24}">
      <dgm:prSet/>
      <dgm:spPr/>
      <dgm:t>
        <a:bodyPr/>
        <a:lstStyle/>
        <a:p>
          <a:r>
            <a:rPr lang="en-US"/>
            <a:t>Immune-globulins</a:t>
          </a:r>
        </a:p>
      </dgm:t>
    </dgm:pt>
    <dgm:pt modelId="{0A3C7D71-AA14-427D-A317-D7F844C2E4EF}" type="parTrans" cxnId="{92FE58E9-7598-48A5-84CF-67978B19A307}">
      <dgm:prSet/>
      <dgm:spPr/>
      <dgm:t>
        <a:bodyPr/>
        <a:lstStyle/>
        <a:p>
          <a:endParaRPr lang="en-US"/>
        </a:p>
      </dgm:t>
    </dgm:pt>
    <dgm:pt modelId="{6039081F-8D4A-4731-83F0-FE2BE198DA48}" type="sibTrans" cxnId="{92FE58E9-7598-48A5-84CF-67978B19A307}">
      <dgm:prSet/>
      <dgm:spPr/>
      <dgm:t>
        <a:bodyPr/>
        <a:lstStyle/>
        <a:p>
          <a:endParaRPr lang="en-US"/>
        </a:p>
      </dgm:t>
    </dgm:pt>
    <dgm:pt modelId="{915AFF3D-25B8-42A6-8C76-DC8ABAAE52C5}" type="pres">
      <dgm:prSet presAssocID="{9CEAFD27-4EFD-4039-A36C-BB9A5B7295D1}" presName="linear" presStyleCnt="0">
        <dgm:presLayoutVars>
          <dgm:animLvl val="lvl"/>
          <dgm:resizeHandles val="exact"/>
        </dgm:presLayoutVars>
      </dgm:prSet>
      <dgm:spPr/>
    </dgm:pt>
    <dgm:pt modelId="{F47EC29D-6BC9-498E-93FE-E6E9E2A6146C}" type="pres">
      <dgm:prSet presAssocID="{C5ECEACF-76E0-4A51-8B20-51EABAE05016}" presName="parentText" presStyleLbl="node1" presStyleIdx="0" presStyleCnt="6">
        <dgm:presLayoutVars>
          <dgm:chMax val="0"/>
          <dgm:bulletEnabled val="1"/>
        </dgm:presLayoutVars>
      </dgm:prSet>
      <dgm:spPr/>
    </dgm:pt>
    <dgm:pt modelId="{C70A6FFD-EBB7-4137-8CAA-F22EC97EB5BA}" type="pres">
      <dgm:prSet presAssocID="{6E8D4459-ECFC-4F3A-ACDA-97D1A933F703}" presName="spacer" presStyleCnt="0"/>
      <dgm:spPr/>
    </dgm:pt>
    <dgm:pt modelId="{75DF3945-82CB-4191-A483-B6EC92EA8457}" type="pres">
      <dgm:prSet presAssocID="{44DC6481-0319-434F-8780-53BBBC1478DC}" presName="parentText" presStyleLbl="node1" presStyleIdx="1" presStyleCnt="6">
        <dgm:presLayoutVars>
          <dgm:chMax val="0"/>
          <dgm:bulletEnabled val="1"/>
        </dgm:presLayoutVars>
      </dgm:prSet>
      <dgm:spPr/>
    </dgm:pt>
    <dgm:pt modelId="{3B0F7D82-0C8E-40A2-A858-D198205D666C}" type="pres">
      <dgm:prSet presAssocID="{9211219B-6E3C-49FE-AA65-E17E7316CD8A}" presName="spacer" presStyleCnt="0"/>
      <dgm:spPr/>
    </dgm:pt>
    <dgm:pt modelId="{CBA867CB-0482-45B2-85B5-AB6F430C471C}" type="pres">
      <dgm:prSet presAssocID="{6A384552-19A1-4183-95B5-2422963BA71E}" presName="parentText" presStyleLbl="node1" presStyleIdx="2" presStyleCnt="6">
        <dgm:presLayoutVars>
          <dgm:chMax val="0"/>
          <dgm:bulletEnabled val="1"/>
        </dgm:presLayoutVars>
      </dgm:prSet>
      <dgm:spPr/>
    </dgm:pt>
    <dgm:pt modelId="{34CAA889-8584-47EF-B68C-8869C02BFB44}" type="pres">
      <dgm:prSet presAssocID="{828CBF4F-F0B8-45A8-AEF9-860CCD75D494}" presName="spacer" presStyleCnt="0"/>
      <dgm:spPr/>
    </dgm:pt>
    <dgm:pt modelId="{319A94B4-E0E2-4AD9-9209-EED0A0E4420F}" type="pres">
      <dgm:prSet presAssocID="{3A23B3F3-EE5B-46B2-90D1-78BDCE040255}" presName="parentText" presStyleLbl="node1" presStyleIdx="3" presStyleCnt="6">
        <dgm:presLayoutVars>
          <dgm:chMax val="0"/>
          <dgm:bulletEnabled val="1"/>
        </dgm:presLayoutVars>
      </dgm:prSet>
      <dgm:spPr/>
    </dgm:pt>
    <dgm:pt modelId="{B1645C56-B52C-49F5-981B-418673451F67}" type="pres">
      <dgm:prSet presAssocID="{94493C5B-6CC5-46C5-BF31-40792BA74C5A}" presName="spacer" presStyleCnt="0"/>
      <dgm:spPr/>
    </dgm:pt>
    <dgm:pt modelId="{6B957029-A4C2-4D17-845B-36E6870BC8FB}" type="pres">
      <dgm:prSet presAssocID="{D62E5F50-3E5B-4568-BC5A-2916C1B11C38}" presName="parentText" presStyleLbl="node1" presStyleIdx="4" presStyleCnt="6">
        <dgm:presLayoutVars>
          <dgm:chMax val="0"/>
          <dgm:bulletEnabled val="1"/>
        </dgm:presLayoutVars>
      </dgm:prSet>
      <dgm:spPr/>
    </dgm:pt>
    <dgm:pt modelId="{23634DAD-93E4-4CD4-9B42-36038898BC08}" type="pres">
      <dgm:prSet presAssocID="{45228E54-F1FC-4DF0-ACA9-711E63CBAC89}" presName="spacer" presStyleCnt="0"/>
      <dgm:spPr/>
    </dgm:pt>
    <dgm:pt modelId="{2C8A880F-E299-465F-8AE6-3DFED8821C25}" type="pres">
      <dgm:prSet presAssocID="{B63F07D8-6F71-4539-988D-F5636ABF3B24}" presName="parentText" presStyleLbl="node1" presStyleIdx="5" presStyleCnt="6">
        <dgm:presLayoutVars>
          <dgm:chMax val="0"/>
          <dgm:bulletEnabled val="1"/>
        </dgm:presLayoutVars>
      </dgm:prSet>
      <dgm:spPr/>
    </dgm:pt>
  </dgm:ptLst>
  <dgm:cxnLst>
    <dgm:cxn modelId="{1FA9B600-5C49-4294-97E4-41725E7BD3B3}" type="presOf" srcId="{9CEAFD27-4EFD-4039-A36C-BB9A5B7295D1}" destId="{915AFF3D-25B8-42A6-8C76-DC8ABAAE52C5}" srcOrd="0" destOrd="0" presId="urn:microsoft.com/office/officeart/2005/8/layout/vList2"/>
    <dgm:cxn modelId="{6D49052B-4EC6-4FBA-AA56-F25025CD9724}" type="presOf" srcId="{B63F07D8-6F71-4539-988D-F5636ABF3B24}" destId="{2C8A880F-E299-465F-8AE6-3DFED8821C25}" srcOrd="0" destOrd="0" presId="urn:microsoft.com/office/officeart/2005/8/layout/vList2"/>
    <dgm:cxn modelId="{1EC6EC5D-079D-4DF1-8E1D-E22E817DDCDC}" type="presOf" srcId="{3A23B3F3-EE5B-46B2-90D1-78BDCE040255}" destId="{319A94B4-E0E2-4AD9-9209-EED0A0E4420F}" srcOrd="0" destOrd="0" presId="urn:microsoft.com/office/officeart/2005/8/layout/vList2"/>
    <dgm:cxn modelId="{1C697B70-9D3F-44BB-8053-3DE445E51F7C}" type="presOf" srcId="{6A384552-19A1-4183-95B5-2422963BA71E}" destId="{CBA867CB-0482-45B2-85B5-AB6F430C471C}" srcOrd="0" destOrd="0" presId="urn:microsoft.com/office/officeart/2005/8/layout/vList2"/>
    <dgm:cxn modelId="{56CC3F80-9E3E-4E19-A2F9-2D798B5C63C9}" type="presOf" srcId="{D62E5F50-3E5B-4568-BC5A-2916C1B11C38}" destId="{6B957029-A4C2-4D17-845B-36E6870BC8FB}" srcOrd="0" destOrd="0" presId="urn:microsoft.com/office/officeart/2005/8/layout/vList2"/>
    <dgm:cxn modelId="{E4969F80-C281-4824-BD9E-47AA52A97BAB}" srcId="{9CEAFD27-4EFD-4039-A36C-BB9A5B7295D1}" destId="{3A23B3F3-EE5B-46B2-90D1-78BDCE040255}" srcOrd="3" destOrd="0" parTransId="{4BCDC9C9-0403-4798-B0CF-9D5A5C8D9D0F}" sibTransId="{94493C5B-6CC5-46C5-BF31-40792BA74C5A}"/>
    <dgm:cxn modelId="{4DE66982-6158-4D06-BE06-D21801F0EA28}" srcId="{9CEAFD27-4EFD-4039-A36C-BB9A5B7295D1}" destId="{D62E5F50-3E5B-4568-BC5A-2916C1B11C38}" srcOrd="4" destOrd="0" parTransId="{06425B95-7FA8-4296-A17E-5ED4CA95C8DB}" sibTransId="{45228E54-F1FC-4DF0-ACA9-711E63CBAC89}"/>
    <dgm:cxn modelId="{001BE1AF-15BD-41D3-B3BB-22A1DDDBD7FB}" type="presOf" srcId="{C5ECEACF-76E0-4A51-8B20-51EABAE05016}" destId="{F47EC29D-6BC9-498E-93FE-E6E9E2A6146C}" srcOrd="0" destOrd="0" presId="urn:microsoft.com/office/officeart/2005/8/layout/vList2"/>
    <dgm:cxn modelId="{5406C5C2-9C3B-4550-97CE-5B41E05BB958}" srcId="{9CEAFD27-4EFD-4039-A36C-BB9A5B7295D1}" destId="{C5ECEACF-76E0-4A51-8B20-51EABAE05016}" srcOrd="0" destOrd="0" parTransId="{66A4A021-D615-426A-A5C7-227A7FAFA168}" sibTransId="{6E8D4459-ECFC-4F3A-ACDA-97D1A933F703}"/>
    <dgm:cxn modelId="{FE3B23C4-8FAD-4557-828C-DAA4EF55B190}" type="presOf" srcId="{44DC6481-0319-434F-8780-53BBBC1478DC}" destId="{75DF3945-82CB-4191-A483-B6EC92EA8457}" srcOrd="0" destOrd="0" presId="urn:microsoft.com/office/officeart/2005/8/layout/vList2"/>
    <dgm:cxn modelId="{FE3136C5-6048-4FF9-87CA-93E9474E51F5}" srcId="{9CEAFD27-4EFD-4039-A36C-BB9A5B7295D1}" destId="{44DC6481-0319-434F-8780-53BBBC1478DC}" srcOrd="1" destOrd="0" parTransId="{6AAF6797-7B9B-40F7-BDC6-941C4FAE2124}" sibTransId="{9211219B-6E3C-49FE-AA65-E17E7316CD8A}"/>
    <dgm:cxn modelId="{92FE58E9-7598-48A5-84CF-67978B19A307}" srcId="{9CEAFD27-4EFD-4039-A36C-BB9A5B7295D1}" destId="{B63F07D8-6F71-4539-988D-F5636ABF3B24}" srcOrd="5" destOrd="0" parTransId="{0A3C7D71-AA14-427D-A317-D7F844C2E4EF}" sibTransId="{6039081F-8D4A-4731-83F0-FE2BE198DA48}"/>
    <dgm:cxn modelId="{73B3EEED-0C9C-4195-956F-E70550C27768}" srcId="{9CEAFD27-4EFD-4039-A36C-BB9A5B7295D1}" destId="{6A384552-19A1-4183-95B5-2422963BA71E}" srcOrd="2" destOrd="0" parTransId="{0828DE64-557C-4F44-BD72-FCB98DD48B7D}" sibTransId="{828CBF4F-F0B8-45A8-AEF9-860CCD75D494}"/>
    <dgm:cxn modelId="{292F47E1-397B-4A36-B94F-FA9DFC39696C}" type="presParOf" srcId="{915AFF3D-25B8-42A6-8C76-DC8ABAAE52C5}" destId="{F47EC29D-6BC9-498E-93FE-E6E9E2A6146C}" srcOrd="0" destOrd="0" presId="urn:microsoft.com/office/officeart/2005/8/layout/vList2"/>
    <dgm:cxn modelId="{97848BFB-FFA2-4152-B8EE-59BF93C451AF}" type="presParOf" srcId="{915AFF3D-25B8-42A6-8C76-DC8ABAAE52C5}" destId="{C70A6FFD-EBB7-4137-8CAA-F22EC97EB5BA}" srcOrd="1" destOrd="0" presId="urn:microsoft.com/office/officeart/2005/8/layout/vList2"/>
    <dgm:cxn modelId="{4AEC9707-F242-4DAC-9D05-365DFCB9E8B3}" type="presParOf" srcId="{915AFF3D-25B8-42A6-8C76-DC8ABAAE52C5}" destId="{75DF3945-82CB-4191-A483-B6EC92EA8457}" srcOrd="2" destOrd="0" presId="urn:microsoft.com/office/officeart/2005/8/layout/vList2"/>
    <dgm:cxn modelId="{C85C4E1A-BD0D-4782-9540-B3D4135BB5B0}" type="presParOf" srcId="{915AFF3D-25B8-42A6-8C76-DC8ABAAE52C5}" destId="{3B0F7D82-0C8E-40A2-A858-D198205D666C}" srcOrd="3" destOrd="0" presId="urn:microsoft.com/office/officeart/2005/8/layout/vList2"/>
    <dgm:cxn modelId="{89D07F16-85FD-4507-85DF-084A5B7C39F1}" type="presParOf" srcId="{915AFF3D-25B8-42A6-8C76-DC8ABAAE52C5}" destId="{CBA867CB-0482-45B2-85B5-AB6F430C471C}" srcOrd="4" destOrd="0" presId="urn:microsoft.com/office/officeart/2005/8/layout/vList2"/>
    <dgm:cxn modelId="{6AC417B1-AFF9-4981-9F7F-68C7ABE61F65}" type="presParOf" srcId="{915AFF3D-25B8-42A6-8C76-DC8ABAAE52C5}" destId="{34CAA889-8584-47EF-B68C-8869C02BFB44}" srcOrd="5" destOrd="0" presId="urn:microsoft.com/office/officeart/2005/8/layout/vList2"/>
    <dgm:cxn modelId="{D9C5EE2C-7EC6-4B79-AC03-E2EB4CFCB7B4}" type="presParOf" srcId="{915AFF3D-25B8-42A6-8C76-DC8ABAAE52C5}" destId="{319A94B4-E0E2-4AD9-9209-EED0A0E4420F}" srcOrd="6" destOrd="0" presId="urn:microsoft.com/office/officeart/2005/8/layout/vList2"/>
    <dgm:cxn modelId="{66B2C2BA-AF02-46A7-9456-1E1B1D11D301}" type="presParOf" srcId="{915AFF3D-25B8-42A6-8C76-DC8ABAAE52C5}" destId="{B1645C56-B52C-49F5-981B-418673451F67}" srcOrd="7" destOrd="0" presId="urn:microsoft.com/office/officeart/2005/8/layout/vList2"/>
    <dgm:cxn modelId="{7470A05C-8BFE-4AF2-AF89-2E32BD9AFBCC}" type="presParOf" srcId="{915AFF3D-25B8-42A6-8C76-DC8ABAAE52C5}" destId="{6B957029-A4C2-4D17-845B-36E6870BC8FB}" srcOrd="8" destOrd="0" presId="urn:microsoft.com/office/officeart/2005/8/layout/vList2"/>
    <dgm:cxn modelId="{6F961EDB-CBEF-4A57-933A-B7BA72762314}" type="presParOf" srcId="{915AFF3D-25B8-42A6-8C76-DC8ABAAE52C5}" destId="{23634DAD-93E4-4CD4-9B42-36038898BC08}" srcOrd="9" destOrd="0" presId="urn:microsoft.com/office/officeart/2005/8/layout/vList2"/>
    <dgm:cxn modelId="{0179C785-E415-4426-A1F3-E357B12BA331}" type="presParOf" srcId="{915AFF3D-25B8-42A6-8C76-DC8ABAAE52C5}" destId="{2C8A880F-E299-465F-8AE6-3DFED8821C2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523EF7-91BD-4ABB-B2F2-27EBCF0FBE2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BF7297-2E32-4A7D-B0D4-F9A07482B2D5}">
      <dgm:prSet/>
      <dgm:spPr/>
      <dgm:t>
        <a:bodyPr/>
        <a:lstStyle/>
        <a:p>
          <a:r>
            <a:rPr lang="en-US"/>
            <a:t>What is the living situation?</a:t>
          </a:r>
        </a:p>
      </dgm:t>
    </dgm:pt>
    <dgm:pt modelId="{462557DB-F22D-4C79-8EF6-5278E005494B}" type="parTrans" cxnId="{20E2F1AB-17EC-45E5-A0A9-594E60B1AC01}">
      <dgm:prSet/>
      <dgm:spPr/>
      <dgm:t>
        <a:bodyPr/>
        <a:lstStyle/>
        <a:p>
          <a:endParaRPr lang="en-US"/>
        </a:p>
      </dgm:t>
    </dgm:pt>
    <dgm:pt modelId="{AAE47AC2-7B40-45FB-AC17-400F26239ADB}" type="sibTrans" cxnId="{20E2F1AB-17EC-45E5-A0A9-594E60B1AC01}">
      <dgm:prSet/>
      <dgm:spPr/>
      <dgm:t>
        <a:bodyPr/>
        <a:lstStyle/>
        <a:p>
          <a:endParaRPr lang="en-US"/>
        </a:p>
      </dgm:t>
    </dgm:pt>
    <dgm:pt modelId="{A0F24F9E-EE21-41F4-85D5-7D148DAD8571}">
      <dgm:prSet/>
      <dgm:spPr/>
      <dgm:t>
        <a:bodyPr/>
        <a:lstStyle/>
        <a:p>
          <a:r>
            <a:rPr lang="en-US"/>
            <a:t>Independent</a:t>
          </a:r>
        </a:p>
      </dgm:t>
    </dgm:pt>
    <dgm:pt modelId="{D268D6E8-F950-4B0D-B9E7-3A743B8E0FD6}" type="parTrans" cxnId="{183F4D14-071C-4DDC-8E19-1DAD8E620112}">
      <dgm:prSet/>
      <dgm:spPr/>
      <dgm:t>
        <a:bodyPr/>
        <a:lstStyle/>
        <a:p>
          <a:endParaRPr lang="en-US"/>
        </a:p>
      </dgm:t>
    </dgm:pt>
    <dgm:pt modelId="{1BDC4081-C970-4F79-8174-39C1EC61F453}" type="sibTrans" cxnId="{183F4D14-071C-4DDC-8E19-1DAD8E620112}">
      <dgm:prSet/>
      <dgm:spPr/>
      <dgm:t>
        <a:bodyPr/>
        <a:lstStyle/>
        <a:p>
          <a:endParaRPr lang="en-US"/>
        </a:p>
      </dgm:t>
    </dgm:pt>
    <dgm:pt modelId="{5FB41F0F-1E35-4C3D-8155-CD02B51EB090}">
      <dgm:prSet/>
      <dgm:spPr/>
      <dgm:t>
        <a:bodyPr/>
        <a:lstStyle/>
        <a:p>
          <a:r>
            <a:rPr lang="en-US"/>
            <a:t>Alone</a:t>
          </a:r>
        </a:p>
      </dgm:t>
    </dgm:pt>
    <dgm:pt modelId="{D19A4D7A-8B50-4AD7-891E-85A18D51E693}" type="parTrans" cxnId="{17CBBB41-CBDB-49EF-9698-1FE56D877A20}">
      <dgm:prSet/>
      <dgm:spPr/>
      <dgm:t>
        <a:bodyPr/>
        <a:lstStyle/>
        <a:p>
          <a:endParaRPr lang="en-US"/>
        </a:p>
      </dgm:t>
    </dgm:pt>
    <dgm:pt modelId="{C66686FD-20C9-44C0-8CF2-73982BF717A3}" type="sibTrans" cxnId="{17CBBB41-CBDB-49EF-9698-1FE56D877A20}">
      <dgm:prSet/>
      <dgm:spPr/>
      <dgm:t>
        <a:bodyPr/>
        <a:lstStyle/>
        <a:p>
          <a:endParaRPr lang="en-US"/>
        </a:p>
      </dgm:t>
    </dgm:pt>
    <dgm:pt modelId="{47DA32A9-68FE-4FF2-85CB-127538949FCC}">
      <dgm:prSet/>
      <dgm:spPr/>
      <dgm:t>
        <a:bodyPr/>
        <a:lstStyle/>
        <a:p>
          <a:r>
            <a:rPr lang="en-US"/>
            <a:t>Institution</a:t>
          </a:r>
        </a:p>
      </dgm:t>
    </dgm:pt>
    <dgm:pt modelId="{1BE56F6F-E1CF-4E37-B883-6C5D62EF2442}" type="parTrans" cxnId="{31302D1A-28C5-49DD-88DB-E97F08505083}">
      <dgm:prSet/>
      <dgm:spPr/>
      <dgm:t>
        <a:bodyPr/>
        <a:lstStyle/>
        <a:p>
          <a:endParaRPr lang="en-US"/>
        </a:p>
      </dgm:t>
    </dgm:pt>
    <dgm:pt modelId="{63960EA9-3094-4FC4-B9EF-16FD6A6C0A17}" type="sibTrans" cxnId="{31302D1A-28C5-49DD-88DB-E97F08505083}">
      <dgm:prSet/>
      <dgm:spPr/>
      <dgm:t>
        <a:bodyPr/>
        <a:lstStyle/>
        <a:p>
          <a:endParaRPr lang="en-US"/>
        </a:p>
      </dgm:t>
    </dgm:pt>
    <dgm:pt modelId="{EA63A2D4-6E79-4DA8-B1C6-9B3E17D3433D}">
      <dgm:prSet/>
      <dgm:spPr/>
      <dgm:t>
        <a:bodyPr/>
        <a:lstStyle/>
        <a:p>
          <a:r>
            <a:rPr lang="en-US" dirty="0"/>
            <a:t>Outpatient monitoring and treatment</a:t>
          </a:r>
        </a:p>
      </dgm:t>
    </dgm:pt>
    <dgm:pt modelId="{0DF566C2-78A2-4F86-8E63-0A87F7EAE9FA}" type="parTrans" cxnId="{C42D717B-0041-4ABB-9C4E-3144AC3B69FA}">
      <dgm:prSet/>
      <dgm:spPr/>
      <dgm:t>
        <a:bodyPr/>
        <a:lstStyle/>
        <a:p>
          <a:endParaRPr lang="en-US"/>
        </a:p>
      </dgm:t>
    </dgm:pt>
    <dgm:pt modelId="{356CDA18-FAD2-43B5-8C37-A4464FFC688F}" type="sibTrans" cxnId="{C42D717B-0041-4ABB-9C4E-3144AC3B69FA}">
      <dgm:prSet/>
      <dgm:spPr/>
      <dgm:t>
        <a:bodyPr/>
        <a:lstStyle/>
        <a:p>
          <a:endParaRPr lang="en-US"/>
        </a:p>
      </dgm:t>
    </dgm:pt>
    <dgm:pt modelId="{FDD7DC20-9578-41D6-A99B-897D3419923F}">
      <dgm:prSet/>
      <dgm:spPr/>
      <dgm:t>
        <a:bodyPr/>
        <a:lstStyle/>
        <a:p>
          <a:r>
            <a:rPr lang="en-US"/>
            <a:t>Post-ED options expanded</a:t>
          </a:r>
        </a:p>
      </dgm:t>
    </dgm:pt>
    <dgm:pt modelId="{458A300E-06DA-4C87-B5AF-07BBD8953308}" type="parTrans" cxnId="{9B4BD83B-A244-4B20-BD81-14F224B71C04}">
      <dgm:prSet/>
      <dgm:spPr/>
      <dgm:t>
        <a:bodyPr/>
        <a:lstStyle/>
        <a:p>
          <a:endParaRPr lang="en-US"/>
        </a:p>
      </dgm:t>
    </dgm:pt>
    <dgm:pt modelId="{8D6C788A-12B0-4570-A2D2-B8E491642EA3}" type="sibTrans" cxnId="{9B4BD83B-A244-4B20-BD81-14F224B71C04}">
      <dgm:prSet/>
      <dgm:spPr/>
      <dgm:t>
        <a:bodyPr/>
        <a:lstStyle/>
        <a:p>
          <a:endParaRPr lang="en-US"/>
        </a:p>
      </dgm:t>
    </dgm:pt>
    <dgm:pt modelId="{7182EF0A-16F9-42F9-86AB-3BC86752A940}">
      <dgm:prSet/>
      <dgm:spPr/>
      <dgm:t>
        <a:bodyPr/>
        <a:lstStyle/>
        <a:p>
          <a:r>
            <a:rPr lang="en-US"/>
            <a:t>Hospital-at-home</a:t>
          </a:r>
        </a:p>
      </dgm:t>
    </dgm:pt>
    <dgm:pt modelId="{802E9CF2-D132-4F51-A463-A39075167F27}" type="parTrans" cxnId="{E9F04A28-8233-443D-A843-CA2A04E9BF01}">
      <dgm:prSet/>
      <dgm:spPr/>
      <dgm:t>
        <a:bodyPr/>
        <a:lstStyle/>
        <a:p>
          <a:endParaRPr lang="en-US"/>
        </a:p>
      </dgm:t>
    </dgm:pt>
    <dgm:pt modelId="{AEAAB53B-EDFE-4582-8FDB-EC853629256C}" type="sibTrans" cxnId="{E9F04A28-8233-443D-A843-CA2A04E9BF01}">
      <dgm:prSet/>
      <dgm:spPr/>
      <dgm:t>
        <a:bodyPr/>
        <a:lstStyle/>
        <a:p>
          <a:endParaRPr lang="en-US"/>
        </a:p>
      </dgm:t>
    </dgm:pt>
    <dgm:pt modelId="{C1E573B9-D93E-481A-B630-10168D379E43}">
      <dgm:prSet/>
      <dgm:spPr/>
      <dgm:t>
        <a:bodyPr/>
        <a:lstStyle/>
        <a:p>
          <a:r>
            <a:rPr lang="en-US"/>
            <a:t>Community paramedicine</a:t>
          </a:r>
        </a:p>
      </dgm:t>
    </dgm:pt>
    <dgm:pt modelId="{EA2F5852-0C45-4F68-A099-7BC426E6486E}" type="parTrans" cxnId="{523A0958-9944-487F-BB26-73EBDC7B59BF}">
      <dgm:prSet/>
      <dgm:spPr/>
      <dgm:t>
        <a:bodyPr/>
        <a:lstStyle/>
        <a:p>
          <a:endParaRPr lang="en-US"/>
        </a:p>
      </dgm:t>
    </dgm:pt>
    <dgm:pt modelId="{2FD96189-F9F2-42D5-B8CE-19DB833FE8F4}" type="sibTrans" cxnId="{523A0958-9944-487F-BB26-73EBDC7B59BF}">
      <dgm:prSet/>
      <dgm:spPr/>
      <dgm:t>
        <a:bodyPr/>
        <a:lstStyle/>
        <a:p>
          <a:endParaRPr lang="en-US"/>
        </a:p>
      </dgm:t>
    </dgm:pt>
    <dgm:pt modelId="{34904AA2-E1CE-4E27-98C1-AF69937BBF3D}">
      <dgm:prSet/>
      <dgm:spPr/>
      <dgm:t>
        <a:bodyPr/>
        <a:lstStyle/>
        <a:p>
          <a:r>
            <a:rPr lang="en-US"/>
            <a:t>Telehealth</a:t>
          </a:r>
        </a:p>
      </dgm:t>
    </dgm:pt>
    <dgm:pt modelId="{77429191-639F-443E-A0C0-D262420A885C}" type="parTrans" cxnId="{75DD47FC-64C4-42AC-AA23-2FAE462EF832}">
      <dgm:prSet/>
      <dgm:spPr/>
      <dgm:t>
        <a:bodyPr/>
        <a:lstStyle/>
        <a:p>
          <a:endParaRPr lang="en-US"/>
        </a:p>
      </dgm:t>
    </dgm:pt>
    <dgm:pt modelId="{4A6B9434-0C1B-4C53-81AA-7A743B5C64D1}" type="sibTrans" cxnId="{75DD47FC-64C4-42AC-AA23-2FAE462EF832}">
      <dgm:prSet/>
      <dgm:spPr/>
      <dgm:t>
        <a:bodyPr/>
        <a:lstStyle/>
        <a:p>
          <a:endParaRPr lang="en-US"/>
        </a:p>
      </dgm:t>
    </dgm:pt>
    <dgm:pt modelId="{11096E60-522C-443F-8144-E4E85CDD287D}" type="pres">
      <dgm:prSet presAssocID="{66523EF7-91BD-4ABB-B2F2-27EBCF0FBE20}" presName="linear" presStyleCnt="0">
        <dgm:presLayoutVars>
          <dgm:animLvl val="lvl"/>
          <dgm:resizeHandles val="exact"/>
        </dgm:presLayoutVars>
      </dgm:prSet>
      <dgm:spPr/>
    </dgm:pt>
    <dgm:pt modelId="{F4EF92CE-A925-4A59-9A32-E53AF575ADD8}" type="pres">
      <dgm:prSet presAssocID="{43BF7297-2E32-4A7D-B0D4-F9A07482B2D5}" presName="parentText" presStyleLbl="node1" presStyleIdx="0" presStyleCnt="3">
        <dgm:presLayoutVars>
          <dgm:chMax val="0"/>
          <dgm:bulletEnabled val="1"/>
        </dgm:presLayoutVars>
      </dgm:prSet>
      <dgm:spPr/>
    </dgm:pt>
    <dgm:pt modelId="{D67B7F9E-2698-4298-B355-8394AB85CFA3}" type="pres">
      <dgm:prSet presAssocID="{43BF7297-2E32-4A7D-B0D4-F9A07482B2D5}" presName="childText" presStyleLbl="revTx" presStyleIdx="0" presStyleCnt="2">
        <dgm:presLayoutVars>
          <dgm:bulletEnabled val="1"/>
        </dgm:presLayoutVars>
      </dgm:prSet>
      <dgm:spPr/>
    </dgm:pt>
    <dgm:pt modelId="{22AC6D60-D11D-4533-B912-61BE4A50C6E7}" type="pres">
      <dgm:prSet presAssocID="{EA63A2D4-6E79-4DA8-B1C6-9B3E17D3433D}" presName="parentText" presStyleLbl="node1" presStyleIdx="1" presStyleCnt="3">
        <dgm:presLayoutVars>
          <dgm:chMax val="0"/>
          <dgm:bulletEnabled val="1"/>
        </dgm:presLayoutVars>
      </dgm:prSet>
      <dgm:spPr/>
    </dgm:pt>
    <dgm:pt modelId="{F217DED4-3BA3-4568-A454-B96E4AC1C020}" type="pres">
      <dgm:prSet presAssocID="{356CDA18-FAD2-43B5-8C37-A4464FFC688F}" presName="spacer" presStyleCnt="0"/>
      <dgm:spPr/>
    </dgm:pt>
    <dgm:pt modelId="{E9D83B2B-1156-4AEB-AC28-23DBC35032D6}" type="pres">
      <dgm:prSet presAssocID="{FDD7DC20-9578-41D6-A99B-897D3419923F}" presName="parentText" presStyleLbl="node1" presStyleIdx="2" presStyleCnt="3">
        <dgm:presLayoutVars>
          <dgm:chMax val="0"/>
          <dgm:bulletEnabled val="1"/>
        </dgm:presLayoutVars>
      </dgm:prSet>
      <dgm:spPr/>
    </dgm:pt>
    <dgm:pt modelId="{AC56120D-4717-4052-B13F-F485ED93C489}" type="pres">
      <dgm:prSet presAssocID="{FDD7DC20-9578-41D6-A99B-897D3419923F}" presName="childText" presStyleLbl="revTx" presStyleIdx="1" presStyleCnt="2">
        <dgm:presLayoutVars>
          <dgm:bulletEnabled val="1"/>
        </dgm:presLayoutVars>
      </dgm:prSet>
      <dgm:spPr/>
    </dgm:pt>
  </dgm:ptLst>
  <dgm:cxnLst>
    <dgm:cxn modelId="{183F4D14-071C-4DDC-8E19-1DAD8E620112}" srcId="{43BF7297-2E32-4A7D-B0D4-F9A07482B2D5}" destId="{A0F24F9E-EE21-41F4-85D5-7D148DAD8571}" srcOrd="0" destOrd="0" parTransId="{D268D6E8-F950-4B0D-B9E7-3A743B8E0FD6}" sibTransId="{1BDC4081-C970-4F79-8174-39C1EC61F453}"/>
    <dgm:cxn modelId="{31302D1A-28C5-49DD-88DB-E97F08505083}" srcId="{43BF7297-2E32-4A7D-B0D4-F9A07482B2D5}" destId="{47DA32A9-68FE-4FF2-85CB-127538949FCC}" srcOrd="2" destOrd="0" parTransId="{1BE56F6F-E1CF-4E37-B883-6C5D62EF2442}" sibTransId="{63960EA9-3094-4FC4-B9EF-16FD6A6C0A17}"/>
    <dgm:cxn modelId="{A4B84F1C-643F-46B2-AB01-8A2A5EE26E69}" type="presOf" srcId="{47DA32A9-68FE-4FF2-85CB-127538949FCC}" destId="{D67B7F9E-2698-4298-B355-8394AB85CFA3}" srcOrd="0" destOrd="2" presId="urn:microsoft.com/office/officeart/2005/8/layout/vList2"/>
    <dgm:cxn modelId="{E9F04A28-8233-443D-A843-CA2A04E9BF01}" srcId="{FDD7DC20-9578-41D6-A99B-897D3419923F}" destId="{7182EF0A-16F9-42F9-86AB-3BC86752A940}" srcOrd="0" destOrd="0" parTransId="{802E9CF2-D132-4F51-A463-A39075167F27}" sibTransId="{AEAAB53B-EDFE-4582-8FDB-EC853629256C}"/>
    <dgm:cxn modelId="{9B4BD83B-A244-4B20-BD81-14F224B71C04}" srcId="{66523EF7-91BD-4ABB-B2F2-27EBCF0FBE20}" destId="{FDD7DC20-9578-41D6-A99B-897D3419923F}" srcOrd="2" destOrd="0" parTransId="{458A300E-06DA-4C87-B5AF-07BBD8953308}" sibTransId="{8D6C788A-12B0-4570-A2D2-B8E491642EA3}"/>
    <dgm:cxn modelId="{17CBBB41-CBDB-49EF-9698-1FE56D877A20}" srcId="{43BF7297-2E32-4A7D-B0D4-F9A07482B2D5}" destId="{5FB41F0F-1E35-4C3D-8155-CD02B51EB090}" srcOrd="1" destOrd="0" parTransId="{D19A4D7A-8B50-4AD7-891E-85A18D51E693}" sibTransId="{C66686FD-20C9-44C0-8CF2-73982BF717A3}"/>
    <dgm:cxn modelId="{7C783C49-52E8-477F-8034-F4ABFE11924B}" type="presOf" srcId="{FDD7DC20-9578-41D6-A99B-897D3419923F}" destId="{E9D83B2B-1156-4AEB-AC28-23DBC35032D6}" srcOrd="0" destOrd="0" presId="urn:microsoft.com/office/officeart/2005/8/layout/vList2"/>
    <dgm:cxn modelId="{2E3D9669-7F97-443B-991F-5ABB49599FBD}" type="presOf" srcId="{A0F24F9E-EE21-41F4-85D5-7D148DAD8571}" destId="{D67B7F9E-2698-4298-B355-8394AB85CFA3}" srcOrd="0" destOrd="0" presId="urn:microsoft.com/office/officeart/2005/8/layout/vList2"/>
    <dgm:cxn modelId="{E97D3751-3524-4C22-BB2E-AE6A1D945475}" type="presOf" srcId="{66523EF7-91BD-4ABB-B2F2-27EBCF0FBE20}" destId="{11096E60-522C-443F-8144-E4E85CDD287D}" srcOrd="0" destOrd="0" presId="urn:microsoft.com/office/officeart/2005/8/layout/vList2"/>
    <dgm:cxn modelId="{9FA70D74-11BA-4454-BAA8-060443A5B7E6}" type="presOf" srcId="{EA63A2D4-6E79-4DA8-B1C6-9B3E17D3433D}" destId="{22AC6D60-D11D-4533-B912-61BE4A50C6E7}" srcOrd="0" destOrd="0" presId="urn:microsoft.com/office/officeart/2005/8/layout/vList2"/>
    <dgm:cxn modelId="{4D965376-2D83-4173-ABA7-2B1C0756EF7B}" type="presOf" srcId="{34904AA2-E1CE-4E27-98C1-AF69937BBF3D}" destId="{AC56120D-4717-4052-B13F-F485ED93C489}" srcOrd="0" destOrd="2" presId="urn:microsoft.com/office/officeart/2005/8/layout/vList2"/>
    <dgm:cxn modelId="{523A0958-9944-487F-BB26-73EBDC7B59BF}" srcId="{FDD7DC20-9578-41D6-A99B-897D3419923F}" destId="{C1E573B9-D93E-481A-B630-10168D379E43}" srcOrd="1" destOrd="0" parTransId="{EA2F5852-0C45-4F68-A099-7BC426E6486E}" sibTransId="{2FD96189-F9F2-42D5-B8CE-19DB833FE8F4}"/>
    <dgm:cxn modelId="{C42D717B-0041-4ABB-9C4E-3144AC3B69FA}" srcId="{66523EF7-91BD-4ABB-B2F2-27EBCF0FBE20}" destId="{EA63A2D4-6E79-4DA8-B1C6-9B3E17D3433D}" srcOrd="1" destOrd="0" parTransId="{0DF566C2-78A2-4F86-8E63-0A87F7EAE9FA}" sibTransId="{356CDA18-FAD2-43B5-8C37-A4464FFC688F}"/>
    <dgm:cxn modelId="{576CCC8C-5EDE-4136-AD79-2CC7A55CA12B}" type="presOf" srcId="{7182EF0A-16F9-42F9-86AB-3BC86752A940}" destId="{AC56120D-4717-4052-B13F-F485ED93C489}" srcOrd="0" destOrd="0" presId="urn:microsoft.com/office/officeart/2005/8/layout/vList2"/>
    <dgm:cxn modelId="{20E2F1AB-17EC-45E5-A0A9-594E60B1AC01}" srcId="{66523EF7-91BD-4ABB-B2F2-27EBCF0FBE20}" destId="{43BF7297-2E32-4A7D-B0D4-F9A07482B2D5}" srcOrd="0" destOrd="0" parTransId="{462557DB-F22D-4C79-8EF6-5278E005494B}" sibTransId="{AAE47AC2-7B40-45FB-AC17-400F26239ADB}"/>
    <dgm:cxn modelId="{334B88B9-1EDA-4A86-939E-888BF8C1FF3B}" type="presOf" srcId="{C1E573B9-D93E-481A-B630-10168D379E43}" destId="{AC56120D-4717-4052-B13F-F485ED93C489}" srcOrd="0" destOrd="1" presId="urn:microsoft.com/office/officeart/2005/8/layout/vList2"/>
    <dgm:cxn modelId="{827C03C8-CD08-44CE-B383-10E2F417915E}" type="presOf" srcId="{5FB41F0F-1E35-4C3D-8155-CD02B51EB090}" destId="{D67B7F9E-2698-4298-B355-8394AB85CFA3}" srcOrd="0" destOrd="1" presId="urn:microsoft.com/office/officeart/2005/8/layout/vList2"/>
    <dgm:cxn modelId="{B63507D5-61E2-4FFF-AECA-1E3B173E0A2E}" type="presOf" srcId="{43BF7297-2E32-4A7D-B0D4-F9A07482B2D5}" destId="{F4EF92CE-A925-4A59-9A32-E53AF575ADD8}" srcOrd="0" destOrd="0" presId="urn:microsoft.com/office/officeart/2005/8/layout/vList2"/>
    <dgm:cxn modelId="{75DD47FC-64C4-42AC-AA23-2FAE462EF832}" srcId="{FDD7DC20-9578-41D6-A99B-897D3419923F}" destId="{34904AA2-E1CE-4E27-98C1-AF69937BBF3D}" srcOrd="2" destOrd="0" parTransId="{77429191-639F-443E-A0C0-D262420A885C}" sibTransId="{4A6B9434-0C1B-4C53-81AA-7A743B5C64D1}"/>
    <dgm:cxn modelId="{C2B341E8-93E9-4FF4-A025-3358FFB4F182}" type="presParOf" srcId="{11096E60-522C-443F-8144-E4E85CDD287D}" destId="{F4EF92CE-A925-4A59-9A32-E53AF575ADD8}" srcOrd="0" destOrd="0" presId="urn:microsoft.com/office/officeart/2005/8/layout/vList2"/>
    <dgm:cxn modelId="{EAD3ACD9-21AE-42A5-BAF8-166BB1F2AC8F}" type="presParOf" srcId="{11096E60-522C-443F-8144-E4E85CDD287D}" destId="{D67B7F9E-2698-4298-B355-8394AB85CFA3}" srcOrd="1" destOrd="0" presId="urn:microsoft.com/office/officeart/2005/8/layout/vList2"/>
    <dgm:cxn modelId="{6BB8DD6A-6C99-472C-873B-D1C115519BDF}" type="presParOf" srcId="{11096E60-522C-443F-8144-E4E85CDD287D}" destId="{22AC6D60-D11D-4533-B912-61BE4A50C6E7}" srcOrd="2" destOrd="0" presId="urn:microsoft.com/office/officeart/2005/8/layout/vList2"/>
    <dgm:cxn modelId="{CCA826D2-3445-489F-AB2E-58647F2D917E}" type="presParOf" srcId="{11096E60-522C-443F-8144-E4E85CDD287D}" destId="{F217DED4-3BA3-4568-A454-B96E4AC1C020}" srcOrd="3" destOrd="0" presId="urn:microsoft.com/office/officeart/2005/8/layout/vList2"/>
    <dgm:cxn modelId="{4DF8D5CF-A705-420A-8C77-11A7A318DD90}" type="presParOf" srcId="{11096E60-522C-443F-8144-E4E85CDD287D}" destId="{E9D83B2B-1156-4AEB-AC28-23DBC35032D6}" srcOrd="4" destOrd="0" presId="urn:microsoft.com/office/officeart/2005/8/layout/vList2"/>
    <dgm:cxn modelId="{E0125B48-665F-40F3-8A1C-6E91F08AA877}" type="presParOf" srcId="{11096E60-522C-443F-8144-E4E85CDD287D}" destId="{AC56120D-4717-4052-B13F-F485ED93C48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B20D91-881D-4C0D-86F8-EDB700CE2DE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DDD8EBD-83C8-4193-B911-9493E719F561}">
      <dgm:prSet/>
      <dgm:spPr/>
      <dgm:t>
        <a:bodyPr/>
        <a:lstStyle/>
        <a:p>
          <a:r>
            <a:rPr lang="en-US"/>
            <a:t>Independent Living</a:t>
          </a:r>
        </a:p>
      </dgm:t>
    </dgm:pt>
    <dgm:pt modelId="{D60A2275-E726-4686-BDD9-04C99DE5B267}" type="parTrans" cxnId="{F54B5AAD-FC49-4626-9A35-815E4A22CB14}">
      <dgm:prSet/>
      <dgm:spPr/>
      <dgm:t>
        <a:bodyPr/>
        <a:lstStyle/>
        <a:p>
          <a:endParaRPr lang="en-US"/>
        </a:p>
      </dgm:t>
    </dgm:pt>
    <dgm:pt modelId="{90F9A64F-FACA-49CA-B1F7-D6C640680EC2}" type="sibTrans" cxnId="{F54B5AAD-FC49-4626-9A35-815E4A22CB14}">
      <dgm:prSet/>
      <dgm:spPr/>
      <dgm:t>
        <a:bodyPr/>
        <a:lstStyle/>
        <a:p>
          <a:endParaRPr lang="en-US"/>
        </a:p>
      </dgm:t>
    </dgm:pt>
    <dgm:pt modelId="{309FF244-00B3-48D0-9684-39B5872FEE0E}">
      <dgm:prSet/>
      <dgm:spPr/>
      <dgm:t>
        <a:bodyPr/>
        <a:lstStyle/>
        <a:p>
          <a:r>
            <a:rPr lang="en-US"/>
            <a:t>Assisted Living</a:t>
          </a:r>
        </a:p>
      </dgm:t>
    </dgm:pt>
    <dgm:pt modelId="{9253095B-0C84-4FC1-A64D-09DDFF87DD55}" type="parTrans" cxnId="{766EEFE2-E5F5-478E-B8AA-32A1E3303794}">
      <dgm:prSet/>
      <dgm:spPr/>
      <dgm:t>
        <a:bodyPr/>
        <a:lstStyle/>
        <a:p>
          <a:endParaRPr lang="en-US"/>
        </a:p>
      </dgm:t>
    </dgm:pt>
    <dgm:pt modelId="{C73468D7-BF65-49D9-BFB0-498F3CC23139}" type="sibTrans" cxnId="{766EEFE2-E5F5-478E-B8AA-32A1E3303794}">
      <dgm:prSet/>
      <dgm:spPr/>
      <dgm:t>
        <a:bodyPr/>
        <a:lstStyle/>
        <a:p>
          <a:endParaRPr lang="en-US"/>
        </a:p>
      </dgm:t>
    </dgm:pt>
    <dgm:pt modelId="{0E75164B-5962-49C9-A7DE-64F21ABD7553}">
      <dgm:prSet/>
      <dgm:spPr/>
      <dgm:t>
        <a:bodyPr/>
        <a:lstStyle/>
        <a:p>
          <a:r>
            <a:rPr lang="en-US"/>
            <a:t>Skilled Nursing</a:t>
          </a:r>
        </a:p>
      </dgm:t>
    </dgm:pt>
    <dgm:pt modelId="{8D6B3DFB-42BD-44EE-B2A0-866515AB8F76}" type="parTrans" cxnId="{493C03A5-688F-4D0F-AD04-B9ECA0DEEEB3}">
      <dgm:prSet/>
      <dgm:spPr/>
      <dgm:t>
        <a:bodyPr/>
        <a:lstStyle/>
        <a:p>
          <a:endParaRPr lang="en-US"/>
        </a:p>
      </dgm:t>
    </dgm:pt>
    <dgm:pt modelId="{25279641-2174-4B3D-A9A3-000EFCB27333}" type="sibTrans" cxnId="{493C03A5-688F-4D0F-AD04-B9ECA0DEEEB3}">
      <dgm:prSet/>
      <dgm:spPr/>
      <dgm:t>
        <a:bodyPr/>
        <a:lstStyle/>
        <a:p>
          <a:endParaRPr lang="en-US"/>
        </a:p>
      </dgm:t>
    </dgm:pt>
    <dgm:pt modelId="{DDF3101C-1FDC-40C0-8530-1075F6E01486}" type="pres">
      <dgm:prSet presAssocID="{72B20D91-881D-4C0D-86F8-EDB700CE2DE4}" presName="vert0" presStyleCnt="0">
        <dgm:presLayoutVars>
          <dgm:dir/>
          <dgm:animOne val="branch"/>
          <dgm:animLvl val="lvl"/>
        </dgm:presLayoutVars>
      </dgm:prSet>
      <dgm:spPr/>
    </dgm:pt>
    <dgm:pt modelId="{DED8518C-F59C-4B82-B4B1-E92D8460C292}" type="pres">
      <dgm:prSet presAssocID="{7DDD8EBD-83C8-4193-B911-9493E719F561}" presName="thickLine" presStyleLbl="alignNode1" presStyleIdx="0" presStyleCnt="3"/>
      <dgm:spPr/>
    </dgm:pt>
    <dgm:pt modelId="{6D676F09-C912-45E1-A4DC-A8740BFCDCDE}" type="pres">
      <dgm:prSet presAssocID="{7DDD8EBD-83C8-4193-B911-9493E719F561}" presName="horz1" presStyleCnt="0"/>
      <dgm:spPr/>
    </dgm:pt>
    <dgm:pt modelId="{055D700E-8BE7-4F10-A60D-B118757DC732}" type="pres">
      <dgm:prSet presAssocID="{7DDD8EBD-83C8-4193-B911-9493E719F561}" presName="tx1" presStyleLbl="revTx" presStyleIdx="0" presStyleCnt="3"/>
      <dgm:spPr/>
    </dgm:pt>
    <dgm:pt modelId="{E2E5D739-CA36-4DCE-8BE4-E81D55F198B9}" type="pres">
      <dgm:prSet presAssocID="{7DDD8EBD-83C8-4193-B911-9493E719F561}" presName="vert1" presStyleCnt="0"/>
      <dgm:spPr/>
    </dgm:pt>
    <dgm:pt modelId="{EE7C16BE-AE6D-4421-ADF7-A2844A450DBA}" type="pres">
      <dgm:prSet presAssocID="{309FF244-00B3-48D0-9684-39B5872FEE0E}" presName="thickLine" presStyleLbl="alignNode1" presStyleIdx="1" presStyleCnt="3"/>
      <dgm:spPr/>
    </dgm:pt>
    <dgm:pt modelId="{22DD8723-C844-4765-A81A-BB80DD2D1086}" type="pres">
      <dgm:prSet presAssocID="{309FF244-00B3-48D0-9684-39B5872FEE0E}" presName="horz1" presStyleCnt="0"/>
      <dgm:spPr/>
    </dgm:pt>
    <dgm:pt modelId="{20CA74E0-5866-4184-BF0F-FE41A391583F}" type="pres">
      <dgm:prSet presAssocID="{309FF244-00B3-48D0-9684-39B5872FEE0E}" presName="tx1" presStyleLbl="revTx" presStyleIdx="1" presStyleCnt="3"/>
      <dgm:spPr/>
    </dgm:pt>
    <dgm:pt modelId="{ABC7BAA5-84D5-45EA-A17B-41E8C3AFBDAF}" type="pres">
      <dgm:prSet presAssocID="{309FF244-00B3-48D0-9684-39B5872FEE0E}" presName="vert1" presStyleCnt="0"/>
      <dgm:spPr/>
    </dgm:pt>
    <dgm:pt modelId="{6D124D4E-E6CA-4C2D-920B-24C248F257A0}" type="pres">
      <dgm:prSet presAssocID="{0E75164B-5962-49C9-A7DE-64F21ABD7553}" presName="thickLine" presStyleLbl="alignNode1" presStyleIdx="2" presStyleCnt="3"/>
      <dgm:spPr/>
    </dgm:pt>
    <dgm:pt modelId="{8D830A93-EA7C-4C76-A6BF-61594BAFB147}" type="pres">
      <dgm:prSet presAssocID="{0E75164B-5962-49C9-A7DE-64F21ABD7553}" presName="horz1" presStyleCnt="0"/>
      <dgm:spPr/>
    </dgm:pt>
    <dgm:pt modelId="{AF1B1ACB-52E7-4D68-AB80-F12443AA82DE}" type="pres">
      <dgm:prSet presAssocID="{0E75164B-5962-49C9-A7DE-64F21ABD7553}" presName="tx1" presStyleLbl="revTx" presStyleIdx="2" presStyleCnt="3"/>
      <dgm:spPr/>
    </dgm:pt>
    <dgm:pt modelId="{72D77DB9-BD33-4A47-B407-54FF1325777F}" type="pres">
      <dgm:prSet presAssocID="{0E75164B-5962-49C9-A7DE-64F21ABD7553}" presName="vert1" presStyleCnt="0"/>
      <dgm:spPr/>
    </dgm:pt>
  </dgm:ptLst>
  <dgm:cxnLst>
    <dgm:cxn modelId="{AB6B01A4-D2BB-4119-BB21-6A10892B43A9}" type="presOf" srcId="{0E75164B-5962-49C9-A7DE-64F21ABD7553}" destId="{AF1B1ACB-52E7-4D68-AB80-F12443AA82DE}" srcOrd="0" destOrd="0" presId="urn:microsoft.com/office/officeart/2008/layout/LinedList"/>
    <dgm:cxn modelId="{493C03A5-688F-4D0F-AD04-B9ECA0DEEEB3}" srcId="{72B20D91-881D-4C0D-86F8-EDB700CE2DE4}" destId="{0E75164B-5962-49C9-A7DE-64F21ABD7553}" srcOrd="2" destOrd="0" parTransId="{8D6B3DFB-42BD-44EE-B2A0-866515AB8F76}" sibTransId="{25279641-2174-4B3D-A9A3-000EFCB27333}"/>
    <dgm:cxn modelId="{F54B5AAD-FC49-4626-9A35-815E4A22CB14}" srcId="{72B20D91-881D-4C0D-86F8-EDB700CE2DE4}" destId="{7DDD8EBD-83C8-4193-B911-9493E719F561}" srcOrd="0" destOrd="0" parTransId="{D60A2275-E726-4686-BDD9-04C99DE5B267}" sibTransId="{90F9A64F-FACA-49CA-B1F7-D6C640680EC2}"/>
    <dgm:cxn modelId="{8FC93FB1-0BD6-4C1D-80B4-EF445FA5C371}" type="presOf" srcId="{72B20D91-881D-4C0D-86F8-EDB700CE2DE4}" destId="{DDF3101C-1FDC-40C0-8530-1075F6E01486}" srcOrd="0" destOrd="0" presId="urn:microsoft.com/office/officeart/2008/layout/LinedList"/>
    <dgm:cxn modelId="{7E6FABB4-19DE-4F08-8A17-54171CFDCE6D}" type="presOf" srcId="{309FF244-00B3-48D0-9684-39B5872FEE0E}" destId="{20CA74E0-5866-4184-BF0F-FE41A391583F}" srcOrd="0" destOrd="0" presId="urn:microsoft.com/office/officeart/2008/layout/LinedList"/>
    <dgm:cxn modelId="{3FCABEC8-3366-4981-A0F3-AB02407140E9}" type="presOf" srcId="{7DDD8EBD-83C8-4193-B911-9493E719F561}" destId="{055D700E-8BE7-4F10-A60D-B118757DC732}" srcOrd="0" destOrd="0" presId="urn:microsoft.com/office/officeart/2008/layout/LinedList"/>
    <dgm:cxn modelId="{766EEFE2-E5F5-478E-B8AA-32A1E3303794}" srcId="{72B20D91-881D-4C0D-86F8-EDB700CE2DE4}" destId="{309FF244-00B3-48D0-9684-39B5872FEE0E}" srcOrd="1" destOrd="0" parTransId="{9253095B-0C84-4FC1-A64D-09DDFF87DD55}" sibTransId="{C73468D7-BF65-49D9-BFB0-498F3CC23139}"/>
    <dgm:cxn modelId="{22C1444B-9BAF-4B1E-A866-5FD9F5677BAC}" type="presParOf" srcId="{DDF3101C-1FDC-40C0-8530-1075F6E01486}" destId="{DED8518C-F59C-4B82-B4B1-E92D8460C292}" srcOrd="0" destOrd="0" presId="urn:microsoft.com/office/officeart/2008/layout/LinedList"/>
    <dgm:cxn modelId="{AD0CEFD6-634E-4D7E-B518-37E425CBD7FA}" type="presParOf" srcId="{DDF3101C-1FDC-40C0-8530-1075F6E01486}" destId="{6D676F09-C912-45E1-A4DC-A8740BFCDCDE}" srcOrd="1" destOrd="0" presId="urn:microsoft.com/office/officeart/2008/layout/LinedList"/>
    <dgm:cxn modelId="{F3932F18-E8DD-434A-A33B-63BF33312ABF}" type="presParOf" srcId="{6D676F09-C912-45E1-A4DC-A8740BFCDCDE}" destId="{055D700E-8BE7-4F10-A60D-B118757DC732}" srcOrd="0" destOrd="0" presId="urn:microsoft.com/office/officeart/2008/layout/LinedList"/>
    <dgm:cxn modelId="{4B502516-FC0F-4C99-A847-D18DEC2C7A4F}" type="presParOf" srcId="{6D676F09-C912-45E1-A4DC-A8740BFCDCDE}" destId="{E2E5D739-CA36-4DCE-8BE4-E81D55F198B9}" srcOrd="1" destOrd="0" presId="urn:microsoft.com/office/officeart/2008/layout/LinedList"/>
    <dgm:cxn modelId="{67A6AD52-6001-4332-8FAD-866442919F22}" type="presParOf" srcId="{DDF3101C-1FDC-40C0-8530-1075F6E01486}" destId="{EE7C16BE-AE6D-4421-ADF7-A2844A450DBA}" srcOrd="2" destOrd="0" presId="urn:microsoft.com/office/officeart/2008/layout/LinedList"/>
    <dgm:cxn modelId="{C3EBFF00-DD62-4751-9742-585273DE282B}" type="presParOf" srcId="{DDF3101C-1FDC-40C0-8530-1075F6E01486}" destId="{22DD8723-C844-4765-A81A-BB80DD2D1086}" srcOrd="3" destOrd="0" presId="urn:microsoft.com/office/officeart/2008/layout/LinedList"/>
    <dgm:cxn modelId="{00988F27-6182-449B-A27A-AC8838C88F83}" type="presParOf" srcId="{22DD8723-C844-4765-A81A-BB80DD2D1086}" destId="{20CA74E0-5866-4184-BF0F-FE41A391583F}" srcOrd="0" destOrd="0" presId="urn:microsoft.com/office/officeart/2008/layout/LinedList"/>
    <dgm:cxn modelId="{3D62A3AB-A0D0-40A0-B57D-861C67E9D710}" type="presParOf" srcId="{22DD8723-C844-4765-A81A-BB80DD2D1086}" destId="{ABC7BAA5-84D5-45EA-A17B-41E8C3AFBDAF}" srcOrd="1" destOrd="0" presId="urn:microsoft.com/office/officeart/2008/layout/LinedList"/>
    <dgm:cxn modelId="{C0C5B3EC-7A15-49FC-8C27-C5EF806801CF}" type="presParOf" srcId="{DDF3101C-1FDC-40C0-8530-1075F6E01486}" destId="{6D124D4E-E6CA-4C2D-920B-24C248F257A0}" srcOrd="4" destOrd="0" presId="urn:microsoft.com/office/officeart/2008/layout/LinedList"/>
    <dgm:cxn modelId="{EA86C428-9B5E-492F-801E-BF91951799D3}" type="presParOf" srcId="{DDF3101C-1FDC-40C0-8530-1075F6E01486}" destId="{8D830A93-EA7C-4C76-A6BF-61594BAFB147}" srcOrd="5" destOrd="0" presId="urn:microsoft.com/office/officeart/2008/layout/LinedList"/>
    <dgm:cxn modelId="{F40A41A8-7315-4443-B6CF-24B7260C4B1E}" type="presParOf" srcId="{8D830A93-EA7C-4C76-A6BF-61594BAFB147}" destId="{AF1B1ACB-52E7-4D68-AB80-F12443AA82DE}" srcOrd="0" destOrd="0" presId="urn:microsoft.com/office/officeart/2008/layout/LinedList"/>
    <dgm:cxn modelId="{0BE8D247-EB0E-4C79-9C12-F580ACE2A2EA}" type="presParOf" srcId="{8D830A93-EA7C-4C76-A6BF-61594BAFB147}" destId="{72D77DB9-BD33-4A47-B407-54FF132577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4359ED-6BCC-4C23-B084-CA2E4E9C0C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EC0543-0C51-4DC7-8E91-0ABB5EE2CA49}">
      <dgm:prSet/>
      <dgm:spPr/>
      <dgm:t>
        <a:bodyPr/>
        <a:lstStyle/>
        <a:p>
          <a:r>
            <a:rPr lang="en-US"/>
            <a:t>May only have one licensed practical nurse for entire facility</a:t>
          </a:r>
        </a:p>
      </dgm:t>
    </dgm:pt>
    <dgm:pt modelId="{E78AA14F-C32A-4E90-9C93-C3EFD7DF1C8B}" type="parTrans" cxnId="{27863B4D-3789-4A89-A0AD-CD85C5EECD86}">
      <dgm:prSet/>
      <dgm:spPr/>
      <dgm:t>
        <a:bodyPr/>
        <a:lstStyle/>
        <a:p>
          <a:endParaRPr lang="en-US"/>
        </a:p>
      </dgm:t>
    </dgm:pt>
    <dgm:pt modelId="{0F63C158-6263-41B2-90E4-C0A68F35A047}" type="sibTrans" cxnId="{27863B4D-3789-4A89-A0AD-CD85C5EECD86}">
      <dgm:prSet/>
      <dgm:spPr/>
      <dgm:t>
        <a:bodyPr/>
        <a:lstStyle/>
        <a:p>
          <a:endParaRPr lang="en-US"/>
        </a:p>
      </dgm:t>
    </dgm:pt>
    <dgm:pt modelId="{81C3BC3C-3B4B-45C3-AC7E-BBE24C0AD446}">
      <dgm:prSet/>
      <dgm:spPr/>
      <dgm:t>
        <a:bodyPr/>
        <a:lstStyle/>
        <a:p>
          <a:r>
            <a:rPr lang="en-US"/>
            <a:t>Less therapeutic and diagnostic capabilities</a:t>
          </a:r>
        </a:p>
      </dgm:t>
    </dgm:pt>
    <dgm:pt modelId="{4F7E6CF0-33BF-47EB-B10A-C9AAC4BDFECC}" type="parTrans" cxnId="{CFFF69C6-C9ED-484C-80B6-59314C1BCE0A}">
      <dgm:prSet/>
      <dgm:spPr/>
      <dgm:t>
        <a:bodyPr/>
        <a:lstStyle/>
        <a:p>
          <a:endParaRPr lang="en-US"/>
        </a:p>
      </dgm:t>
    </dgm:pt>
    <dgm:pt modelId="{DA7C3F3C-3C72-43FA-B9F3-6A227053EBE1}" type="sibTrans" cxnId="{CFFF69C6-C9ED-484C-80B6-59314C1BCE0A}">
      <dgm:prSet/>
      <dgm:spPr/>
      <dgm:t>
        <a:bodyPr/>
        <a:lstStyle/>
        <a:p>
          <a:endParaRPr lang="en-US"/>
        </a:p>
      </dgm:t>
    </dgm:pt>
    <dgm:pt modelId="{82509465-D27F-4CB6-9335-EDC725835DB6}" type="pres">
      <dgm:prSet presAssocID="{E74359ED-6BCC-4C23-B084-CA2E4E9C0C61}" presName="root" presStyleCnt="0">
        <dgm:presLayoutVars>
          <dgm:dir/>
          <dgm:resizeHandles val="exact"/>
        </dgm:presLayoutVars>
      </dgm:prSet>
      <dgm:spPr/>
    </dgm:pt>
    <dgm:pt modelId="{D5111063-3DBB-4811-8362-B6E99302C6D9}" type="pres">
      <dgm:prSet presAssocID="{48EC0543-0C51-4DC7-8E91-0ABB5EE2CA49}" presName="compNode" presStyleCnt="0"/>
      <dgm:spPr/>
    </dgm:pt>
    <dgm:pt modelId="{519A7D08-5282-4FB4-9287-33BCD07D0AC5}" type="pres">
      <dgm:prSet presAssocID="{48EC0543-0C51-4DC7-8E91-0ABB5EE2CA49}" presName="bgRect" presStyleLbl="bgShp" presStyleIdx="0" presStyleCnt="2"/>
      <dgm:spPr/>
    </dgm:pt>
    <dgm:pt modelId="{78179515-A835-4184-93F9-6DF1F3427D51}" type="pres">
      <dgm:prSet presAssocID="{48EC0543-0C51-4DC7-8E91-0ABB5EE2CA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A5A35B0-EDBF-476D-8664-55BA6EB12DE6}" type="pres">
      <dgm:prSet presAssocID="{48EC0543-0C51-4DC7-8E91-0ABB5EE2CA49}" presName="spaceRect" presStyleCnt="0"/>
      <dgm:spPr/>
    </dgm:pt>
    <dgm:pt modelId="{82DD910F-1EDA-43FA-A8F0-FB2EFB437050}" type="pres">
      <dgm:prSet presAssocID="{48EC0543-0C51-4DC7-8E91-0ABB5EE2CA49}" presName="parTx" presStyleLbl="revTx" presStyleIdx="0" presStyleCnt="2">
        <dgm:presLayoutVars>
          <dgm:chMax val="0"/>
          <dgm:chPref val="0"/>
        </dgm:presLayoutVars>
      </dgm:prSet>
      <dgm:spPr/>
    </dgm:pt>
    <dgm:pt modelId="{BC145903-B5EF-471E-8EB4-30812F84A936}" type="pres">
      <dgm:prSet presAssocID="{0F63C158-6263-41B2-90E4-C0A68F35A047}" presName="sibTrans" presStyleCnt="0"/>
      <dgm:spPr/>
    </dgm:pt>
    <dgm:pt modelId="{91A6828C-094C-49C6-BBE0-48A5AD66A80C}" type="pres">
      <dgm:prSet presAssocID="{81C3BC3C-3B4B-45C3-AC7E-BBE24C0AD446}" presName="compNode" presStyleCnt="0"/>
      <dgm:spPr/>
    </dgm:pt>
    <dgm:pt modelId="{3F177862-8B9C-4E62-BABF-C2AD8D456B5F}" type="pres">
      <dgm:prSet presAssocID="{81C3BC3C-3B4B-45C3-AC7E-BBE24C0AD446}" presName="bgRect" presStyleLbl="bgShp" presStyleIdx="1" presStyleCnt="2"/>
      <dgm:spPr/>
    </dgm:pt>
    <dgm:pt modelId="{990EADAD-1252-4AA4-9071-F27F331E5C7E}" type="pres">
      <dgm:prSet presAssocID="{81C3BC3C-3B4B-45C3-AC7E-BBE24C0AD4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ABB5FC41-D6D5-4C62-99CA-8A78809AEDCE}" type="pres">
      <dgm:prSet presAssocID="{81C3BC3C-3B4B-45C3-AC7E-BBE24C0AD446}" presName="spaceRect" presStyleCnt="0"/>
      <dgm:spPr/>
    </dgm:pt>
    <dgm:pt modelId="{CA42F397-3CC1-4154-A930-D0DF2645141D}" type="pres">
      <dgm:prSet presAssocID="{81C3BC3C-3B4B-45C3-AC7E-BBE24C0AD446}" presName="parTx" presStyleLbl="revTx" presStyleIdx="1" presStyleCnt="2">
        <dgm:presLayoutVars>
          <dgm:chMax val="0"/>
          <dgm:chPref val="0"/>
        </dgm:presLayoutVars>
      </dgm:prSet>
      <dgm:spPr/>
    </dgm:pt>
  </dgm:ptLst>
  <dgm:cxnLst>
    <dgm:cxn modelId="{89FFE514-0352-4DD5-801D-E9D7EA648CEB}" type="presOf" srcId="{81C3BC3C-3B4B-45C3-AC7E-BBE24C0AD446}" destId="{CA42F397-3CC1-4154-A930-D0DF2645141D}" srcOrd="0" destOrd="0" presId="urn:microsoft.com/office/officeart/2018/2/layout/IconVerticalSolidList"/>
    <dgm:cxn modelId="{6066201B-3F06-4135-9D4D-9E08FD56A056}" type="presOf" srcId="{48EC0543-0C51-4DC7-8E91-0ABB5EE2CA49}" destId="{82DD910F-1EDA-43FA-A8F0-FB2EFB437050}" srcOrd="0" destOrd="0" presId="urn:microsoft.com/office/officeart/2018/2/layout/IconVerticalSolidList"/>
    <dgm:cxn modelId="{6D4A8E28-F85E-4DF6-ABC3-F81EFC6ED84F}" type="presOf" srcId="{E74359ED-6BCC-4C23-B084-CA2E4E9C0C61}" destId="{82509465-D27F-4CB6-9335-EDC725835DB6}" srcOrd="0" destOrd="0" presId="urn:microsoft.com/office/officeart/2018/2/layout/IconVerticalSolidList"/>
    <dgm:cxn modelId="{27863B4D-3789-4A89-A0AD-CD85C5EECD86}" srcId="{E74359ED-6BCC-4C23-B084-CA2E4E9C0C61}" destId="{48EC0543-0C51-4DC7-8E91-0ABB5EE2CA49}" srcOrd="0" destOrd="0" parTransId="{E78AA14F-C32A-4E90-9C93-C3EFD7DF1C8B}" sibTransId="{0F63C158-6263-41B2-90E4-C0A68F35A047}"/>
    <dgm:cxn modelId="{CFFF69C6-C9ED-484C-80B6-59314C1BCE0A}" srcId="{E74359ED-6BCC-4C23-B084-CA2E4E9C0C61}" destId="{81C3BC3C-3B4B-45C3-AC7E-BBE24C0AD446}" srcOrd="1" destOrd="0" parTransId="{4F7E6CF0-33BF-47EB-B10A-C9AAC4BDFECC}" sibTransId="{DA7C3F3C-3C72-43FA-B9F3-6A227053EBE1}"/>
    <dgm:cxn modelId="{5A9929E7-D312-4E83-8748-9181AC94B428}" type="presParOf" srcId="{82509465-D27F-4CB6-9335-EDC725835DB6}" destId="{D5111063-3DBB-4811-8362-B6E99302C6D9}" srcOrd="0" destOrd="0" presId="urn:microsoft.com/office/officeart/2018/2/layout/IconVerticalSolidList"/>
    <dgm:cxn modelId="{0949396E-B6F1-49E9-9DC3-0A4BF54F0D73}" type="presParOf" srcId="{D5111063-3DBB-4811-8362-B6E99302C6D9}" destId="{519A7D08-5282-4FB4-9287-33BCD07D0AC5}" srcOrd="0" destOrd="0" presId="urn:microsoft.com/office/officeart/2018/2/layout/IconVerticalSolidList"/>
    <dgm:cxn modelId="{4840CFF0-8A27-4174-8DBC-0B0C6B5387FF}" type="presParOf" srcId="{D5111063-3DBB-4811-8362-B6E99302C6D9}" destId="{78179515-A835-4184-93F9-6DF1F3427D51}" srcOrd="1" destOrd="0" presId="urn:microsoft.com/office/officeart/2018/2/layout/IconVerticalSolidList"/>
    <dgm:cxn modelId="{C3B4372D-56B5-4E71-AAC4-78F99FEA58F5}" type="presParOf" srcId="{D5111063-3DBB-4811-8362-B6E99302C6D9}" destId="{5A5A35B0-EDBF-476D-8664-55BA6EB12DE6}" srcOrd="2" destOrd="0" presId="urn:microsoft.com/office/officeart/2018/2/layout/IconVerticalSolidList"/>
    <dgm:cxn modelId="{D756BCD7-C0B4-41F3-8DCC-F233F5CE8C89}" type="presParOf" srcId="{D5111063-3DBB-4811-8362-B6E99302C6D9}" destId="{82DD910F-1EDA-43FA-A8F0-FB2EFB437050}" srcOrd="3" destOrd="0" presId="urn:microsoft.com/office/officeart/2018/2/layout/IconVerticalSolidList"/>
    <dgm:cxn modelId="{9A576BE7-C1C6-4A91-ABEF-BD4B67681FB5}" type="presParOf" srcId="{82509465-D27F-4CB6-9335-EDC725835DB6}" destId="{BC145903-B5EF-471E-8EB4-30812F84A936}" srcOrd="1" destOrd="0" presId="urn:microsoft.com/office/officeart/2018/2/layout/IconVerticalSolidList"/>
    <dgm:cxn modelId="{880E0049-AD22-473A-98D9-CC8F6C7E6D76}" type="presParOf" srcId="{82509465-D27F-4CB6-9335-EDC725835DB6}" destId="{91A6828C-094C-49C6-BBE0-48A5AD66A80C}" srcOrd="2" destOrd="0" presId="urn:microsoft.com/office/officeart/2018/2/layout/IconVerticalSolidList"/>
    <dgm:cxn modelId="{3D1E8993-EC72-4617-8D05-85B7E19CB040}" type="presParOf" srcId="{91A6828C-094C-49C6-BBE0-48A5AD66A80C}" destId="{3F177862-8B9C-4E62-BABF-C2AD8D456B5F}" srcOrd="0" destOrd="0" presId="urn:microsoft.com/office/officeart/2018/2/layout/IconVerticalSolidList"/>
    <dgm:cxn modelId="{708B195B-4C61-48A0-927E-C509E6A3E2C9}" type="presParOf" srcId="{91A6828C-094C-49C6-BBE0-48A5AD66A80C}" destId="{990EADAD-1252-4AA4-9071-F27F331E5C7E}" srcOrd="1" destOrd="0" presId="urn:microsoft.com/office/officeart/2018/2/layout/IconVerticalSolidList"/>
    <dgm:cxn modelId="{D5D7B3FA-47E0-475E-9E38-FBC8D738C0D6}" type="presParOf" srcId="{91A6828C-094C-49C6-BBE0-48A5AD66A80C}" destId="{ABB5FC41-D6D5-4C62-99CA-8A78809AEDCE}" srcOrd="2" destOrd="0" presId="urn:microsoft.com/office/officeart/2018/2/layout/IconVerticalSolidList"/>
    <dgm:cxn modelId="{51986F16-0A21-453C-9B59-25EAE11EA0F2}" type="presParOf" srcId="{91A6828C-094C-49C6-BBE0-48A5AD66A80C}" destId="{CA42F397-3CC1-4154-A930-D0DF264514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9B76DD-E823-4872-86E4-ED9EFF78A30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A3E67E3-AC25-431A-BE07-9A5836C0F31B}">
      <dgm:prSet/>
      <dgm:spPr/>
      <dgm:t>
        <a:bodyPr/>
        <a:lstStyle/>
        <a:p>
          <a:r>
            <a:rPr lang="en-US"/>
            <a:t>Oxygen</a:t>
          </a:r>
        </a:p>
      </dgm:t>
    </dgm:pt>
    <dgm:pt modelId="{B30BD95A-EF7F-4CED-BDD2-51447DEEE546}" type="parTrans" cxnId="{151EC8D3-DE75-4B3B-B33F-62B6F0FB42A8}">
      <dgm:prSet/>
      <dgm:spPr/>
      <dgm:t>
        <a:bodyPr/>
        <a:lstStyle/>
        <a:p>
          <a:endParaRPr lang="en-US"/>
        </a:p>
      </dgm:t>
    </dgm:pt>
    <dgm:pt modelId="{6514C671-F980-41E7-B756-6670E2B5186A}" type="sibTrans" cxnId="{151EC8D3-DE75-4B3B-B33F-62B6F0FB42A8}">
      <dgm:prSet/>
      <dgm:spPr/>
      <dgm:t>
        <a:bodyPr/>
        <a:lstStyle/>
        <a:p>
          <a:endParaRPr lang="en-US"/>
        </a:p>
      </dgm:t>
    </dgm:pt>
    <dgm:pt modelId="{8E0E3A4B-E404-4566-B536-0097EB312C93}">
      <dgm:prSet/>
      <dgm:spPr/>
      <dgm:t>
        <a:bodyPr/>
        <a:lstStyle/>
        <a:p>
          <a:r>
            <a:rPr lang="en-US"/>
            <a:t>IV Meds</a:t>
          </a:r>
        </a:p>
      </dgm:t>
    </dgm:pt>
    <dgm:pt modelId="{AB939D81-3038-4078-AAB2-6E7804AC3CFE}" type="parTrans" cxnId="{E7367DE5-CF80-4D14-A263-48AE024EB4A3}">
      <dgm:prSet/>
      <dgm:spPr/>
      <dgm:t>
        <a:bodyPr/>
        <a:lstStyle/>
        <a:p>
          <a:endParaRPr lang="en-US"/>
        </a:p>
      </dgm:t>
    </dgm:pt>
    <dgm:pt modelId="{21CA03FE-3085-40C1-8572-3B2C87758AA2}" type="sibTrans" cxnId="{E7367DE5-CF80-4D14-A263-48AE024EB4A3}">
      <dgm:prSet/>
      <dgm:spPr/>
      <dgm:t>
        <a:bodyPr/>
        <a:lstStyle/>
        <a:p>
          <a:endParaRPr lang="en-US"/>
        </a:p>
      </dgm:t>
    </dgm:pt>
    <dgm:pt modelId="{F5585044-58F8-424A-A697-D773EBD9AEE0}">
      <dgm:prSet/>
      <dgm:spPr/>
      <dgm:t>
        <a:bodyPr/>
        <a:lstStyle/>
        <a:p>
          <a:r>
            <a:rPr lang="en-US" dirty="0"/>
            <a:t>Nebulized treatments</a:t>
          </a:r>
        </a:p>
      </dgm:t>
    </dgm:pt>
    <dgm:pt modelId="{67309E24-72F7-4A32-B16D-B1EA123C18E0}" type="parTrans" cxnId="{CD222362-9529-42B9-BFCC-0BBDE85C5FDB}">
      <dgm:prSet/>
      <dgm:spPr/>
      <dgm:t>
        <a:bodyPr/>
        <a:lstStyle/>
        <a:p>
          <a:endParaRPr lang="en-US"/>
        </a:p>
      </dgm:t>
    </dgm:pt>
    <dgm:pt modelId="{238F0F98-A6D6-4DBF-90D5-7419336FF4CA}" type="sibTrans" cxnId="{CD222362-9529-42B9-BFCC-0BBDE85C5FDB}">
      <dgm:prSet/>
      <dgm:spPr/>
      <dgm:t>
        <a:bodyPr/>
        <a:lstStyle/>
        <a:p>
          <a:endParaRPr lang="en-US"/>
        </a:p>
      </dgm:t>
    </dgm:pt>
    <dgm:pt modelId="{0057A4AF-34E2-4E16-B6DC-2E9B96CACC2D}" type="pres">
      <dgm:prSet presAssocID="{569B76DD-E823-4872-86E4-ED9EFF78A30D}" presName="root" presStyleCnt="0">
        <dgm:presLayoutVars>
          <dgm:dir/>
          <dgm:resizeHandles val="exact"/>
        </dgm:presLayoutVars>
      </dgm:prSet>
      <dgm:spPr/>
    </dgm:pt>
    <dgm:pt modelId="{E16B1560-0C6C-4697-BD0D-5834FFE33053}" type="pres">
      <dgm:prSet presAssocID="{CA3E67E3-AC25-431A-BE07-9A5836C0F31B}" presName="compNode" presStyleCnt="0"/>
      <dgm:spPr/>
    </dgm:pt>
    <dgm:pt modelId="{5F8EF9CF-E7BF-4332-AEA9-4DE8B7D6033D}" type="pres">
      <dgm:prSet presAssocID="{CA3E67E3-AC25-431A-BE07-9A5836C0F3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C48F82C5-9177-41E9-B51F-1E497EF81E35}" type="pres">
      <dgm:prSet presAssocID="{CA3E67E3-AC25-431A-BE07-9A5836C0F31B}" presName="spaceRect" presStyleCnt="0"/>
      <dgm:spPr/>
    </dgm:pt>
    <dgm:pt modelId="{24B48286-3BC5-4B46-8EC5-D7EEE0C5BB92}" type="pres">
      <dgm:prSet presAssocID="{CA3E67E3-AC25-431A-BE07-9A5836C0F31B}" presName="textRect" presStyleLbl="revTx" presStyleIdx="0" presStyleCnt="3">
        <dgm:presLayoutVars>
          <dgm:chMax val="1"/>
          <dgm:chPref val="1"/>
        </dgm:presLayoutVars>
      </dgm:prSet>
      <dgm:spPr/>
    </dgm:pt>
    <dgm:pt modelId="{7EC287C4-7DF7-4F33-BC89-F9D7A196970C}" type="pres">
      <dgm:prSet presAssocID="{6514C671-F980-41E7-B756-6670E2B5186A}" presName="sibTrans" presStyleCnt="0"/>
      <dgm:spPr/>
    </dgm:pt>
    <dgm:pt modelId="{FC657FCF-726D-4CB1-BC91-A3D0E678F55A}" type="pres">
      <dgm:prSet presAssocID="{8E0E3A4B-E404-4566-B536-0097EB312C93}" presName="compNode" presStyleCnt="0"/>
      <dgm:spPr/>
    </dgm:pt>
    <dgm:pt modelId="{72C685A7-5FA1-42F3-80A7-1E3AF4EA9D00}" type="pres">
      <dgm:prSet presAssocID="{8E0E3A4B-E404-4566-B536-0097EB312C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8D1BDE06-C20C-4C7B-994A-C23AAE07CF21}" type="pres">
      <dgm:prSet presAssocID="{8E0E3A4B-E404-4566-B536-0097EB312C93}" presName="spaceRect" presStyleCnt="0"/>
      <dgm:spPr/>
    </dgm:pt>
    <dgm:pt modelId="{AF84B3AC-BA29-4790-BFF3-E3AB324DD501}" type="pres">
      <dgm:prSet presAssocID="{8E0E3A4B-E404-4566-B536-0097EB312C93}" presName="textRect" presStyleLbl="revTx" presStyleIdx="1" presStyleCnt="3">
        <dgm:presLayoutVars>
          <dgm:chMax val="1"/>
          <dgm:chPref val="1"/>
        </dgm:presLayoutVars>
      </dgm:prSet>
      <dgm:spPr/>
    </dgm:pt>
    <dgm:pt modelId="{4B965097-A09F-4887-96E2-00F64F5D51DA}" type="pres">
      <dgm:prSet presAssocID="{21CA03FE-3085-40C1-8572-3B2C87758AA2}" presName="sibTrans" presStyleCnt="0"/>
      <dgm:spPr/>
    </dgm:pt>
    <dgm:pt modelId="{1C992CFA-F5A1-40B6-A549-F0982E23B72D}" type="pres">
      <dgm:prSet presAssocID="{F5585044-58F8-424A-A697-D773EBD9AEE0}" presName="compNode" presStyleCnt="0"/>
      <dgm:spPr/>
    </dgm:pt>
    <dgm:pt modelId="{CC3B3A6A-439D-445F-8DB6-C44A030B4B7C}" type="pres">
      <dgm:prSet presAssocID="{F5585044-58F8-424A-A697-D773EBD9AE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AD717985-7B0A-4F78-BE47-12942173FBA8}" type="pres">
      <dgm:prSet presAssocID="{F5585044-58F8-424A-A697-D773EBD9AEE0}" presName="spaceRect" presStyleCnt="0"/>
      <dgm:spPr/>
    </dgm:pt>
    <dgm:pt modelId="{8BA0476F-C686-49BB-A32E-8F37B4D8D87F}" type="pres">
      <dgm:prSet presAssocID="{F5585044-58F8-424A-A697-D773EBD9AEE0}" presName="textRect" presStyleLbl="revTx" presStyleIdx="2" presStyleCnt="3">
        <dgm:presLayoutVars>
          <dgm:chMax val="1"/>
          <dgm:chPref val="1"/>
        </dgm:presLayoutVars>
      </dgm:prSet>
      <dgm:spPr/>
    </dgm:pt>
  </dgm:ptLst>
  <dgm:cxnLst>
    <dgm:cxn modelId="{CD222362-9529-42B9-BFCC-0BBDE85C5FDB}" srcId="{569B76DD-E823-4872-86E4-ED9EFF78A30D}" destId="{F5585044-58F8-424A-A697-D773EBD9AEE0}" srcOrd="2" destOrd="0" parTransId="{67309E24-72F7-4A32-B16D-B1EA123C18E0}" sibTransId="{238F0F98-A6D6-4DBF-90D5-7419336FF4CA}"/>
    <dgm:cxn modelId="{E12A3D54-1B1B-4594-8C23-510F5B345609}" type="presOf" srcId="{569B76DD-E823-4872-86E4-ED9EFF78A30D}" destId="{0057A4AF-34E2-4E16-B6DC-2E9B96CACC2D}" srcOrd="0" destOrd="0" presId="urn:microsoft.com/office/officeart/2018/2/layout/IconLabelList"/>
    <dgm:cxn modelId="{A84D3D7C-E4DB-402B-B48B-631F912BFCEE}" type="presOf" srcId="{CA3E67E3-AC25-431A-BE07-9A5836C0F31B}" destId="{24B48286-3BC5-4B46-8EC5-D7EEE0C5BB92}" srcOrd="0" destOrd="0" presId="urn:microsoft.com/office/officeart/2018/2/layout/IconLabelList"/>
    <dgm:cxn modelId="{62699BCB-7741-4C59-A0FB-939F6063593C}" type="presOf" srcId="{F5585044-58F8-424A-A697-D773EBD9AEE0}" destId="{8BA0476F-C686-49BB-A32E-8F37B4D8D87F}" srcOrd="0" destOrd="0" presId="urn:microsoft.com/office/officeart/2018/2/layout/IconLabelList"/>
    <dgm:cxn modelId="{151EC8D3-DE75-4B3B-B33F-62B6F0FB42A8}" srcId="{569B76DD-E823-4872-86E4-ED9EFF78A30D}" destId="{CA3E67E3-AC25-431A-BE07-9A5836C0F31B}" srcOrd="0" destOrd="0" parTransId="{B30BD95A-EF7F-4CED-BDD2-51447DEEE546}" sibTransId="{6514C671-F980-41E7-B756-6670E2B5186A}"/>
    <dgm:cxn modelId="{E7367DE5-CF80-4D14-A263-48AE024EB4A3}" srcId="{569B76DD-E823-4872-86E4-ED9EFF78A30D}" destId="{8E0E3A4B-E404-4566-B536-0097EB312C93}" srcOrd="1" destOrd="0" parTransId="{AB939D81-3038-4078-AAB2-6E7804AC3CFE}" sibTransId="{21CA03FE-3085-40C1-8572-3B2C87758AA2}"/>
    <dgm:cxn modelId="{F03186F9-0CB1-463E-8763-DED9D9A05074}" type="presOf" srcId="{8E0E3A4B-E404-4566-B536-0097EB312C93}" destId="{AF84B3AC-BA29-4790-BFF3-E3AB324DD501}" srcOrd="0" destOrd="0" presId="urn:microsoft.com/office/officeart/2018/2/layout/IconLabelList"/>
    <dgm:cxn modelId="{4F216567-24FC-40CD-98AE-6E9C8E351D1A}" type="presParOf" srcId="{0057A4AF-34E2-4E16-B6DC-2E9B96CACC2D}" destId="{E16B1560-0C6C-4697-BD0D-5834FFE33053}" srcOrd="0" destOrd="0" presId="urn:microsoft.com/office/officeart/2018/2/layout/IconLabelList"/>
    <dgm:cxn modelId="{1B2DDFA6-E8B1-40B6-9CD4-3B651C773D88}" type="presParOf" srcId="{E16B1560-0C6C-4697-BD0D-5834FFE33053}" destId="{5F8EF9CF-E7BF-4332-AEA9-4DE8B7D6033D}" srcOrd="0" destOrd="0" presId="urn:microsoft.com/office/officeart/2018/2/layout/IconLabelList"/>
    <dgm:cxn modelId="{BF4B9B6C-D02F-4B20-A90A-1A1A5B568586}" type="presParOf" srcId="{E16B1560-0C6C-4697-BD0D-5834FFE33053}" destId="{C48F82C5-9177-41E9-B51F-1E497EF81E35}" srcOrd="1" destOrd="0" presId="urn:microsoft.com/office/officeart/2018/2/layout/IconLabelList"/>
    <dgm:cxn modelId="{DBF0D459-DCEC-442F-A16C-E08B513818B5}" type="presParOf" srcId="{E16B1560-0C6C-4697-BD0D-5834FFE33053}" destId="{24B48286-3BC5-4B46-8EC5-D7EEE0C5BB92}" srcOrd="2" destOrd="0" presId="urn:microsoft.com/office/officeart/2018/2/layout/IconLabelList"/>
    <dgm:cxn modelId="{1E9704B7-3F50-468F-8666-EE5F21FD08A6}" type="presParOf" srcId="{0057A4AF-34E2-4E16-B6DC-2E9B96CACC2D}" destId="{7EC287C4-7DF7-4F33-BC89-F9D7A196970C}" srcOrd="1" destOrd="0" presId="urn:microsoft.com/office/officeart/2018/2/layout/IconLabelList"/>
    <dgm:cxn modelId="{CB264A61-5C29-42CD-9CAF-C312B837E293}" type="presParOf" srcId="{0057A4AF-34E2-4E16-B6DC-2E9B96CACC2D}" destId="{FC657FCF-726D-4CB1-BC91-A3D0E678F55A}" srcOrd="2" destOrd="0" presId="urn:microsoft.com/office/officeart/2018/2/layout/IconLabelList"/>
    <dgm:cxn modelId="{B809D9D1-1600-4B89-BDB4-FF5605EBE346}" type="presParOf" srcId="{FC657FCF-726D-4CB1-BC91-A3D0E678F55A}" destId="{72C685A7-5FA1-42F3-80A7-1E3AF4EA9D00}" srcOrd="0" destOrd="0" presId="urn:microsoft.com/office/officeart/2018/2/layout/IconLabelList"/>
    <dgm:cxn modelId="{4144FFF1-D45F-4A12-958E-08A7CFA04C77}" type="presParOf" srcId="{FC657FCF-726D-4CB1-BC91-A3D0E678F55A}" destId="{8D1BDE06-C20C-4C7B-994A-C23AAE07CF21}" srcOrd="1" destOrd="0" presId="urn:microsoft.com/office/officeart/2018/2/layout/IconLabelList"/>
    <dgm:cxn modelId="{EE3FC7FF-C854-480E-99A7-674D3D1E3C69}" type="presParOf" srcId="{FC657FCF-726D-4CB1-BC91-A3D0E678F55A}" destId="{AF84B3AC-BA29-4790-BFF3-E3AB324DD501}" srcOrd="2" destOrd="0" presId="urn:microsoft.com/office/officeart/2018/2/layout/IconLabelList"/>
    <dgm:cxn modelId="{A02B70DE-7A0D-41B7-804B-C60FA4254682}" type="presParOf" srcId="{0057A4AF-34E2-4E16-B6DC-2E9B96CACC2D}" destId="{4B965097-A09F-4887-96E2-00F64F5D51DA}" srcOrd="3" destOrd="0" presId="urn:microsoft.com/office/officeart/2018/2/layout/IconLabelList"/>
    <dgm:cxn modelId="{010E1367-8533-4CAC-89BC-8251D0650786}" type="presParOf" srcId="{0057A4AF-34E2-4E16-B6DC-2E9B96CACC2D}" destId="{1C992CFA-F5A1-40B6-A549-F0982E23B72D}" srcOrd="4" destOrd="0" presId="urn:microsoft.com/office/officeart/2018/2/layout/IconLabelList"/>
    <dgm:cxn modelId="{5524F637-08D3-461A-B10B-FABB31A8CC96}" type="presParOf" srcId="{1C992CFA-F5A1-40B6-A549-F0982E23B72D}" destId="{CC3B3A6A-439D-445F-8DB6-C44A030B4B7C}" srcOrd="0" destOrd="0" presId="urn:microsoft.com/office/officeart/2018/2/layout/IconLabelList"/>
    <dgm:cxn modelId="{083988BA-CE64-4500-A3AF-E39A45535A4A}" type="presParOf" srcId="{1C992CFA-F5A1-40B6-A549-F0982E23B72D}" destId="{AD717985-7B0A-4F78-BE47-12942173FBA8}" srcOrd="1" destOrd="0" presId="urn:microsoft.com/office/officeart/2018/2/layout/IconLabelList"/>
    <dgm:cxn modelId="{56EDDE0E-BFD7-42CC-86AE-A74BF61771D4}" type="presParOf" srcId="{1C992CFA-F5A1-40B6-A549-F0982E23B72D}" destId="{8BA0476F-C686-49BB-A32E-8F37B4D8D87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7D4FEE-445C-4C1E-89BA-4DE230FB11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0BE2EE-626B-442F-8831-18ED490B3706}">
      <dgm:prSet custT="1"/>
      <dgm:spPr/>
      <dgm:t>
        <a:bodyPr/>
        <a:lstStyle/>
        <a:p>
          <a:r>
            <a:rPr lang="en-US" sz="2000" dirty="0"/>
            <a:t>On March 12, 2020, CMS waived an important restriction to nursing home and skilled nursing facility (SNF) access called the “the 3-day rule”</a:t>
          </a:r>
          <a:r>
            <a:rPr lang="en-US" sz="1600" dirty="0"/>
            <a:t>. </a:t>
          </a:r>
        </a:p>
      </dgm:t>
    </dgm:pt>
    <dgm:pt modelId="{A35628F4-CB54-4659-8510-75FA92B4B309}" type="parTrans" cxnId="{A8A7AA1D-9727-45D9-9E69-8C55EFAA44A8}">
      <dgm:prSet/>
      <dgm:spPr/>
      <dgm:t>
        <a:bodyPr/>
        <a:lstStyle/>
        <a:p>
          <a:endParaRPr lang="en-US"/>
        </a:p>
      </dgm:t>
    </dgm:pt>
    <dgm:pt modelId="{D4F3B8B1-1672-4198-B83A-5A1C54795666}" type="sibTrans" cxnId="{A8A7AA1D-9727-45D9-9E69-8C55EFAA44A8}">
      <dgm:prSet/>
      <dgm:spPr/>
      <dgm:t>
        <a:bodyPr/>
        <a:lstStyle/>
        <a:p>
          <a:endParaRPr lang="en-US"/>
        </a:p>
      </dgm:t>
    </dgm:pt>
    <dgm:pt modelId="{E25F1485-76AF-4C17-B6AA-12B10546F284}">
      <dgm:prSet/>
      <dgm:spPr/>
      <dgm:t>
        <a:bodyPr/>
        <a:lstStyle/>
        <a:p>
          <a:r>
            <a:rPr lang="en-US" dirty="0"/>
            <a:t>Relaxation of this rule with this waiver now allows direct transfer of appropriate stable older adults to SNF from the ED. </a:t>
          </a:r>
        </a:p>
      </dgm:t>
    </dgm:pt>
    <dgm:pt modelId="{198678C0-6BEF-41C1-BF66-AE13ADEA11F1}" type="parTrans" cxnId="{A2FF2A6E-40A7-4EAD-BE29-56945A4B8E9F}">
      <dgm:prSet/>
      <dgm:spPr/>
      <dgm:t>
        <a:bodyPr/>
        <a:lstStyle/>
        <a:p>
          <a:endParaRPr lang="en-US"/>
        </a:p>
      </dgm:t>
    </dgm:pt>
    <dgm:pt modelId="{9FE45977-827C-4BE8-9CB0-CF33C506BCB7}" type="sibTrans" cxnId="{A2FF2A6E-40A7-4EAD-BE29-56945A4B8E9F}">
      <dgm:prSet/>
      <dgm:spPr/>
      <dgm:t>
        <a:bodyPr/>
        <a:lstStyle/>
        <a:p>
          <a:endParaRPr lang="en-US"/>
        </a:p>
      </dgm:t>
    </dgm:pt>
    <dgm:pt modelId="{46C60386-E9EE-4ADC-806F-A3F202A3E562}" type="pres">
      <dgm:prSet presAssocID="{427D4FEE-445C-4C1E-89BA-4DE230FB110C}" presName="root" presStyleCnt="0">
        <dgm:presLayoutVars>
          <dgm:dir/>
          <dgm:resizeHandles val="exact"/>
        </dgm:presLayoutVars>
      </dgm:prSet>
      <dgm:spPr/>
    </dgm:pt>
    <dgm:pt modelId="{D0BB1056-AAF7-45EC-9E9C-C36337571530}" type="pres">
      <dgm:prSet presAssocID="{B40BE2EE-626B-442F-8831-18ED490B3706}" presName="compNode" presStyleCnt="0"/>
      <dgm:spPr/>
    </dgm:pt>
    <dgm:pt modelId="{4D84A764-6137-4444-AF1F-526581E209FC}" type="pres">
      <dgm:prSet presAssocID="{B40BE2EE-626B-442F-8831-18ED490B3706}" presName="bgRect" presStyleLbl="bgShp" presStyleIdx="0" presStyleCnt="2"/>
      <dgm:spPr/>
    </dgm:pt>
    <dgm:pt modelId="{E84BC944-2885-4917-AEE7-E09DAE8C08AD}" type="pres">
      <dgm:prSet presAssocID="{B40BE2EE-626B-442F-8831-18ED490B37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F2299E8A-2D31-4226-985A-FAB6CB1A2AA8}" type="pres">
      <dgm:prSet presAssocID="{B40BE2EE-626B-442F-8831-18ED490B3706}" presName="spaceRect" presStyleCnt="0"/>
      <dgm:spPr/>
    </dgm:pt>
    <dgm:pt modelId="{57602B91-47C6-445B-9E81-1DB7E723E4C3}" type="pres">
      <dgm:prSet presAssocID="{B40BE2EE-626B-442F-8831-18ED490B3706}" presName="parTx" presStyleLbl="revTx" presStyleIdx="0" presStyleCnt="2">
        <dgm:presLayoutVars>
          <dgm:chMax val="0"/>
          <dgm:chPref val="0"/>
        </dgm:presLayoutVars>
      </dgm:prSet>
      <dgm:spPr/>
    </dgm:pt>
    <dgm:pt modelId="{8480AE36-A0A3-4A73-A9DF-F434ECDFB1CD}" type="pres">
      <dgm:prSet presAssocID="{D4F3B8B1-1672-4198-B83A-5A1C54795666}" presName="sibTrans" presStyleCnt="0"/>
      <dgm:spPr/>
    </dgm:pt>
    <dgm:pt modelId="{2FB6BC65-772A-4946-A996-D148D7F54F77}" type="pres">
      <dgm:prSet presAssocID="{E25F1485-76AF-4C17-B6AA-12B10546F284}" presName="compNode" presStyleCnt="0"/>
      <dgm:spPr/>
    </dgm:pt>
    <dgm:pt modelId="{5DD32A7F-3FAC-4C48-B708-0650A89EA690}" type="pres">
      <dgm:prSet presAssocID="{E25F1485-76AF-4C17-B6AA-12B10546F284}" presName="bgRect" presStyleLbl="bgShp" presStyleIdx="1" presStyleCnt="2"/>
      <dgm:spPr/>
    </dgm:pt>
    <dgm:pt modelId="{0CFDA3CB-C72A-46B4-856F-6BE55203308C}" type="pres">
      <dgm:prSet presAssocID="{E25F1485-76AF-4C17-B6AA-12B10546F2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D9E458B7-1853-417B-9088-B8E993184BD8}" type="pres">
      <dgm:prSet presAssocID="{E25F1485-76AF-4C17-B6AA-12B10546F284}" presName="spaceRect" presStyleCnt="0"/>
      <dgm:spPr/>
    </dgm:pt>
    <dgm:pt modelId="{64ED6E02-2A00-4203-9234-2F182FA30BB4}" type="pres">
      <dgm:prSet presAssocID="{E25F1485-76AF-4C17-B6AA-12B10546F284}" presName="parTx" presStyleLbl="revTx" presStyleIdx="1" presStyleCnt="2">
        <dgm:presLayoutVars>
          <dgm:chMax val="0"/>
          <dgm:chPref val="0"/>
        </dgm:presLayoutVars>
      </dgm:prSet>
      <dgm:spPr/>
    </dgm:pt>
  </dgm:ptLst>
  <dgm:cxnLst>
    <dgm:cxn modelId="{7C34BB06-FDC5-4A10-80E5-45DA29BD8341}" type="presOf" srcId="{E25F1485-76AF-4C17-B6AA-12B10546F284}" destId="{64ED6E02-2A00-4203-9234-2F182FA30BB4}" srcOrd="0" destOrd="0" presId="urn:microsoft.com/office/officeart/2018/2/layout/IconVerticalSolidList"/>
    <dgm:cxn modelId="{A8A7AA1D-9727-45D9-9E69-8C55EFAA44A8}" srcId="{427D4FEE-445C-4C1E-89BA-4DE230FB110C}" destId="{B40BE2EE-626B-442F-8831-18ED490B3706}" srcOrd="0" destOrd="0" parTransId="{A35628F4-CB54-4659-8510-75FA92B4B309}" sibTransId="{D4F3B8B1-1672-4198-B83A-5A1C54795666}"/>
    <dgm:cxn modelId="{01D1B927-7EC3-43F6-9F94-9F255DF1AF03}" type="presOf" srcId="{427D4FEE-445C-4C1E-89BA-4DE230FB110C}" destId="{46C60386-E9EE-4ADC-806F-A3F202A3E562}" srcOrd="0" destOrd="0" presId="urn:microsoft.com/office/officeart/2018/2/layout/IconVerticalSolidList"/>
    <dgm:cxn modelId="{A2FF2A6E-40A7-4EAD-BE29-56945A4B8E9F}" srcId="{427D4FEE-445C-4C1E-89BA-4DE230FB110C}" destId="{E25F1485-76AF-4C17-B6AA-12B10546F284}" srcOrd="1" destOrd="0" parTransId="{198678C0-6BEF-41C1-BF66-AE13ADEA11F1}" sibTransId="{9FE45977-827C-4BE8-9CB0-CF33C506BCB7}"/>
    <dgm:cxn modelId="{AA76F95A-F6C3-48B9-B9F1-2E51C12BC184}" type="presOf" srcId="{B40BE2EE-626B-442F-8831-18ED490B3706}" destId="{57602B91-47C6-445B-9E81-1DB7E723E4C3}" srcOrd="0" destOrd="0" presId="urn:microsoft.com/office/officeart/2018/2/layout/IconVerticalSolidList"/>
    <dgm:cxn modelId="{94C8698C-102C-4C88-9FCC-20DAC1C58089}" type="presParOf" srcId="{46C60386-E9EE-4ADC-806F-A3F202A3E562}" destId="{D0BB1056-AAF7-45EC-9E9C-C36337571530}" srcOrd="0" destOrd="0" presId="urn:microsoft.com/office/officeart/2018/2/layout/IconVerticalSolidList"/>
    <dgm:cxn modelId="{CD3967AC-A894-48D9-A5B3-F0B59AAB9210}" type="presParOf" srcId="{D0BB1056-AAF7-45EC-9E9C-C36337571530}" destId="{4D84A764-6137-4444-AF1F-526581E209FC}" srcOrd="0" destOrd="0" presId="urn:microsoft.com/office/officeart/2018/2/layout/IconVerticalSolidList"/>
    <dgm:cxn modelId="{D1B8B9B1-B85F-4B20-B5CB-982BDC334815}" type="presParOf" srcId="{D0BB1056-AAF7-45EC-9E9C-C36337571530}" destId="{E84BC944-2885-4917-AEE7-E09DAE8C08AD}" srcOrd="1" destOrd="0" presId="urn:microsoft.com/office/officeart/2018/2/layout/IconVerticalSolidList"/>
    <dgm:cxn modelId="{2D799C2F-AC45-43EA-8C58-B4262821D11B}" type="presParOf" srcId="{D0BB1056-AAF7-45EC-9E9C-C36337571530}" destId="{F2299E8A-2D31-4226-985A-FAB6CB1A2AA8}" srcOrd="2" destOrd="0" presId="urn:microsoft.com/office/officeart/2018/2/layout/IconVerticalSolidList"/>
    <dgm:cxn modelId="{6F1C38D0-772A-4EF9-A0BD-EBBE383644B7}" type="presParOf" srcId="{D0BB1056-AAF7-45EC-9E9C-C36337571530}" destId="{57602B91-47C6-445B-9E81-1DB7E723E4C3}" srcOrd="3" destOrd="0" presId="urn:microsoft.com/office/officeart/2018/2/layout/IconVerticalSolidList"/>
    <dgm:cxn modelId="{AFD94B50-1764-4138-AA7D-516AE6DC7BDD}" type="presParOf" srcId="{46C60386-E9EE-4ADC-806F-A3F202A3E562}" destId="{8480AE36-A0A3-4A73-A9DF-F434ECDFB1CD}" srcOrd="1" destOrd="0" presId="urn:microsoft.com/office/officeart/2018/2/layout/IconVerticalSolidList"/>
    <dgm:cxn modelId="{A8450611-48EB-4B8A-BDB2-ADDCA2FF40FD}" type="presParOf" srcId="{46C60386-E9EE-4ADC-806F-A3F202A3E562}" destId="{2FB6BC65-772A-4946-A996-D148D7F54F77}" srcOrd="2" destOrd="0" presId="urn:microsoft.com/office/officeart/2018/2/layout/IconVerticalSolidList"/>
    <dgm:cxn modelId="{2B987757-DA3E-4E9E-BC33-C2F01D804E3F}" type="presParOf" srcId="{2FB6BC65-772A-4946-A996-D148D7F54F77}" destId="{5DD32A7F-3FAC-4C48-B708-0650A89EA690}" srcOrd="0" destOrd="0" presId="urn:microsoft.com/office/officeart/2018/2/layout/IconVerticalSolidList"/>
    <dgm:cxn modelId="{54CDB7B3-A157-4CE6-8A94-EDE0466F0812}" type="presParOf" srcId="{2FB6BC65-772A-4946-A996-D148D7F54F77}" destId="{0CFDA3CB-C72A-46B4-856F-6BE55203308C}" srcOrd="1" destOrd="0" presId="urn:microsoft.com/office/officeart/2018/2/layout/IconVerticalSolidList"/>
    <dgm:cxn modelId="{FF12A1EF-9E02-49A7-A518-900E728479D6}" type="presParOf" srcId="{2FB6BC65-772A-4946-A996-D148D7F54F77}" destId="{D9E458B7-1853-417B-9088-B8E993184BD8}" srcOrd="2" destOrd="0" presId="urn:microsoft.com/office/officeart/2018/2/layout/IconVerticalSolidList"/>
    <dgm:cxn modelId="{129BCBFD-2338-4D39-9B9F-E00372B4D216}" type="presParOf" srcId="{2FB6BC65-772A-4946-A996-D148D7F54F77}" destId="{64ED6E02-2A00-4203-9234-2F182FA30B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E73C75-61DA-4E64-BA3B-302BFA6BD60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BCC83BD-9095-4634-8A40-404E73030231}">
      <dgm:prSet custT="1"/>
      <dgm:spPr/>
      <dgm:t>
        <a:bodyPr/>
        <a:lstStyle/>
        <a:p>
          <a:r>
            <a:rPr lang="en-US" sz="1800" dirty="0"/>
            <a:t>Baseline isolation</a:t>
          </a:r>
        </a:p>
      </dgm:t>
    </dgm:pt>
    <dgm:pt modelId="{2AA5BD13-153B-4F4E-A96B-68DB8455E9CF}" type="parTrans" cxnId="{5DA579D6-056A-466F-BB48-7B30AE20FE1D}">
      <dgm:prSet/>
      <dgm:spPr/>
      <dgm:t>
        <a:bodyPr/>
        <a:lstStyle/>
        <a:p>
          <a:endParaRPr lang="en-US"/>
        </a:p>
      </dgm:t>
    </dgm:pt>
    <dgm:pt modelId="{C772F29B-90F8-4751-8CBA-EA96DDF6E60B}" type="sibTrans" cxnId="{5DA579D6-056A-466F-BB48-7B30AE20FE1D}">
      <dgm:prSet/>
      <dgm:spPr/>
      <dgm:t>
        <a:bodyPr/>
        <a:lstStyle/>
        <a:p>
          <a:endParaRPr lang="en-US"/>
        </a:p>
      </dgm:t>
    </dgm:pt>
    <dgm:pt modelId="{0391511D-900F-4D55-A7BF-57BCC631836A}">
      <dgm:prSet custT="1"/>
      <dgm:spPr/>
      <dgm:t>
        <a:bodyPr/>
        <a:lstStyle/>
        <a:p>
          <a:r>
            <a:rPr lang="en-US" sz="2000" dirty="0"/>
            <a:t>Little Reserve</a:t>
          </a:r>
        </a:p>
      </dgm:t>
    </dgm:pt>
    <dgm:pt modelId="{65D45CDE-53E2-4389-8FA7-BC5FBCE6A96F}" type="parTrans" cxnId="{23E36B78-8CBC-47D1-AECD-6BE597B8FA3A}">
      <dgm:prSet/>
      <dgm:spPr/>
      <dgm:t>
        <a:bodyPr/>
        <a:lstStyle/>
        <a:p>
          <a:endParaRPr lang="en-US"/>
        </a:p>
      </dgm:t>
    </dgm:pt>
    <dgm:pt modelId="{CBAEAB1C-D952-4000-A00F-9284D5B6A0C1}" type="sibTrans" cxnId="{23E36B78-8CBC-47D1-AECD-6BE597B8FA3A}">
      <dgm:prSet/>
      <dgm:spPr/>
      <dgm:t>
        <a:bodyPr/>
        <a:lstStyle/>
        <a:p>
          <a:endParaRPr lang="en-US"/>
        </a:p>
      </dgm:t>
    </dgm:pt>
    <dgm:pt modelId="{7E2EFE5F-CB55-4C01-9001-F70D02BC55D4}">
      <dgm:prSet custT="1"/>
      <dgm:spPr/>
      <dgm:t>
        <a:bodyPr/>
        <a:lstStyle/>
        <a:p>
          <a:r>
            <a:rPr lang="en-US" sz="2000" dirty="0"/>
            <a:t>Lack of family visitors</a:t>
          </a:r>
        </a:p>
      </dgm:t>
    </dgm:pt>
    <dgm:pt modelId="{9868FC25-7D74-4F4A-BB37-76C4BE5667AC}" type="parTrans" cxnId="{B3953184-9D1F-4254-9876-8340AF465FE8}">
      <dgm:prSet/>
      <dgm:spPr/>
      <dgm:t>
        <a:bodyPr/>
        <a:lstStyle/>
        <a:p>
          <a:endParaRPr lang="en-US"/>
        </a:p>
      </dgm:t>
    </dgm:pt>
    <dgm:pt modelId="{8B99C62A-07AF-4ACE-9819-A9B6BFE4C5A1}" type="sibTrans" cxnId="{B3953184-9D1F-4254-9876-8340AF465FE8}">
      <dgm:prSet/>
      <dgm:spPr/>
      <dgm:t>
        <a:bodyPr/>
        <a:lstStyle/>
        <a:p>
          <a:endParaRPr lang="en-US"/>
        </a:p>
      </dgm:t>
    </dgm:pt>
    <dgm:pt modelId="{3293F88A-E50D-4393-BF8B-482974FBBB37}">
      <dgm:prSet custT="1"/>
      <dgm:spPr/>
      <dgm:t>
        <a:bodyPr/>
        <a:lstStyle/>
        <a:p>
          <a:r>
            <a:rPr lang="en-US" sz="1800" dirty="0"/>
            <a:t>Lack of regular interactions</a:t>
          </a:r>
        </a:p>
      </dgm:t>
    </dgm:pt>
    <dgm:pt modelId="{5819FBEC-8889-4541-8D08-5C644A1E722C}" type="parTrans" cxnId="{8564F8EC-640B-44D6-850C-E2AE67CBF622}">
      <dgm:prSet/>
      <dgm:spPr/>
      <dgm:t>
        <a:bodyPr/>
        <a:lstStyle/>
        <a:p>
          <a:endParaRPr lang="en-US"/>
        </a:p>
      </dgm:t>
    </dgm:pt>
    <dgm:pt modelId="{C9D00855-B59E-4744-8465-830D67600BE1}" type="sibTrans" cxnId="{8564F8EC-640B-44D6-850C-E2AE67CBF622}">
      <dgm:prSet/>
      <dgm:spPr/>
      <dgm:t>
        <a:bodyPr/>
        <a:lstStyle/>
        <a:p>
          <a:endParaRPr lang="en-US"/>
        </a:p>
      </dgm:t>
    </dgm:pt>
    <dgm:pt modelId="{715EB719-1643-4A4F-B6A4-4B1E303DDB63}">
      <dgm:prSet custT="1"/>
      <dgm:spPr/>
      <dgm:t>
        <a:bodyPr/>
        <a:lstStyle/>
        <a:p>
          <a:r>
            <a:rPr lang="en-US" sz="2000" dirty="0"/>
            <a:t>Restrict needed access to food and med</a:t>
          </a:r>
        </a:p>
      </dgm:t>
    </dgm:pt>
    <dgm:pt modelId="{C3816AB8-2E56-4AF3-B300-07333E91B97C}" type="parTrans" cxnId="{F3910847-39FD-4DEA-BF99-0FC1A5973A96}">
      <dgm:prSet/>
      <dgm:spPr/>
      <dgm:t>
        <a:bodyPr/>
        <a:lstStyle/>
        <a:p>
          <a:endParaRPr lang="en-US"/>
        </a:p>
      </dgm:t>
    </dgm:pt>
    <dgm:pt modelId="{01D15002-478A-4407-91C1-F560EC694121}" type="sibTrans" cxnId="{F3910847-39FD-4DEA-BF99-0FC1A5973A96}">
      <dgm:prSet/>
      <dgm:spPr/>
      <dgm:t>
        <a:bodyPr/>
        <a:lstStyle/>
        <a:p>
          <a:endParaRPr lang="en-US"/>
        </a:p>
      </dgm:t>
    </dgm:pt>
    <dgm:pt modelId="{80391B1C-605E-4BE9-96CE-8B91E1F91A08}" type="pres">
      <dgm:prSet presAssocID="{FBE73C75-61DA-4E64-BA3B-302BFA6BD608}" presName="cycle" presStyleCnt="0">
        <dgm:presLayoutVars>
          <dgm:dir/>
          <dgm:resizeHandles val="exact"/>
        </dgm:presLayoutVars>
      </dgm:prSet>
      <dgm:spPr/>
    </dgm:pt>
    <dgm:pt modelId="{862EDCA2-2EA5-4CB5-B3DA-0BB9894953C5}" type="pres">
      <dgm:prSet presAssocID="{CBCC83BD-9095-4634-8A40-404E73030231}" presName="node" presStyleLbl="node1" presStyleIdx="0" presStyleCnt="5" custScaleX="119310">
        <dgm:presLayoutVars>
          <dgm:bulletEnabled val="1"/>
        </dgm:presLayoutVars>
      </dgm:prSet>
      <dgm:spPr/>
    </dgm:pt>
    <dgm:pt modelId="{602DCB54-5540-4DB4-A2E3-943E2C98B1CD}" type="pres">
      <dgm:prSet presAssocID="{C772F29B-90F8-4751-8CBA-EA96DDF6E60B}" presName="sibTrans" presStyleLbl="sibTrans2D1" presStyleIdx="0" presStyleCnt="5"/>
      <dgm:spPr/>
    </dgm:pt>
    <dgm:pt modelId="{66DD93C4-5A1E-45F1-B1C0-EF7871FCD8AD}" type="pres">
      <dgm:prSet presAssocID="{C772F29B-90F8-4751-8CBA-EA96DDF6E60B}" presName="connectorText" presStyleLbl="sibTrans2D1" presStyleIdx="0" presStyleCnt="5"/>
      <dgm:spPr/>
    </dgm:pt>
    <dgm:pt modelId="{9D66DD83-E4B7-454C-823F-5CD9E25C0935}" type="pres">
      <dgm:prSet presAssocID="{0391511D-900F-4D55-A7BF-57BCC631836A}" presName="node" presStyleLbl="node1" presStyleIdx="1" presStyleCnt="5" custScaleX="123759">
        <dgm:presLayoutVars>
          <dgm:bulletEnabled val="1"/>
        </dgm:presLayoutVars>
      </dgm:prSet>
      <dgm:spPr/>
    </dgm:pt>
    <dgm:pt modelId="{76BBA1BE-EE6B-4E6D-8C79-885180822D1B}" type="pres">
      <dgm:prSet presAssocID="{CBAEAB1C-D952-4000-A00F-9284D5B6A0C1}" presName="sibTrans" presStyleLbl="sibTrans2D1" presStyleIdx="1" presStyleCnt="5"/>
      <dgm:spPr/>
    </dgm:pt>
    <dgm:pt modelId="{CB79D605-BB46-4091-B289-9D22AC71B705}" type="pres">
      <dgm:prSet presAssocID="{CBAEAB1C-D952-4000-A00F-9284D5B6A0C1}" presName="connectorText" presStyleLbl="sibTrans2D1" presStyleIdx="1" presStyleCnt="5"/>
      <dgm:spPr/>
    </dgm:pt>
    <dgm:pt modelId="{289CB4F5-2FB6-48B4-8640-DF2CC3800D8D}" type="pres">
      <dgm:prSet presAssocID="{7E2EFE5F-CB55-4C01-9001-F70D02BC55D4}" presName="node" presStyleLbl="node1" presStyleIdx="2" presStyleCnt="5" custScaleX="115981">
        <dgm:presLayoutVars>
          <dgm:bulletEnabled val="1"/>
        </dgm:presLayoutVars>
      </dgm:prSet>
      <dgm:spPr/>
    </dgm:pt>
    <dgm:pt modelId="{71D68404-409D-44A8-9700-05C6C32CF884}" type="pres">
      <dgm:prSet presAssocID="{8B99C62A-07AF-4ACE-9819-A9B6BFE4C5A1}" presName="sibTrans" presStyleLbl="sibTrans2D1" presStyleIdx="2" presStyleCnt="5"/>
      <dgm:spPr/>
    </dgm:pt>
    <dgm:pt modelId="{7C8A5EFC-007E-4ACC-8F8A-7AA81CF36B79}" type="pres">
      <dgm:prSet presAssocID="{8B99C62A-07AF-4ACE-9819-A9B6BFE4C5A1}" presName="connectorText" presStyleLbl="sibTrans2D1" presStyleIdx="2" presStyleCnt="5"/>
      <dgm:spPr/>
    </dgm:pt>
    <dgm:pt modelId="{EA6097B3-20EF-4972-A123-6A0FD72D8227}" type="pres">
      <dgm:prSet presAssocID="{3293F88A-E50D-4393-BF8B-482974FBBB37}" presName="node" presStyleLbl="node1" presStyleIdx="3" presStyleCnt="5" custScaleX="118526">
        <dgm:presLayoutVars>
          <dgm:bulletEnabled val="1"/>
        </dgm:presLayoutVars>
      </dgm:prSet>
      <dgm:spPr/>
    </dgm:pt>
    <dgm:pt modelId="{745CE352-2529-44FB-850E-826E47437E48}" type="pres">
      <dgm:prSet presAssocID="{C9D00855-B59E-4744-8465-830D67600BE1}" presName="sibTrans" presStyleLbl="sibTrans2D1" presStyleIdx="3" presStyleCnt="5"/>
      <dgm:spPr/>
    </dgm:pt>
    <dgm:pt modelId="{B4011A34-3387-4D1C-9498-65B805F792F0}" type="pres">
      <dgm:prSet presAssocID="{C9D00855-B59E-4744-8465-830D67600BE1}" presName="connectorText" presStyleLbl="sibTrans2D1" presStyleIdx="3" presStyleCnt="5"/>
      <dgm:spPr/>
    </dgm:pt>
    <dgm:pt modelId="{3FB3DA65-4961-4B40-B41F-58623B15FC51}" type="pres">
      <dgm:prSet presAssocID="{715EB719-1643-4A4F-B6A4-4B1E303DDB63}" presName="node" presStyleLbl="node1" presStyleIdx="4" presStyleCnt="5" custScaleX="122224">
        <dgm:presLayoutVars>
          <dgm:bulletEnabled val="1"/>
        </dgm:presLayoutVars>
      </dgm:prSet>
      <dgm:spPr/>
    </dgm:pt>
    <dgm:pt modelId="{73B0824F-35C6-4FD4-AC32-B1F3763FB7FC}" type="pres">
      <dgm:prSet presAssocID="{01D15002-478A-4407-91C1-F560EC694121}" presName="sibTrans" presStyleLbl="sibTrans2D1" presStyleIdx="4" presStyleCnt="5"/>
      <dgm:spPr/>
    </dgm:pt>
    <dgm:pt modelId="{0AED921A-C52A-424E-8505-B7B349B18A3B}" type="pres">
      <dgm:prSet presAssocID="{01D15002-478A-4407-91C1-F560EC694121}" presName="connectorText" presStyleLbl="sibTrans2D1" presStyleIdx="4" presStyleCnt="5"/>
      <dgm:spPr/>
    </dgm:pt>
  </dgm:ptLst>
  <dgm:cxnLst>
    <dgm:cxn modelId="{9F51B00D-0465-4E3F-8E5B-513C7050431B}" type="presOf" srcId="{8B99C62A-07AF-4ACE-9819-A9B6BFE4C5A1}" destId="{71D68404-409D-44A8-9700-05C6C32CF884}" srcOrd="0" destOrd="0" presId="urn:microsoft.com/office/officeart/2005/8/layout/cycle2"/>
    <dgm:cxn modelId="{B37CEC3E-9BBE-4BF8-A86A-8F7F5200E100}" type="presOf" srcId="{8B99C62A-07AF-4ACE-9819-A9B6BFE4C5A1}" destId="{7C8A5EFC-007E-4ACC-8F8A-7AA81CF36B79}" srcOrd="1" destOrd="0" presId="urn:microsoft.com/office/officeart/2005/8/layout/cycle2"/>
    <dgm:cxn modelId="{ED2BF143-5551-4DD0-811B-1AE42CB5B499}" type="presOf" srcId="{CBAEAB1C-D952-4000-A00F-9284D5B6A0C1}" destId="{CB79D605-BB46-4091-B289-9D22AC71B705}" srcOrd="1" destOrd="0" presId="urn:microsoft.com/office/officeart/2005/8/layout/cycle2"/>
    <dgm:cxn modelId="{F3910847-39FD-4DEA-BF99-0FC1A5973A96}" srcId="{FBE73C75-61DA-4E64-BA3B-302BFA6BD608}" destId="{715EB719-1643-4A4F-B6A4-4B1E303DDB63}" srcOrd="4" destOrd="0" parTransId="{C3816AB8-2E56-4AF3-B300-07333E91B97C}" sibTransId="{01D15002-478A-4407-91C1-F560EC694121}"/>
    <dgm:cxn modelId="{78380E67-42D5-486B-A392-B273E6BF56DD}" type="presOf" srcId="{01D15002-478A-4407-91C1-F560EC694121}" destId="{73B0824F-35C6-4FD4-AC32-B1F3763FB7FC}" srcOrd="0" destOrd="0" presId="urn:microsoft.com/office/officeart/2005/8/layout/cycle2"/>
    <dgm:cxn modelId="{23E36B78-8CBC-47D1-AECD-6BE597B8FA3A}" srcId="{FBE73C75-61DA-4E64-BA3B-302BFA6BD608}" destId="{0391511D-900F-4D55-A7BF-57BCC631836A}" srcOrd="1" destOrd="0" parTransId="{65D45CDE-53E2-4389-8FA7-BC5FBCE6A96F}" sibTransId="{CBAEAB1C-D952-4000-A00F-9284D5B6A0C1}"/>
    <dgm:cxn modelId="{B7CF747C-4D6C-4CD7-B547-33FBA36D8915}" type="presOf" srcId="{7E2EFE5F-CB55-4C01-9001-F70D02BC55D4}" destId="{289CB4F5-2FB6-48B4-8640-DF2CC3800D8D}" srcOrd="0" destOrd="0" presId="urn:microsoft.com/office/officeart/2005/8/layout/cycle2"/>
    <dgm:cxn modelId="{43352E7D-6C07-4FFD-9401-0DB5EC5B7237}" type="presOf" srcId="{CBCC83BD-9095-4634-8A40-404E73030231}" destId="{862EDCA2-2EA5-4CB5-B3DA-0BB9894953C5}" srcOrd="0" destOrd="0" presId="urn:microsoft.com/office/officeart/2005/8/layout/cycle2"/>
    <dgm:cxn modelId="{B3953184-9D1F-4254-9876-8340AF465FE8}" srcId="{FBE73C75-61DA-4E64-BA3B-302BFA6BD608}" destId="{7E2EFE5F-CB55-4C01-9001-F70D02BC55D4}" srcOrd="2" destOrd="0" parTransId="{9868FC25-7D74-4F4A-BB37-76C4BE5667AC}" sibTransId="{8B99C62A-07AF-4ACE-9819-A9B6BFE4C5A1}"/>
    <dgm:cxn modelId="{26445C88-C300-4D3B-B7CA-F0CB7E20140D}" type="presOf" srcId="{3293F88A-E50D-4393-BF8B-482974FBBB37}" destId="{EA6097B3-20EF-4972-A123-6A0FD72D8227}" srcOrd="0" destOrd="0" presId="urn:microsoft.com/office/officeart/2005/8/layout/cycle2"/>
    <dgm:cxn modelId="{2A8628A0-9BCE-4607-A984-608C1841E73C}" type="presOf" srcId="{FBE73C75-61DA-4E64-BA3B-302BFA6BD608}" destId="{80391B1C-605E-4BE9-96CE-8B91E1F91A08}" srcOrd="0" destOrd="0" presId="urn:microsoft.com/office/officeart/2005/8/layout/cycle2"/>
    <dgm:cxn modelId="{BA072CA2-0E73-4718-840F-C43E948CA781}" type="presOf" srcId="{01D15002-478A-4407-91C1-F560EC694121}" destId="{0AED921A-C52A-424E-8505-B7B349B18A3B}" srcOrd="1" destOrd="0" presId="urn:microsoft.com/office/officeart/2005/8/layout/cycle2"/>
    <dgm:cxn modelId="{F2F47FA9-904A-418A-97CD-A6738A7A9365}" type="presOf" srcId="{715EB719-1643-4A4F-B6A4-4B1E303DDB63}" destId="{3FB3DA65-4961-4B40-B41F-58623B15FC51}" srcOrd="0" destOrd="0" presId="urn:microsoft.com/office/officeart/2005/8/layout/cycle2"/>
    <dgm:cxn modelId="{C4BD8AB8-97F7-4609-BB42-401243370B24}" type="presOf" srcId="{0391511D-900F-4D55-A7BF-57BCC631836A}" destId="{9D66DD83-E4B7-454C-823F-5CD9E25C0935}" srcOrd="0" destOrd="0" presId="urn:microsoft.com/office/officeart/2005/8/layout/cycle2"/>
    <dgm:cxn modelId="{3CBEC9BA-97C0-4B61-B672-BF3F3B373906}" type="presOf" srcId="{C9D00855-B59E-4744-8465-830D67600BE1}" destId="{B4011A34-3387-4D1C-9498-65B805F792F0}" srcOrd="1" destOrd="0" presId="urn:microsoft.com/office/officeart/2005/8/layout/cycle2"/>
    <dgm:cxn modelId="{E3919CBF-19C5-4EC5-AECC-E61DE4F291E8}" type="presOf" srcId="{C772F29B-90F8-4751-8CBA-EA96DDF6E60B}" destId="{66DD93C4-5A1E-45F1-B1C0-EF7871FCD8AD}" srcOrd="1" destOrd="0" presId="urn:microsoft.com/office/officeart/2005/8/layout/cycle2"/>
    <dgm:cxn modelId="{49CB82C6-2C4C-4622-BCA7-5E950175F9A6}" type="presOf" srcId="{C772F29B-90F8-4751-8CBA-EA96DDF6E60B}" destId="{602DCB54-5540-4DB4-A2E3-943E2C98B1CD}" srcOrd="0" destOrd="0" presId="urn:microsoft.com/office/officeart/2005/8/layout/cycle2"/>
    <dgm:cxn modelId="{1532DDD4-6C56-422A-BBF7-EC156703A42E}" type="presOf" srcId="{C9D00855-B59E-4744-8465-830D67600BE1}" destId="{745CE352-2529-44FB-850E-826E47437E48}" srcOrd="0" destOrd="0" presId="urn:microsoft.com/office/officeart/2005/8/layout/cycle2"/>
    <dgm:cxn modelId="{5DA579D6-056A-466F-BB48-7B30AE20FE1D}" srcId="{FBE73C75-61DA-4E64-BA3B-302BFA6BD608}" destId="{CBCC83BD-9095-4634-8A40-404E73030231}" srcOrd="0" destOrd="0" parTransId="{2AA5BD13-153B-4F4E-A96B-68DB8455E9CF}" sibTransId="{C772F29B-90F8-4751-8CBA-EA96DDF6E60B}"/>
    <dgm:cxn modelId="{8564F8EC-640B-44D6-850C-E2AE67CBF622}" srcId="{FBE73C75-61DA-4E64-BA3B-302BFA6BD608}" destId="{3293F88A-E50D-4393-BF8B-482974FBBB37}" srcOrd="3" destOrd="0" parTransId="{5819FBEC-8889-4541-8D08-5C644A1E722C}" sibTransId="{C9D00855-B59E-4744-8465-830D67600BE1}"/>
    <dgm:cxn modelId="{DB8BE5F7-7A58-4E59-8A8E-D62F077E17AB}" type="presOf" srcId="{CBAEAB1C-D952-4000-A00F-9284D5B6A0C1}" destId="{76BBA1BE-EE6B-4E6D-8C79-885180822D1B}" srcOrd="0" destOrd="0" presId="urn:microsoft.com/office/officeart/2005/8/layout/cycle2"/>
    <dgm:cxn modelId="{6A19186F-7837-4686-8837-0D86692A587D}" type="presParOf" srcId="{80391B1C-605E-4BE9-96CE-8B91E1F91A08}" destId="{862EDCA2-2EA5-4CB5-B3DA-0BB9894953C5}" srcOrd="0" destOrd="0" presId="urn:microsoft.com/office/officeart/2005/8/layout/cycle2"/>
    <dgm:cxn modelId="{27A1F8A2-4B2D-4803-9B82-A7A7CE38A013}" type="presParOf" srcId="{80391B1C-605E-4BE9-96CE-8B91E1F91A08}" destId="{602DCB54-5540-4DB4-A2E3-943E2C98B1CD}" srcOrd="1" destOrd="0" presId="urn:microsoft.com/office/officeart/2005/8/layout/cycle2"/>
    <dgm:cxn modelId="{EB945A97-0887-4752-9227-D3D9C28CA4CF}" type="presParOf" srcId="{602DCB54-5540-4DB4-A2E3-943E2C98B1CD}" destId="{66DD93C4-5A1E-45F1-B1C0-EF7871FCD8AD}" srcOrd="0" destOrd="0" presId="urn:microsoft.com/office/officeart/2005/8/layout/cycle2"/>
    <dgm:cxn modelId="{82DA6AA2-45BE-4B48-A0CB-409651963277}" type="presParOf" srcId="{80391B1C-605E-4BE9-96CE-8B91E1F91A08}" destId="{9D66DD83-E4B7-454C-823F-5CD9E25C0935}" srcOrd="2" destOrd="0" presId="urn:microsoft.com/office/officeart/2005/8/layout/cycle2"/>
    <dgm:cxn modelId="{093BD651-6D2F-406D-9446-CE9DD37B5993}" type="presParOf" srcId="{80391B1C-605E-4BE9-96CE-8B91E1F91A08}" destId="{76BBA1BE-EE6B-4E6D-8C79-885180822D1B}" srcOrd="3" destOrd="0" presId="urn:microsoft.com/office/officeart/2005/8/layout/cycle2"/>
    <dgm:cxn modelId="{31AA74AA-D343-4A59-B087-18670566F608}" type="presParOf" srcId="{76BBA1BE-EE6B-4E6D-8C79-885180822D1B}" destId="{CB79D605-BB46-4091-B289-9D22AC71B705}" srcOrd="0" destOrd="0" presId="urn:microsoft.com/office/officeart/2005/8/layout/cycle2"/>
    <dgm:cxn modelId="{278A14BF-03B2-45CA-ABDA-29B8DF60C393}" type="presParOf" srcId="{80391B1C-605E-4BE9-96CE-8B91E1F91A08}" destId="{289CB4F5-2FB6-48B4-8640-DF2CC3800D8D}" srcOrd="4" destOrd="0" presId="urn:microsoft.com/office/officeart/2005/8/layout/cycle2"/>
    <dgm:cxn modelId="{958592F7-B433-4F90-95B2-407685952559}" type="presParOf" srcId="{80391B1C-605E-4BE9-96CE-8B91E1F91A08}" destId="{71D68404-409D-44A8-9700-05C6C32CF884}" srcOrd="5" destOrd="0" presId="urn:microsoft.com/office/officeart/2005/8/layout/cycle2"/>
    <dgm:cxn modelId="{86B2372A-28A5-4D0A-8CFB-732F23412A1B}" type="presParOf" srcId="{71D68404-409D-44A8-9700-05C6C32CF884}" destId="{7C8A5EFC-007E-4ACC-8F8A-7AA81CF36B79}" srcOrd="0" destOrd="0" presId="urn:microsoft.com/office/officeart/2005/8/layout/cycle2"/>
    <dgm:cxn modelId="{847CFAC6-E7FD-47D1-BB71-D5616F0E8FCE}" type="presParOf" srcId="{80391B1C-605E-4BE9-96CE-8B91E1F91A08}" destId="{EA6097B3-20EF-4972-A123-6A0FD72D8227}" srcOrd="6" destOrd="0" presId="urn:microsoft.com/office/officeart/2005/8/layout/cycle2"/>
    <dgm:cxn modelId="{D7B7D092-FCA9-4A00-AB44-279FF1361334}" type="presParOf" srcId="{80391B1C-605E-4BE9-96CE-8B91E1F91A08}" destId="{745CE352-2529-44FB-850E-826E47437E48}" srcOrd="7" destOrd="0" presId="urn:microsoft.com/office/officeart/2005/8/layout/cycle2"/>
    <dgm:cxn modelId="{D9EB41AC-7ECE-4EBE-B695-E2DEFAC2A4D3}" type="presParOf" srcId="{745CE352-2529-44FB-850E-826E47437E48}" destId="{B4011A34-3387-4D1C-9498-65B805F792F0}" srcOrd="0" destOrd="0" presId="urn:microsoft.com/office/officeart/2005/8/layout/cycle2"/>
    <dgm:cxn modelId="{6A0CC9CD-1974-4C21-8C09-1410AD084634}" type="presParOf" srcId="{80391B1C-605E-4BE9-96CE-8B91E1F91A08}" destId="{3FB3DA65-4961-4B40-B41F-58623B15FC51}" srcOrd="8" destOrd="0" presId="urn:microsoft.com/office/officeart/2005/8/layout/cycle2"/>
    <dgm:cxn modelId="{DAD95967-A4A8-49BD-B320-FC6E706C4E9B}" type="presParOf" srcId="{80391B1C-605E-4BE9-96CE-8B91E1F91A08}" destId="{73B0824F-35C6-4FD4-AC32-B1F3763FB7FC}" srcOrd="9" destOrd="0" presId="urn:microsoft.com/office/officeart/2005/8/layout/cycle2"/>
    <dgm:cxn modelId="{018FD54B-188F-4DC4-9545-6FE6A0454C0B}" type="presParOf" srcId="{73B0824F-35C6-4FD4-AC32-B1F3763FB7FC}" destId="{0AED921A-C52A-424E-8505-B7B349B18A3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08B3A8-2C38-4BE9-B5F3-C02D8FF2335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4A3059A-38FF-4940-AE06-48F322B52C29}">
      <dgm:prSet/>
      <dgm:spPr/>
      <dgm:t>
        <a:bodyPr/>
        <a:lstStyle/>
        <a:p>
          <a:r>
            <a:rPr lang="en-US" dirty="0"/>
            <a:t>4/10 Adults reported delaying or avoiding medical care</a:t>
          </a:r>
        </a:p>
      </dgm:t>
    </dgm:pt>
    <dgm:pt modelId="{133F1156-D4C5-44AB-BCE2-6E0838198970}" type="parTrans" cxnId="{E2CBCE93-C23B-4B31-9829-FEC1D156C910}">
      <dgm:prSet/>
      <dgm:spPr/>
      <dgm:t>
        <a:bodyPr/>
        <a:lstStyle/>
        <a:p>
          <a:endParaRPr lang="en-US"/>
        </a:p>
      </dgm:t>
    </dgm:pt>
    <dgm:pt modelId="{1017EB60-F5F1-4AAF-8E86-43C89FC22837}" type="sibTrans" cxnId="{E2CBCE93-C23B-4B31-9829-FEC1D156C910}">
      <dgm:prSet/>
      <dgm:spPr/>
      <dgm:t>
        <a:bodyPr/>
        <a:lstStyle/>
        <a:p>
          <a:endParaRPr lang="en-US"/>
        </a:p>
      </dgm:t>
    </dgm:pt>
    <dgm:pt modelId="{F66B8619-6E24-438F-8270-8F204A8DA840}">
      <dgm:prSet/>
      <dgm:spPr/>
      <dgm:t>
        <a:bodyPr/>
        <a:lstStyle/>
        <a:p>
          <a:r>
            <a:rPr lang="en-US" dirty="0"/>
            <a:t>55% with multiple chronic conditions</a:t>
          </a:r>
        </a:p>
      </dgm:t>
    </dgm:pt>
    <dgm:pt modelId="{13406D8F-C1E6-470E-8A2B-71A10EA01D41}" type="parTrans" cxnId="{97777E5F-981B-434A-8AE5-08E87CE2D8AA}">
      <dgm:prSet/>
      <dgm:spPr/>
      <dgm:t>
        <a:bodyPr/>
        <a:lstStyle/>
        <a:p>
          <a:endParaRPr lang="en-US"/>
        </a:p>
      </dgm:t>
    </dgm:pt>
    <dgm:pt modelId="{A4064603-77A7-4533-A5E3-871BBFA92162}" type="sibTrans" cxnId="{97777E5F-981B-434A-8AE5-08E87CE2D8AA}">
      <dgm:prSet/>
      <dgm:spPr/>
      <dgm:t>
        <a:bodyPr/>
        <a:lstStyle/>
        <a:p>
          <a:endParaRPr lang="en-US"/>
        </a:p>
      </dgm:t>
    </dgm:pt>
    <dgm:pt modelId="{016E3E24-4939-470E-B71C-549DED32321E}">
      <dgm:prSet/>
      <dgm:spPr/>
      <dgm:t>
        <a:bodyPr/>
        <a:lstStyle/>
        <a:p>
          <a:r>
            <a:rPr lang="en-US"/>
            <a:t>69% affected ability to manage chronic conditions</a:t>
          </a:r>
        </a:p>
      </dgm:t>
    </dgm:pt>
    <dgm:pt modelId="{07208B96-E002-4097-B245-F96C2E536189}" type="parTrans" cxnId="{50B4F931-2B6D-428B-9B13-6182E79D0B47}">
      <dgm:prSet/>
      <dgm:spPr/>
      <dgm:t>
        <a:bodyPr/>
        <a:lstStyle/>
        <a:p>
          <a:endParaRPr lang="en-US"/>
        </a:p>
      </dgm:t>
    </dgm:pt>
    <dgm:pt modelId="{F117D01E-B9A6-4F83-B0E5-A71068039317}" type="sibTrans" cxnId="{50B4F931-2B6D-428B-9B13-6182E79D0B47}">
      <dgm:prSet/>
      <dgm:spPr/>
      <dgm:t>
        <a:bodyPr/>
        <a:lstStyle/>
        <a:p>
          <a:endParaRPr lang="en-US"/>
        </a:p>
      </dgm:t>
    </dgm:pt>
    <dgm:pt modelId="{6AA5FCEB-F726-42F8-81BB-70D4A8037425}">
      <dgm:prSet/>
      <dgm:spPr/>
      <dgm:t>
        <a:bodyPr/>
        <a:lstStyle/>
        <a:p>
          <a:r>
            <a:rPr lang="en-US"/>
            <a:t>Closing of gyms</a:t>
          </a:r>
        </a:p>
      </dgm:t>
    </dgm:pt>
    <dgm:pt modelId="{2684C2C5-02AA-4D83-941A-A3FE0A57F6F9}" type="parTrans" cxnId="{AD55CB40-0A6D-4733-A20F-3028A7D953ED}">
      <dgm:prSet/>
      <dgm:spPr/>
      <dgm:t>
        <a:bodyPr/>
        <a:lstStyle/>
        <a:p>
          <a:endParaRPr lang="en-US"/>
        </a:p>
      </dgm:t>
    </dgm:pt>
    <dgm:pt modelId="{A96997CC-56BA-4AF8-BCFC-68B690970C37}" type="sibTrans" cxnId="{AD55CB40-0A6D-4733-A20F-3028A7D953ED}">
      <dgm:prSet/>
      <dgm:spPr/>
      <dgm:t>
        <a:bodyPr/>
        <a:lstStyle/>
        <a:p>
          <a:endParaRPr lang="en-US"/>
        </a:p>
      </dgm:t>
    </dgm:pt>
    <dgm:pt modelId="{6BBEFF5C-9131-4272-A318-6C9D9B8A941E}">
      <dgm:prSet/>
      <dgm:spPr/>
      <dgm:t>
        <a:bodyPr/>
        <a:lstStyle/>
        <a:p>
          <a:r>
            <a:rPr lang="en-US"/>
            <a:t>Food access</a:t>
          </a:r>
        </a:p>
      </dgm:t>
    </dgm:pt>
    <dgm:pt modelId="{8629045B-523A-479E-B902-916207326A20}" type="parTrans" cxnId="{D527D29F-3E03-4F77-A029-C7A03BFBB853}">
      <dgm:prSet/>
      <dgm:spPr/>
      <dgm:t>
        <a:bodyPr/>
        <a:lstStyle/>
        <a:p>
          <a:endParaRPr lang="en-US"/>
        </a:p>
      </dgm:t>
    </dgm:pt>
    <dgm:pt modelId="{C1BAF2BF-E0C0-4290-BB32-ED44119FEE03}" type="sibTrans" cxnId="{D527D29F-3E03-4F77-A029-C7A03BFBB853}">
      <dgm:prSet/>
      <dgm:spPr/>
      <dgm:t>
        <a:bodyPr/>
        <a:lstStyle/>
        <a:p>
          <a:endParaRPr lang="en-US"/>
        </a:p>
      </dgm:t>
    </dgm:pt>
    <dgm:pt modelId="{5138F124-053B-410D-A86A-A36944A64D53}">
      <dgm:prSet/>
      <dgm:spPr/>
      <dgm:t>
        <a:bodyPr/>
        <a:lstStyle/>
        <a:p>
          <a:r>
            <a:rPr lang="en-US"/>
            <a:t>Isolation</a:t>
          </a:r>
        </a:p>
      </dgm:t>
    </dgm:pt>
    <dgm:pt modelId="{FE4B79FC-6A23-4D36-BA17-B2378CCE3C6E}" type="parTrans" cxnId="{E64C3660-3B68-4C60-A653-0F710F426798}">
      <dgm:prSet/>
      <dgm:spPr/>
      <dgm:t>
        <a:bodyPr/>
        <a:lstStyle/>
        <a:p>
          <a:endParaRPr lang="en-US"/>
        </a:p>
      </dgm:t>
    </dgm:pt>
    <dgm:pt modelId="{933B5C16-44CE-49A6-94B4-557E57FC63D5}" type="sibTrans" cxnId="{E64C3660-3B68-4C60-A653-0F710F426798}">
      <dgm:prSet/>
      <dgm:spPr/>
      <dgm:t>
        <a:bodyPr/>
        <a:lstStyle/>
        <a:p>
          <a:endParaRPr lang="en-US"/>
        </a:p>
      </dgm:t>
    </dgm:pt>
    <dgm:pt modelId="{C0FC311F-427A-431C-8D0A-748FA6D0ECEC}">
      <dgm:prSet/>
      <dgm:spPr/>
      <dgm:t>
        <a:bodyPr/>
        <a:lstStyle/>
        <a:p>
          <a:r>
            <a:rPr lang="en-US"/>
            <a:t>ED volume dropped by 50%</a:t>
          </a:r>
        </a:p>
      </dgm:t>
    </dgm:pt>
    <dgm:pt modelId="{0CB9E6E5-C002-4BD0-A633-44613538A6BF}" type="parTrans" cxnId="{03316BD3-A67F-4950-BE57-04B1133B09A2}">
      <dgm:prSet/>
      <dgm:spPr/>
      <dgm:t>
        <a:bodyPr/>
        <a:lstStyle/>
        <a:p>
          <a:endParaRPr lang="en-US"/>
        </a:p>
      </dgm:t>
    </dgm:pt>
    <dgm:pt modelId="{6334B0C4-AF7D-45E4-9B3D-825B71374C2B}" type="sibTrans" cxnId="{03316BD3-A67F-4950-BE57-04B1133B09A2}">
      <dgm:prSet/>
      <dgm:spPr/>
      <dgm:t>
        <a:bodyPr/>
        <a:lstStyle/>
        <a:p>
          <a:endParaRPr lang="en-US"/>
        </a:p>
      </dgm:t>
    </dgm:pt>
    <dgm:pt modelId="{E6340269-0E1B-450D-B8A5-C337E137AE82}" type="pres">
      <dgm:prSet presAssocID="{A908B3A8-2C38-4BE9-B5F3-C02D8FF23356}" presName="diagram" presStyleCnt="0">
        <dgm:presLayoutVars>
          <dgm:dir/>
          <dgm:resizeHandles val="exact"/>
        </dgm:presLayoutVars>
      </dgm:prSet>
      <dgm:spPr/>
    </dgm:pt>
    <dgm:pt modelId="{605C3176-17F4-4E18-B594-2A5C7AC49BB8}" type="pres">
      <dgm:prSet presAssocID="{C4A3059A-38FF-4940-AE06-48F322B52C29}" presName="node" presStyleLbl="node1" presStyleIdx="0" presStyleCnt="4">
        <dgm:presLayoutVars>
          <dgm:bulletEnabled val="1"/>
        </dgm:presLayoutVars>
      </dgm:prSet>
      <dgm:spPr/>
    </dgm:pt>
    <dgm:pt modelId="{9F060054-7205-43FC-9956-5AB9F42BF3A7}" type="pres">
      <dgm:prSet presAssocID="{1017EB60-F5F1-4AAF-8E86-43C89FC22837}" presName="sibTrans" presStyleCnt="0"/>
      <dgm:spPr/>
    </dgm:pt>
    <dgm:pt modelId="{2570E239-0109-42BA-8FE9-1040924C518A}" type="pres">
      <dgm:prSet presAssocID="{F66B8619-6E24-438F-8270-8F204A8DA840}" presName="node" presStyleLbl="node1" presStyleIdx="1" presStyleCnt="4">
        <dgm:presLayoutVars>
          <dgm:bulletEnabled val="1"/>
        </dgm:presLayoutVars>
      </dgm:prSet>
      <dgm:spPr/>
    </dgm:pt>
    <dgm:pt modelId="{BFC8829E-B5F9-4EED-A05D-E61D203E0C04}" type="pres">
      <dgm:prSet presAssocID="{A4064603-77A7-4533-A5E3-871BBFA92162}" presName="sibTrans" presStyleCnt="0"/>
      <dgm:spPr/>
    </dgm:pt>
    <dgm:pt modelId="{8BBB2FF4-43FA-46B4-8BF0-B69DC1D72B06}" type="pres">
      <dgm:prSet presAssocID="{016E3E24-4939-470E-B71C-549DED32321E}" presName="node" presStyleLbl="node1" presStyleIdx="2" presStyleCnt="4">
        <dgm:presLayoutVars>
          <dgm:bulletEnabled val="1"/>
        </dgm:presLayoutVars>
      </dgm:prSet>
      <dgm:spPr/>
    </dgm:pt>
    <dgm:pt modelId="{B56E8D36-4C54-4375-8AB3-434861DCA320}" type="pres">
      <dgm:prSet presAssocID="{F117D01E-B9A6-4F83-B0E5-A71068039317}" presName="sibTrans" presStyleCnt="0"/>
      <dgm:spPr/>
    </dgm:pt>
    <dgm:pt modelId="{54BFD10C-B326-4267-A043-05644030BC14}" type="pres">
      <dgm:prSet presAssocID="{C0FC311F-427A-431C-8D0A-748FA6D0ECEC}" presName="node" presStyleLbl="node1" presStyleIdx="3" presStyleCnt="4">
        <dgm:presLayoutVars>
          <dgm:bulletEnabled val="1"/>
        </dgm:presLayoutVars>
      </dgm:prSet>
      <dgm:spPr/>
    </dgm:pt>
  </dgm:ptLst>
  <dgm:cxnLst>
    <dgm:cxn modelId="{5ED22218-86A8-4D8E-BFC5-E89915076E0C}" type="presOf" srcId="{F66B8619-6E24-438F-8270-8F204A8DA840}" destId="{2570E239-0109-42BA-8FE9-1040924C518A}" srcOrd="0" destOrd="0" presId="urn:microsoft.com/office/officeart/2005/8/layout/default"/>
    <dgm:cxn modelId="{BA9BA618-B073-40CD-8ABB-F17B6AD5D22F}" type="presOf" srcId="{A908B3A8-2C38-4BE9-B5F3-C02D8FF23356}" destId="{E6340269-0E1B-450D-B8A5-C337E137AE82}" srcOrd="0" destOrd="0" presId="urn:microsoft.com/office/officeart/2005/8/layout/default"/>
    <dgm:cxn modelId="{C83C5519-BAF9-4C74-86FD-F6BB640CB0C8}" type="presOf" srcId="{6AA5FCEB-F726-42F8-81BB-70D4A8037425}" destId="{8BBB2FF4-43FA-46B4-8BF0-B69DC1D72B06}" srcOrd="0" destOrd="1" presId="urn:microsoft.com/office/officeart/2005/8/layout/default"/>
    <dgm:cxn modelId="{50B4F931-2B6D-428B-9B13-6182E79D0B47}" srcId="{A908B3A8-2C38-4BE9-B5F3-C02D8FF23356}" destId="{016E3E24-4939-470E-B71C-549DED32321E}" srcOrd="2" destOrd="0" parTransId="{07208B96-E002-4097-B245-F96C2E536189}" sibTransId="{F117D01E-B9A6-4F83-B0E5-A71068039317}"/>
    <dgm:cxn modelId="{AD55CB40-0A6D-4733-A20F-3028A7D953ED}" srcId="{016E3E24-4939-470E-B71C-549DED32321E}" destId="{6AA5FCEB-F726-42F8-81BB-70D4A8037425}" srcOrd="0" destOrd="0" parTransId="{2684C2C5-02AA-4D83-941A-A3FE0A57F6F9}" sibTransId="{A96997CC-56BA-4AF8-BCFC-68B690970C37}"/>
    <dgm:cxn modelId="{97777E5F-981B-434A-8AE5-08E87CE2D8AA}" srcId="{A908B3A8-2C38-4BE9-B5F3-C02D8FF23356}" destId="{F66B8619-6E24-438F-8270-8F204A8DA840}" srcOrd="1" destOrd="0" parTransId="{13406D8F-C1E6-470E-8A2B-71A10EA01D41}" sibTransId="{A4064603-77A7-4533-A5E3-871BBFA92162}"/>
    <dgm:cxn modelId="{E64C3660-3B68-4C60-A653-0F710F426798}" srcId="{016E3E24-4939-470E-B71C-549DED32321E}" destId="{5138F124-053B-410D-A86A-A36944A64D53}" srcOrd="2" destOrd="0" parTransId="{FE4B79FC-6A23-4D36-BA17-B2378CCE3C6E}" sibTransId="{933B5C16-44CE-49A6-94B4-557E57FC63D5}"/>
    <dgm:cxn modelId="{2DAA5463-B031-4192-8BB6-47FFFC9D316F}" type="presOf" srcId="{016E3E24-4939-470E-B71C-549DED32321E}" destId="{8BBB2FF4-43FA-46B4-8BF0-B69DC1D72B06}" srcOrd="0" destOrd="0" presId="urn:microsoft.com/office/officeart/2005/8/layout/default"/>
    <dgm:cxn modelId="{67A14B47-ABFF-4A36-8A80-F8315BD0F4D6}" type="presOf" srcId="{5138F124-053B-410D-A86A-A36944A64D53}" destId="{8BBB2FF4-43FA-46B4-8BF0-B69DC1D72B06}" srcOrd="0" destOrd="3" presId="urn:microsoft.com/office/officeart/2005/8/layout/default"/>
    <dgm:cxn modelId="{E2CBCE93-C23B-4B31-9829-FEC1D156C910}" srcId="{A908B3A8-2C38-4BE9-B5F3-C02D8FF23356}" destId="{C4A3059A-38FF-4940-AE06-48F322B52C29}" srcOrd="0" destOrd="0" parTransId="{133F1156-D4C5-44AB-BCE2-6E0838198970}" sibTransId="{1017EB60-F5F1-4AAF-8E86-43C89FC22837}"/>
    <dgm:cxn modelId="{D527D29F-3E03-4F77-A029-C7A03BFBB853}" srcId="{016E3E24-4939-470E-B71C-549DED32321E}" destId="{6BBEFF5C-9131-4272-A318-6C9D9B8A941E}" srcOrd="1" destOrd="0" parTransId="{8629045B-523A-479E-B902-916207326A20}" sibTransId="{C1BAF2BF-E0C0-4290-BB32-ED44119FEE03}"/>
    <dgm:cxn modelId="{21B902A8-7084-4988-9C52-02997E080546}" type="presOf" srcId="{C0FC311F-427A-431C-8D0A-748FA6D0ECEC}" destId="{54BFD10C-B326-4267-A043-05644030BC14}" srcOrd="0" destOrd="0" presId="urn:microsoft.com/office/officeart/2005/8/layout/default"/>
    <dgm:cxn modelId="{BBAB7AAB-98FE-4FCC-BAB4-B23CFB3617B9}" type="presOf" srcId="{6BBEFF5C-9131-4272-A318-6C9D9B8A941E}" destId="{8BBB2FF4-43FA-46B4-8BF0-B69DC1D72B06}" srcOrd="0" destOrd="2" presId="urn:microsoft.com/office/officeart/2005/8/layout/default"/>
    <dgm:cxn modelId="{E2B89AC0-1CB1-4507-A61E-B4E516721BD5}" type="presOf" srcId="{C4A3059A-38FF-4940-AE06-48F322B52C29}" destId="{605C3176-17F4-4E18-B594-2A5C7AC49BB8}" srcOrd="0" destOrd="0" presId="urn:microsoft.com/office/officeart/2005/8/layout/default"/>
    <dgm:cxn modelId="{03316BD3-A67F-4950-BE57-04B1133B09A2}" srcId="{A908B3A8-2C38-4BE9-B5F3-C02D8FF23356}" destId="{C0FC311F-427A-431C-8D0A-748FA6D0ECEC}" srcOrd="3" destOrd="0" parTransId="{0CB9E6E5-C002-4BD0-A633-44613538A6BF}" sibTransId="{6334B0C4-AF7D-45E4-9B3D-825B71374C2B}"/>
    <dgm:cxn modelId="{51EF3FB4-6F0C-47F3-B4E1-E928DF364248}" type="presParOf" srcId="{E6340269-0E1B-450D-B8A5-C337E137AE82}" destId="{605C3176-17F4-4E18-B594-2A5C7AC49BB8}" srcOrd="0" destOrd="0" presId="urn:microsoft.com/office/officeart/2005/8/layout/default"/>
    <dgm:cxn modelId="{B9CF0743-3C1D-459B-A9BF-5377092F4171}" type="presParOf" srcId="{E6340269-0E1B-450D-B8A5-C337E137AE82}" destId="{9F060054-7205-43FC-9956-5AB9F42BF3A7}" srcOrd="1" destOrd="0" presId="urn:microsoft.com/office/officeart/2005/8/layout/default"/>
    <dgm:cxn modelId="{555B340F-2888-40B6-BF5E-DE5D19C142F7}" type="presParOf" srcId="{E6340269-0E1B-450D-B8A5-C337E137AE82}" destId="{2570E239-0109-42BA-8FE9-1040924C518A}" srcOrd="2" destOrd="0" presId="urn:microsoft.com/office/officeart/2005/8/layout/default"/>
    <dgm:cxn modelId="{8C943943-72C1-49BE-B784-BB71081C8C24}" type="presParOf" srcId="{E6340269-0E1B-450D-B8A5-C337E137AE82}" destId="{BFC8829E-B5F9-4EED-A05D-E61D203E0C04}" srcOrd="3" destOrd="0" presId="urn:microsoft.com/office/officeart/2005/8/layout/default"/>
    <dgm:cxn modelId="{8386E6F0-E8AC-4012-98EB-BAB72E7C5566}" type="presParOf" srcId="{E6340269-0E1B-450D-B8A5-C337E137AE82}" destId="{8BBB2FF4-43FA-46B4-8BF0-B69DC1D72B06}" srcOrd="4" destOrd="0" presId="urn:microsoft.com/office/officeart/2005/8/layout/default"/>
    <dgm:cxn modelId="{7CF09654-D2EE-4BDA-8F39-AA70DA38A865}" type="presParOf" srcId="{E6340269-0E1B-450D-B8A5-C337E137AE82}" destId="{B56E8D36-4C54-4375-8AB3-434861DCA320}" srcOrd="5" destOrd="0" presId="urn:microsoft.com/office/officeart/2005/8/layout/default"/>
    <dgm:cxn modelId="{6882EA45-39F1-472D-931A-4D07782F3BF8}" type="presParOf" srcId="{E6340269-0E1B-450D-B8A5-C337E137AE82}" destId="{54BFD10C-B326-4267-A043-05644030BC1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D7D779-6880-4AB0-90D9-83874779012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159D707-EEFC-41D4-9661-3F3D9A817B9C}">
      <dgm:prSet/>
      <dgm:spPr/>
      <dgm:t>
        <a:bodyPr/>
        <a:lstStyle/>
        <a:p>
          <a:r>
            <a:rPr lang="en-US" dirty="0"/>
            <a:t>Proactively identifies who does not want aggressive, invasive interventions</a:t>
          </a:r>
        </a:p>
      </dgm:t>
    </dgm:pt>
    <dgm:pt modelId="{19B3D16A-25B5-4FB4-833F-0CE5D359BC11}" type="parTrans" cxnId="{8C8A40A6-A196-410C-AFB6-288B0B8EFA94}">
      <dgm:prSet/>
      <dgm:spPr/>
      <dgm:t>
        <a:bodyPr/>
        <a:lstStyle/>
        <a:p>
          <a:endParaRPr lang="en-US"/>
        </a:p>
      </dgm:t>
    </dgm:pt>
    <dgm:pt modelId="{A64E519E-20C5-4873-A71F-99CE42427468}" type="sibTrans" cxnId="{8C8A40A6-A196-410C-AFB6-288B0B8EFA94}">
      <dgm:prSet/>
      <dgm:spPr/>
      <dgm:t>
        <a:bodyPr/>
        <a:lstStyle/>
        <a:p>
          <a:endParaRPr lang="en-US"/>
        </a:p>
      </dgm:t>
    </dgm:pt>
    <dgm:pt modelId="{15E820A3-FB76-4C45-9D4A-DA2590BDE604}">
      <dgm:prSet/>
      <dgm:spPr/>
      <dgm:t>
        <a:bodyPr/>
        <a:lstStyle/>
        <a:p>
          <a:r>
            <a:rPr lang="en-US" dirty="0"/>
            <a:t>Clearly documented in easily accessible location</a:t>
          </a:r>
        </a:p>
      </dgm:t>
    </dgm:pt>
    <dgm:pt modelId="{B46584C6-BE0F-49CA-8CC8-79C3FFE95D10}" type="parTrans" cxnId="{249758EE-4129-48EB-808A-EC313C09D48D}">
      <dgm:prSet/>
      <dgm:spPr/>
      <dgm:t>
        <a:bodyPr/>
        <a:lstStyle/>
        <a:p>
          <a:endParaRPr lang="en-US"/>
        </a:p>
      </dgm:t>
    </dgm:pt>
    <dgm:pt modelId="{257C1623-0D93-49BC-9A83-15FE42A36C00}" type="sibTrans" cxnId="{249758EE-4129-48EB-808A-EC313C09D48D}">
      <dgm:prSet/>
      <dgm:spPr/>
      <dgm:t>
        <a:bodyPr/>
        <a:lstStyle/>
        <a:p>
          <a:endParaRPr lang="en-US"/>
        </a:p>
      </dgm:t>
    </dgm:pt>
    <dgm:pt modelId="{A1AFFA72-C7BA-4C9E-97F8-5D58E060A607}" type="pres">
      <dgm:prSet presAssocID="{DCD7D779-6880-4AB0-90D9-83874779012A}" presName="diagram" presStyleCnt="0">
        <dgm:presLayoutVars>
          <dgm:dir/>
          <dgm:resizeHandles val="exact"/>
        </dgm:presLayoutVars>
      </dgm:prSet>
      <dgm:spPr/>
    </dgm:pt>
    <dgm:pt modelId="{0AC14E07-AC98-4633-AAF7-43CA97A246C7}" type="pres">
      <dgm:prSet presAssocID="{8159D707-EEFC-41D4-9661-3F3D9A817B9C}" presName="node" presStyleLbl="node1" presStyleIdx="0" presStyleCnt="2" custScaleX="167200">
        <dgm:presLayoutVars>
          <dgm:bulletEnabled val="1"/>
        </dgm:presLayoutVars>
      </dgm:prSet>
      <dgm:spPr/>
    </dgm:pt>
    <dgm:pt modelId="{03903FA0-0C32-40D1-856A-1E4C3B6D64BC}" type="pres">
      <dgm:prSet presAssocID="{A64E519E-20C5-4873-A71F-99CE42427468}" presName="sibTrans" presStyleCnt="0"/>
      <dgm:spPr/>
    </dgm:pt>
    <dgm:pt modelId="{A8A00477-2375-4A52-AA93-867720AF768B}" type="pres">
      <dgm:prSet presAssocID="{15E820A3-FB76-4C45-9D4A-DA2590BDE604}" presName="node" presStyleLbl="node1" presStyleIdx="1" presStyleCnt="2" custScaleX="167200">
        <dgm:presLayoutVars>
          <dgm:bulletEnabled val="1"/>
        </dgm:presLayoutVars>
      </dgm:prSet>
      <dgm:spPr/>
    </dgm:pt>
  </dgm:ptLst>
  <dgm:cxnLst>
    <dgm:cxn modelId="{D0FD886F-DA49-40EA-BBB3-0B1C33DD1F5A}" type="presOf" srcId="{15E820A3-FB76-4C45-9D4A-DA2590BDE604}" destId="{A8A00477-2375-4A52-AA93-867720AF768B}" srcOrd="0" destOrd="0" presId="urn:microsoft.com/office/officeart/2005/8/layout/default"/>
    <dgm:cxn modelId="{8C8A40A6-A196-410C-AFB6-288B0B8EFA94}" srcId="{DCD7D779-6880-4AB0-90D9-83874779012A}" destId="{8159D707-EEFC-41D4-9661-3F3D9A817B9C}" srcOrd="0" destOrd="0" parTransId="{19B3D16A-25B5-4FB4-833F-0CE5D359BC11}" sibTransId="{A64E519E-20C5-4873-A71F-99CE42427468}"/>
    <dgm:cxn modelId="{8AA22FB1-9BB8-4ED1-977D-08D3C3472575}" type="presOf" srcId="{8159D707-EEFC-41D4-9661-3F3D9A817B9C}" destId="{0AC14E07-AC98-4633-AAF7-43CA97A246C7}" srcOrd="0" destOrd="0" presId="urn:microsoft.com/office/officeart/2005/8/layout/default"/>
    <dgm:cxn modelId="{F3BDA2D3-A442-499A-832C-6F0704455D79}" type="presOf" srcId="{DCD7D779-6880-4AB0-90D9-83874779012A}" destId="{A1AFFA72-C7BA-4C9E-97F8-5D58E060A607}" srcOrd="0" destOrd="0" presId="urn:microsoft.com/office/officeart/2005/8/layout/default"/>
    <dgm:cxn modelId="{249758EE-4129-48EB-808A-EC313C09D48D}" srcId="{DCD7D779-6880-4AB0-90D9-83874779012A}" destId="{15E820A3-FB76-4C45-9D4A-DA2590BDE604}" srcOrd="1" destOrd="0" parTransId="{B46584C6-BE0F-49CA-8CC8-79C3FFE95D10}" sibTransId="{257C1623-0D93-49BC-9A83-15FE42A36C00}"/>
    <dgm:cxn modelId="{CFD68A08-E429-4B83-B376-E1E84D29B4CE}" type="presParOf" srcId="{A1AFFA72-C7BA-4C9E-97F8-5D58E060A607}" destId="{0AC14E07-AC98-4633-AAF7-43CA97A246C7}" srcOrd="0" destOrd="0" presId="urn:microsoft.com/office/officeart/2005/8/layout/default"/>
    <dgm:cxn modelId="{875C7351-600B-4372-B8A5-058829965B88}" type="presParOf" srcId="{A1AFFA72-C7BA-4C9E-97F8-5D58E060A607}" destId="{03903FA0-0C32-40D1-856A-1E4C3B6D64BC}" srcOrd="1" destOrd="0" presId="urn:microsoft.com/office/officeart/2005/8/layout/default"/>
    <dgm:cxn modelId="{FB197989-3596-4226-AC3B-1A217C0FE184}" type="presParOf" srcId="{A1AFFA72-C7BA-4C9E-97F8-5D58E060A607}" destId="{A8A00477-2375-4A52-AA93-867720AF768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3F604-859D-4593-AED3-A3F892A8270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0BAA8E1-0954-47E3-A6AF-47A8BE5D8129}">
      <dgm:prSet/>
      <dgm:spPr/>
      <dgm:t>
        <a:bodyPr/>
        <a:lstStyle/>
        <a:p>
          <a:r>
            <a:rPr lang="en-US"/>
            <a:t>Underlying medical conditions (dementia)</a:t>
          </a:r>
        </a:p>
      </dgm:t>
    </dgm:pt>
    <dgm:pt modelId="{ABAC7113-A4F8-4C61-ABE7-88B626F86AFA}" type="parTrans" cxnId="{7FCD0F5D-B212-45E0-B8BB-E41336896D99}">
      <dgm:prSet/>
      <dgm:spPr/>
      <dgm:t>
        <a:bodyPr/>
        <a:lstStyle/>
        <a:p>
          <a:endParaRPr lang="en-US"/>
        </a:p>
      </dgm:t>
    </dgm:pt>
    <dgm:pt modelId="{7938F712-B387-45A4-9D6D-ABBF7247C277}" type="sibTrans" cxnId="{7FCD0F5D-B212-45E0-B8BB-E41336896D99}">
      <dgm:prSet/>
      <dgm:spPr/>
      <dgm:t>
        <a:bodyPr/>
        <a:lstStyle/>
        <a:p>
          <a:endParaRPr lang="en-US"/>
        </a:p>
      </dgm:t>
    </dgm:pt>
    <dgm:pt modelId="{D68F1054-3ACA-4DDB-A295-3C6B11725343}">
      <dgm:prSet/>
      <dgm:spPr/>
      <dgm:t>
        <a:bodyPr/>
        <a:lstStyle/>
        <a:p>
          <a:r>
            <a:rPr lang="en-US"/>
            <a:t>African Americans</a:t>
          </a:r>
        </a:p>
      </dgm:t>
    </dgm:pt>
    <dgm:pt modelId="{93F01B3E-6014-43F7-A441-6EC49AB51DAE}" type="parTrans" cxnId="{EDCE1EC8-CE98-4B19-9E26-AC1752E7D15A}">
      <dgm:prSet/>
      <dgm:spPr/>
      <dgm:t>
        <a:bodyPr/>
        <a:lstStyle/>
        <a:p>
          <a:endParaRPr lang="en-US"/>
        </a:p>
      </dgm:t>
    </dgm:pt>
    <dgm:pt modelId="{62F66BBA-C493-4141-B024-A0DAD1958A0A}" type="sibTrans" cxnId="{EDCE1EC8-CE98-4B19-9E26-AC1752E7D15A}">
      <dgm:prSet/>
      <dgm:spPr/>
      <dgm:t>
        <a:bodyPr/>
        <a:lstStyle/>
        <a:p>
          <a:endParaRPr lang="en-US"/>
        </a:p>
      </dgm:t>
    </dgm:pt>
    <dgm:pt modelId="{0E26FCDE-4A06-4C44-8410-92B83E956308}">
      <dgm:prSet/>
      <dgm:spPr/>
      <dgm:t>
        <a:bodyPr/>
        <a:lstStyle/>
        <a:p>
          <a:r>
            <a:rPr lang="en-US"/>
            <a:t>Members of Hispanic communities</a:t>
          </a:r>
        </a:p>
      </dgm:t>
    </dgm:pt>
    <dgm:pt modelId="{89EC5776-A5F1-45A5-91F8-8A8B0DE8BFD4}" type="parTrans" cxnId="{B80C0AE9-EFCA-40C2-9404-CDE364097DA0}">
      <dgm:prSet/>
      <dgm:spPr/>
      <dgm:t>
        <a:bodyPr/>
        <a:lstStyle/>
        <a:p>
          <a:endParaRPr lang="en-US"/>
        </a:p>
      </dgm:t>
    </dgm:pt>
    <dgm:pt modelId="{34D64525-A8FD-4D5E-8F2B-57219C7DFCA3}" type="sibTrans" cxnId="{B80C0AE9-EFCA-40C2-9404-CDE364097DA0}">
      <dgm:prSet/>
      <dgm:spPr/>
      <dgm:t>
        <a:bodyPr/>
        <a:lstStyle/>
        <a:p>
          <a:endParaRPr lang="en-US"/>
        </a:p>
      </dgm:t>
    </dgm:pt>
    <dgm:pt modelId="{70682176-3D48-4B7C-814D-1B4765E339F0}">
      <dgm:prSet/>
      <dgm:spPr/>
      <dgm:t>
        <a:bodyPr/>
        <a:lstStyle/>
        <a:p>
          <a:r>
            <a:rPr lang="en-US"/>
            <a:t>Residents of ALFs and SNFs</a:t>
          </a:r>
        </a:p>
      </dgm:t>
    </dgm:pt>
    <dgm:pt modelId="{4547076C-B3D0-4074-B482-036B4577759F}" type="parTrans" cxnId="{04750E3D-8204-4417-A1B9-E75E594AEA6D}">
      <dgm:prSet/>
      <dgm:spPr/>
      <dgm:t>
        <a:bodyPr/>
        <a:lstStyle/>
        <a:p>
          <a:endParaRPr lang="en-US"/>
        </a:p>
      </dgm:t>
    </dgm:pt>
    <dgm:pt modelId="{C9B7E6CA-27C3-49BE-83F4-AA48B3C1F995}" type="sibTrans" cxnId="{04750E3D-8204-4417-A1B9-E75E594AEA6D}">
      <dgm:prSet/>
      <dgm:spPr/>
      <dgm:t>
        <a:bodyPr/>
        <a:lstStyle/>
        <a:p>
          <a:endParaRPr lang="en-US"/>
        </a:p>
      </dgm:t>
    </dgm:pt>
    <dgm:pt modelId="{02BFB9B7-1278-41FA-BCF9-47438891717E}">
      <dgm:prSet/>
      <dgm:spPr/>
      <dgm:t>
        <a:bodyPr/>
        <a:lstStyle/>
        <a:p>
          <a:r>
            <a:rPr lang="en-US"/>
            <a:t>Living in rural communities</a:t>
          </a:r>
        </a:p>
      </dgm:t>
    </dgm:pt>
    <dgm:pt modelId="{4DCD4038-C84E-4488-B618-D2FEF5529587}" type="parTrans" cxnId="{5AA4B169-C336-48AD-896A-055E1EFD0124}">
      <dgm:prSet/>
      <dgm:spPr/>
      <dgm:t>
        <a:bodyPr/>
        <a:lstStyle/>
        <a:p>
          <a:endParaRPr lang="en-US"/>
        </a:p>
      </dgm:t>
    </dgm:pt>
    <dgm:pt modelId="{F97BE1E8-ADD7-48B1-A5D4-D9B5C6EFF693}" type="sibTrans" cxnId="{5AA4B169-C336-48AD-896A-055E1EFD0124}">
      <dgm:prSet/>
      <dgm:spPr/>
      <dgm:t>
        <a:bodyPr/>
        <a:lstStyle/>
        <a:p>
          <a:endParaRPr lang="en-US"/>
        </a:p>
      </dgm:t>
    </dgm:pt>
    <dgm:pt modelId="{70E9CE5D-98FD-4627-832A-49E232D85A94}">
      <dgm:prSet/>
      <dgm:spPr/>
      <dgm:t>
        <a:bodyPr/>
        <a:lstStyle/>
        <a:p>
          <a:r>
            <a:rPr lang="en-US"/>
            <a:t>Socio-economic vulnerabilities</a:t>
          </a:r>
        </a:p>
      </dgm:t>
    </dgm:pt>
    <dgm:pt modelId="{8EB90B4B-829A-4541-829C-9D2F63A991E4}" type="parTrans" cxnId="{0DC917E5-7E13-447D-8DE6-6A1C9C447547}">
      <dgm:prSet/>
      <dgm:spPr/>
      <dgm:t>
        <a:bodyPr/>
        <a:lstStyle/>
        <a:p>
          <a:endParaRPr lang="en-US"/>
        </a:p>
      </dgm:t>
    </dgm:pt>
    <dgm:pt modelId="{D9DF37E5-9FCB-40CB-831D-CECACE82AE05}" type="sibTrans" cxnId="{0DC917E5-7E13-447D-8DE6-6A1C9C447547}">
      <dgm:prSet/>
      <dgm:spPr/>
      <dgm:t>
        <a:bodyPr/>
        <a:lstStyle/>
        <a:p>
          <a:endParaRPr lang="en-US"/>
        </a:p>
      </dgm:t>
    </dgm:pt>
    <dgm:pt modelId="{E62B3262-27CD-48E2-BD61-EF6323432F10}">
      <dgm:prSet/>
      <dgm:spPr/>
      <dgm:t>
        <a:bodyPr/>
        <a:lstStyle/>
        <a:p>
          <a:r>
            <a:rPr lang="en-US"/>
            <a:t>Lower SES</a:t>
          </a:r>
        </a:p>
      </dgm:t>
    </dgm:pt>
    <dgm:pt modelId="{C7621E5F-4F6C-4C4F-90A8-55AF164B0F5D}" type="parTrans" cxnId="{86599F97-6420-441D-A9E5-C87C13B66A83}">
      <dgm:prSet/>
      <dgm:spPr/>
      <dgm:t>
        <a:bodyPr/>
        <a:lstStyle/>
        <a:p>
          <a:endParaRPr lang="en-US"/>
        </a:p>
      </dgm:t>
    </dgm:pt>
    <dgm:pt modelId="{712F61C9-8783-4497-81A9-CB4AA5F9D7E4}" type="sibTrans" cxnId="{86599F97-6420-441D-A9E5-C87C13B66A83}">
      <dgm:prSet/>
      <dgm:spPr/>
      <dgm:t>
        <a:bodyPr/>
        <a:lstStyle/>
        <a:p>
          <a:endParaRPr lang="en-US"/>
        </a:p>
      </dgm:t>
    </dgm:pt>
    <dgm:pt modelId="{77AF8213-3FD8-40AC-9121-9F2B27B9034E}">
      <dgm:prSet/>
      <dgm:spPr/>
      <dgm:t>
        <a:bodyPr/>
        <a:lstStyle/>
        <a:p>
          <a:r>
            <a:rPr lang="en-US"/>
            <a:t>Homebound</a:t>
          </a:r>
        </a:p>
      </dgm:t>
    </dgm:pt>
    <dgm:pt modelId="{C6EE973D-728B-4777-BFBF-9E3683340D2A}" type="parTrans" cxnId="{B20CB930-F27F-419E-AB0F-D3EF57311A52}">
      <dgm:prSet/>
      <dgm:spPr/>
      <dgm:t>
        <a:bodyPr/>
        <a:lstStyle/>
        <a:p>
          <a:endParaRPr lang="en-US"/>
        </a:p>
      </dgm:t>
    </dgm:pt>
    <dgm:pt modelId="{7A4066C2-66B9-4B0A-BFAA-36379E04ED3D}" type="sibTrans" cxnId="{B20CB930-F27F-419E-AB0F-D3EF57311A52}">
      <dgm:prSet/>
      <dgm:spPr/>
      <dgm:t>
        <a:bodyPr/>
        <a:lstStyle/>
        <a:p>
          <a:endParaRPr lang="en-US"/>
        </a:p>
      </dgm:t>
    </dgm:pt>
    <dgm:pt modelId="{9C979B0D-2541-4082-B21A-BB51BD8770FF}" type="pres">
      <dgm:prSet presAssocID="{F233F604-859D-4593-AED3-A3F892A8270E}" presName="vert0" presStyleCnt="0">
        <dgm:presLayoutVars>
          <dgm:dir/>
          <dgm:animOne val="branch"/>
          <dgm:animLvl val="lvl"/>
        </dgm:presLayoutVars>
      </dgm:prSet>
      <dgm:spPr/>
    </dgm:pt>
    <dgm:pt modelId="{14FDDBCA-C26D-49E5-82E7-DF406B273635}" type="pres">
      <dgm:prSet presAssocID="{30BAA8E1-0954-47E3-A6AF-47A8BE5D8129}" presName="thickLine" presStyleLbl="alignNode1" presStyleIdx="0" presStyleCnt="8"/>
      <dgm:spPr/>
    </dgm:pt>
    <dgm:pt modelId="{209845E0-C3F6-4CF6-9AE1-388988FA94DD}" type="pres">
      <dgm:prSet presAssocID="{30BAA8E1-0954-47E3-A6AF-47A8BE5D8129}" presName="horz1" presStyleCnt="0"/>
      <dgm:spPr/>
    </dgm:pt>
    <dgm:pt modelId="{CD8014B8-EA2C-41BD-9CA7-797787761BCD}" type="pres">
      <dgm:prSet presAssocID="{30BAA8E1-0954-47E3-A6AF-47A8BE5D8129}" presName="tx1" presStyleLbl="revTx" presStyleIdx="0" presStyleCnt="8"/>
      <dgm:spPr/>
    </dgm:pt>
    <dgm:pt modelId="{92815B54-4200-47FA-A6E4-807F02A4726B}" type="pres">
      <dgm:prSet presAssocID="{30BAA8E1-0954-47E3-A6AF-47A8BE5D8129}" presName="vert1" presStyleCnt="0"/>
      <dgm:spPr/>
    </dgm:pt>
    <dgm:pt modelId="{C5440DE6-9CF7-44A1-AD6D-F5E558A5778E}" type="pres">
      <dgm:prSet presAssocID="{D68F1054-3ACA-4DDB-A295-3C6B11725343}" presName="thickLine" presStyleLbl="alignNode1" presStyleIdx="1" presStyleCnt="8"/>
      <dgm:spPr/>
    </dgm:pt>
    <dgm:pt modelId="{500E66FD-0811-45CF-AAB8-7BCEE222CDFE}" type="pres">
      <dgm:prSet presAssocID="{D68F1054-3ACA-4DDB-A295-3C6B11725343}" presName="horz1" presStyleCnt="0"/>
      <dgm:spPr/>
    </dgm:pt>
    <dgm:pt modelId="{F2D63B7E-CC42-4A9A-87B2-A4E697C11F7A}" type="pres">
      <dgm:prSet presAssocID="{D68F1054-3ACA-4DDB-A295-3C6B11725343}" presName="tx1" presStyleLbl="revTx" presStyleIdx="1" presStyleCnt="8"/>
      <dgm:spPr/>
    </dgm:pt>
    <dgm:pt modelId="{C0B6A914-8F03-471A-95CC-DDF92D3AA069}" type="pres">
      <dgm:prSet presAssocID="{D68F1054-3ACA-4DDB-A295-3C6B11725343}" presName="vert1" presStyleCnt="0"/>
      <dgm:spPr/>
    </dgm:pt>
    <dgm:pt modelId="{AF36C2FA-3BD9-41F1-A986-3F8DAF734C9E}" type="pres">
      <dgm:prSet presAssocID="{0E26FCDE-4A06-4C44-8410-92B83E956308}" presName="thickLine" presStyleLbl="alignNode1" presStyleIdx="2" presStyleCnt="8"/>
      <dgm:spPr/>
    </dgm:pt>
    <dgm:pt modelId="{B0546885-D4AC-4647-94AE-DD38CD212C3D}" type="pres">
      <dgm:prSet presAssocID="{0E26FCDE-4A06-4C44-8410-92B83E956308}" presName="horz1" presStyleCnt="0"/>
      <dgm:spPr/>
    </dgm:pt>
    <dgm:pt modelId="{6560CBA3-408F-47C3-8DDF-FF98CC0ED7BF}" type="pres">
      <dgm:prSet presAssocID="{0E26FCDE-4A06-4C44-8410-92B83E956308}" presName="tx1" presStyleLbl="revTx" presStyleIdx="2" presStyleCnt="8"/>
      <dgm:spPr/>
    </dgm:pt>
    <dgm:pt modelId="{7021B393-7445-4C59-83E7-5B33A10CCFE5}" type="pres">
      <dgm:prSet presAssocID="{0E26FCDE-4A06-4C44-8410-92B83E956308}" presName="vert1" presStyleCnt="0"/>
      <dgm:spPr/>
    </dgm:pt>
    <dgm:pt modelId="{B7C90FEC-8C6B-4ED0-87C6-BA65C5BE94A5}" type="pres">
      <dgm:prSet presAssocID="{70682176-3D48-4B7C-814D-1B4765E339F0}" presName="thickLine" presStyleLbl="alignNode1" presStyleIdx="3" presStyleCnt="8"/>
      <dgm:spPr/>
    </dgm:pt>
    <dgm:pt modelId="{FDABB50E-488A-4300-A63F-964BC6EE5AB0}" type="pres">
      <dgm:prSet presAssocID="{70682176-3D48-4B7C-814D-1B4765E339F0}" presName="horz1" presStyleCnt="0"/>
      <dgm:spPr/>
    </dgm:pt>
    <dgm:pt modelId="{CADFD0F1-4B6B-4DF5-8721-742F685FF56A}" type="pres">
      <dgm:prSet presAssocID="{70682176-3D48-4B7C-814D-1B4765E339F0}" presName="tx1" presStyleLbl="revTx" presStyleIdx="3" presStyleCnt="8"/>
      <dgm:spPr/>
    </dgm:pt>
    <dgm:pt modelId="{13F94B94-12B4-4FE0-B9A7-EEEFCD8DA3E2}" type="pres">
      <dgm:prSet presAssocID="{70682176-3D48-4B7C-814D-1B4765E339F0}" presName="vert1" presStyleCnt="0"/>
      <dgm:spPr/>
    </dgm:pt>
    <dgm:pt modelId="{148766E6-1B2C-4B9E-B998-F523567B968B}" type="pres">
      <dgm:prSet presAssocID="{02BFB9B7-1278-41FA-BCF9-47438891717E}" presName="thickLine" presStyleLbl="alignNode1" presStyleIdx="4" presStyleCnt="8"/>
      <dgm:spPr/>
    </dgm:pt>
    <dgm:pt modelId="{A2B226F9-080D-4CA4-96CA-7FB75FFC4D44}" type="pres">
      <dgm:prSet presAssocID="{02BFB9B7-1278-41FA-BCF9-47438891717E}" presName="horz1" presStyleCnt="0"/>
      <dgm:spPr/>
    </dgm:pt>
    <dgm:pt modelId="{D8CD4CA9-D6DF-4B39-9A48-393600D62C53}" type="pres">
      <dgm:prSet presAssocID="{02BFB9B7-1278-41FA-BCF9-47438891717E}" presName="tx1" presStyleLbl="revTx" presStyleIdx="4" presStyleCnt="8"/>
      <dgm:spPr/>
    </dgm:pt>
    <dgm:pt modelId="{9E8ACE15-AFCA-4C6E-85CD-2D2058D10A3E}" type="pres">
      <dgm:prSet presAssocID="{02BFB9B7-1278-41FA-BCF9-47438891717E}" presName="vert1" presStyleCnt="0"/>
      <dgm:spPr/>
    </dgm:pt>
    <dgm:pt modelId="{D4B5FD0F-CB63-4494-8C2C-4C34E66F616B}" type="pres">
      <dgm:prSet presAssocID="{70E9CE5D-98FD-4627-832A-49E232D85A94}" presName="thickLine" presStyleLbl="alignNode1" presStyleIdx="5" presStyleCnt="8"/>
      <dgm:spPr/>
    </dgm:pt>
    <dgm:pt modelId="{88533C5A-027D-4953-A594-7836E9E72AA4}" type="pres">
      <dgm:prSet presAssocID="{70E9CE5D-98FD-4627-832A-49E232D85A94}" presName="horz1" presStyleCnt="0"/>
      <dgm:spPr/>
    </dgm:pt>
    <dgm:pt modelId="{5BB447A8-36D4-4CE5-959C-00C1B0CBEDBE}" type="pres">
      <dgm:prSet presAssocID="{70E9CE5D-98FD-4627-832A-49E232D85A94}" presName="tx1" presStyleLbl="revTx" presStyleIdx="5" presStyleCnt="8"/>
      <dgm:spPr/>
    </dgm:pt>
    <dgm:pt modelId="{ACDE572B-B4D4-480E-9594-48066E592D7B}" type="pres">
      <dgm:prSet presAssocID="{70E9CE5D-98FD-4627-832A-49E232D85A94}" presName="vert1" presStyleCnt="0"/>
      <dgm:spPr/>
    </dgm:pt>
    <dgm:pt modelId="{EB075C87-D065-4305-8CEC-ED232A74D476}" type="pres">
      <dgm:prSet presAssocID="{E62B3262-27CD-48E2-BD61-EF6323432F10}" presName="thickLine" presStyleLbl="alignNode1" presStyleIdx="6" presStyleCnt="8"/>
      <dgm:spPr/>
    </dgm:pt>
    <dgm:pt modelId="{AF670961-1A2F-43A0-9041-705A6FE70C1B}" type="pres">
      <dgm:prSet presAssocID="{E62B3262-27CD-48E2-BD61-EF6323432F10}" presName="horz1" presStyleCnt="0"/>
      <dgm:spPr/>
    </dgm:pt>
    <dgm:pt modelId="{9DFD3622-B575-4E25-9D60-BDE57E347F04}" type="pres">
      <dgm:prSet presAssocID="{E62B3262-27CD-48E2-BD61-EF6323432F10}" presName="tx1" presStyleLbl="revTx" presStyleIdx="6" presStyleCnt="8"/>
      <dgm:spPr/>
    </dgm:pt>
    <dgm:pt modelId="{D38F6636-6F01-4EA6-9519-96E59B83A646}" type="pres">
      <dgm:prSet presAssocID="{E62B3262-27CD-48E2-BD61-EF6323432F10}" presName="vert1" presStyleCnt="0"/>
      <dgm:spPr/>
    </dgm:pt>
    <dgm:pt modelId="{169D9E22-D8F3-49D4-AC19-7FF48B33EEE8}" type="pres">
      <dgm:prSet presAssocID="{77AF8213-3FD8-40AC-9121-9F2B27B9034E}" presName="thickLine" presStyleLbl="alignNode1" presStyleIdx="7" presStyleCnt="8"/>
      <dgm:spPr/>
    </dgm:pt>
    <dgm:pt modelId="{4D6EAECD-8B49-434A-929B-2E20B7C87F6B}" type="pres">
      <dgm:prSet presAssocID="{77AF8213-3FD8-40AC-9121-9F2B27B9034E}" presName="horz1" presStyleCnt="0"/>
      <dgm:spPr/>
    </dgm:pt>
    <dgm:pt modelId="{F7C903B6-B452-4861-8966-CCAB116C500B}" type="pres">
      <dgm:prSet presAssocID="{77AF8213-3FD8-40AC-9121-9F2B27B9034E}" presName="tx1" presStyleLbl="revTx" presStyleIdx="7" presStyleCnt="8"/>
      <dgm:spPr/>
    </dgm:pt>
    <dgm:pt modelId="{605022C8-418F-45B5-9EEB-A595F9B8D235}" type="pres">
      <dgm:prSet presAssocID="{77AF8213-3FD8-40AC-9121-9F2B27B9034E}" presName="vert1" presStyleCnt="0"/>
      <dgm:spPr/>
    </dgm:pt>
  </dgm:ptLst>
  <dgm:cxnLst>
    <dgm:cxn modelId="{0E0B2208-289A-4774-BC79-3EBC38FAD293}" type="presOf" srcId="{70682176-3D48-4B7C-814D-1B4765E339F0}" destId="{CADFD0F1-4B6B-4DF5-8721-742F685FF56A}" srcOrd="0" destOrd="0" presId="urn:microsoft.com/office/officeart/2008/layout/LinedList"/>
    <dgm:cxn modelId="{2F600824-D43B-42A2-9C53-287CC1D970AE}" type="presOf" srcId="{02BFB9B7-1278-41FA-BCF9-47438891717E}" destId="{D8CD4CA9-D6DF-4B39-9A48-393600D62C53}" srcOrd="0" destOrd="0" presId="urn:microsoft.com/office/officeart/2008/layout/LinedList"/>
    <dgm:cxn modelId="{275D5725-B630-44E4-8E54-201D71CBA266}" type="presOf" srcId="{70E9CE5D-98FD-4627-832A-49E232D85A94}" destId="{5BB447A8-36D4-4CE5-959C-00C1B0CBEDBE}" srcOrd="0" destOrd="0" presId="urn:microsoft.com/office/officeart/2008/layout/LinedList"/>
    <dgm:cxn modelId="{B20CB930-F27F-419E-AB0F-D3EF57311A52}" srcId="{F233F604-859D-4593-AED3-A3F892A8270E}" destId="{77AF8213-3FD8-40AC-9121-9F2B27B9034E}" srcOrd="7" destOrd="0" parTransId="{C6EE973D-728B-4777-BFBF-9E3683340D2A}" sibTransId="{7A4066C2-66B9-4B0A-BFAA-36379E04ED3D}"/>
    <dgm:cxn modelId="{04750E3D-8204-4417-A1B9-E75E594AEA6D}" srcId="{F233F604-859D-4593-AED3-A3F892A8270E}" destId="{70682176-3D48-4B7C-814D-1B4765E339F0}" srcOrd="3" destOrd="0" parTransId="{4547076C-B3D0-4074-B482-036B4577759F}" sibTransId="{C9B7E6CA-27C3-49BE-83F4-AA48B3C1F995}"/>
    <dgm:cxn modelId="{7FCD0F5D-B212-45E0-B8BB-E41336896D99}" srcId="{F233F604-859D-4593-AED3-A3F892A8270E}" destId="{30BAA8E1-0954-47E3-A6AF-47A8BE5D8129}" srcOrd="0" destOrd="0" parTransId="{ABAC7113-A4F8-4C61-ABE7-88B626F86AFA}" sibTransId="{7938F712-B387-45A4-9D6D-ABBF7247C277}"/>
    <dgm:cxn modelId="{5AA4B169-C336-48AD-896A-055E1EFD0124}" srcId="{F233F604-859D-4593-AED3-A3F892A8270E}" destId="{02BFB9B7-1278-41FA-BCF9-47438891717E}" srcOrd="4" destOrd="0" parTransId="{4DCD4038-C84E-4488-B618-D2FEF5529587}" sibTransId="{F97BE1E8-ADD7-48B1-A5D4-D9B5C6EFF693}"/>
    <dgm:cxn modelId="{86599F97-6420-441D-A9E5-C87C13B66A83}" srcId="{F233F604-859D-4593-AED3-A3F892A8270E}" destId="{E62B3262-27CD-48E2-BD61-EF6323432F10}" srcOrd="6" destOrd="0" parTransId="{C7621E5F-4F6C-4C4F-90A8-55AF164B0F5D}" sibTransId="{712F61C9-8783-4497-81A9-CB4AA5F9D7E4}"/>
    <dgm:cxn modelId="{BBB68FAA-1443-4540-8112-FD6015372B45}" type="presOf" srcId="{30BAA8E1-0954-47E3-A6AF-47A8BE5D8129}" destId="{CD8014B8-EA2C-41BD-9CA7-797787761BCD}" srcOrd="0" destOrd="0" presId="urn:microsoft.com/office/officeart/2008/layout/LinedList"/>
    <dgm:cxn modelId="{F17DB8AB-5545-4B7A-99EE-FB2146B8E9AD}" type="presOf" srcId="{E62B3262-27CD-48E2-BD61-EF6323432F10}" destId="{9DFD3622-B575-4E25-9D60-BDE57E347F04}" srcOrd="0" destOrd="0" presId="urn:microsoft.com/office/officeart/2008/layout/LinedList"/>
    <dgm:cxn modelId="{18FBECB7-F11F-477C-9B31-24F6C335B37B}" type="presOf" srcId="{0E26FCDE-4A06-4C44-8410-92B83E956308}" destId="{6560CBA3-408F-47C3-8DDF-FF98CC0ED7BF}" srcOrd="0" destOrd="0" presId="urn:microsoft.com/office/officeart/2008/layout/LinedList"/>
    <dgm:cxn modelId="{596B65C5-10C1-43BE-A2EA-26667474C7A1}" type="presOf" srcId="{77AF8213-3FD8-40AC-9121-9F2B27B9034E}" destId="{F7C903B6-B452-4861-8966-CCAB116C500B}" srcOrd="0" destOrd="0" presId="urn:microsoft.com/office/officeart/2008/layout/LinedList"/>
    <dgm:cxn modelId="{EDCE1EC8-CE98-4B19-9E26-AC1752E7D15A}" srcId="{F233F604-859D-4593-AED3-A3F892A8270E}" destId="{D68F1054-3ACA-4DDB-A295-3C6B11725343}" srcOrd="1" destOrd="0" parTransId="{93F01B3E-6014-43F7-A441-6EC49AB51DAE}" sibTransId="{62F66BBA-C493-4141-B024-A0DAD1958A0A}"/>
    <dgm:cxn modelId="{193BDBD8-BFEC-4AA0-9605-C65F7E1CF94B}" type="presOf" srcId="{D68F1054-3ACA-4DDB-A295-3C6B11725343}" destId="{F2D63B7E-CC42-4A9A-87B2-A4E697C11F7A}" srcOrd="0" destOrd="0" presId="urn:microsoft.com/office/officeart/2008/layout/LinedList"/>
    <dgm:cxn modelId="{DC4849DB-DD0B-487A-9688-575A635F2F98}" type="presOf" srcId="{F233F604-859D-4593-AED3-A3F892A8270E}" destId="{9C979B0D-2541-4082-B21A-BB51BD8770FF}" srcOrd="0" destOrd="0" presId="urn:microsoft.com/office/officeart/2008/layout/LinedList"/>
    <dgm:cxn modelId="{0DC917E5-7E13-447D-8DE6-6A1C9C447547}" srcId="{F233F604-859D-4593-AED3-A3F892A8270E}" destId="{70E9CE5D-98FD-4627-832A-49E232D85A94}" srcOrd="5" destOrd="0" parTransId="{8EB90B4B-829A-4541-829C-9D2F63A991E4}" sibTransId="{D9DF37E5-9FCB-40CB-831D-CECACE82AE05}"/>
    <dgm:cxn modelId="{B80C0AE9-EFCA-40C2-9404-CDE364097DA0}" srcId="{F233F604-859D-4593-AED3-A3F892A8270E}" destId="{0E26FCDE-4A06-4C44-8410-92B83E956308}" srcOrd="2" destOrd="0" parTransId="{89EC5776-A5F1-45A5-91F8-8A8B0DE8BFD4}" sibTransId="{34D64525-A8FD-4D5E-8F2B-57219C7DFCA3}"/>
    <dgm:cxn modelId="{921A5314-3040-4112-8441-384E56252088}" type="presParOf" srcId="{9C979B0D-2541-4082-B21A-BB51BD8770FF}" destId="{14FDDBCA-C26D-49E5-82E7-DF406B273635}" srcOrd="0" destOrd="0" presId="urn:microsoft.com/office/officeart/2008/layout/LinedList"/>
    <dgm:cxn modelId="{F37331CB-340B-41BF-8FC4-12F00B0048E7}" type="presParOf" srcId="{9C979B0D-2541-4082-B21A-BB51BD8770FF}" destId="{209845E0-C3F6-4CF6-9AE1-388988FA94DD}" srcOrd="1" destOrd="0" presId="urn:microsoft.com/office/officeart/2008/layout/LinedList"/>
    <dgm:cxn modelId="{647F59CD-6D40-41A7-96E5-4B4F787FDF1B}" type="presParOf" srcId="{209845E0-C3F6-4CF6-9AE1-388988FA94DD}" destId="{CD8014B8-EA2C-41BD-9CA7-797787761BCD}" srcOrd="0" destOrd="0" presId="urn:microsoft.com/office/officeart/2008/layout/LinedList"/>
    <dgm:cxn modelId="{42BDF441-738D-4C60-B0AE-C8F9B2F08C69}" type="presParOf" srcId="{209845E0-C3F6-4CF6-9AE1-388988FA94DD}" destId="{92815B54-4200-47FA-A6E4-807F02A4726B}" srcOrd="1" destOrd="0" presId="urn:microsoft.com/office/officeart/2008/layout/LinedList"/>
    <dgm:cxn modelId="{672CFC24-F851-4D0A-8583-32248C256048}" type="presParOf" srcId="{9C979B0D-2541-4082-B21A-BB51BD8770FF}" destId="{C5440DE6-9CF7-44A1-AD6D-F5E558A5778E}" srcOrd="2" destOrd="0" presId="urn:microsoft.com/office/officeart/2008/layout/LinedList"/>
    <dgm:cxn modelId="{19CCB435-166B-48FA-A76F-F97E2C272B4D}" type="presParOf" srcId="{9C979B0D-2541-4082-B21A-BB51BD8770FF}" destId="{500E66FD-0811-45CF-AAB8-7BCEE222CDFE}" srcOrd="3" destOrd="0" presId="urn:microsoft.com/office/officeart/2008/layout/LinedList"/>
    <dgm:cxn modelId="{D675D608-4B10-409D-9032-5F5AC346DFFD}" type="presParOf" srcId="{500E66FD-0811-45CF-AAB8-7BCEE222CDFE}" destId="{F2D63B7E-CC42-4A9A-87B2-A4E697C11F7A}" srcOrd="0" destOrd="0" presId="urn:microsoft.com/office/officeart/2008/layout/LinedList"/>
    <dgm:cxn modelId="{3DD083DA-6A9D-4A33-8EBA-119A8CF75B7D}" type="presParOf" srcId="{500E66FD-0811-45CF-AAB8-7BCEE222CDFE}" destId="{C0B6A914-8F03-471A-95CC-DDF92D3AA069}" srcOrd="1" destOrd="0" presId="urn:microsoft.com/office/officeart/2008/layout/LinedList"/>
    <dgm:cxn modelId="{799E5B3A-4C23-4FBC-A739-14D6422A58B2}" type="presParOf" srcId="{9C979B0D-2541-4082-B21A-BB51BD8770FF}" destId="{AF36C2FA-3BD9-41F1-A986-3F8DAF734C9E}" srcOrd="4" destOrd="0" presId="urn:microsoft.com/office/officeart/2008/layout/LinedList"/>
    <dgm:cxn modelId="{E463948D-C2D9-4EE8-9293-FA2A41CED5CB}" type="presParOf" srcId="{9C979B0D-2541-4082-B21A-BB51BD8770FF}" destId="{B0546885-D4AC-4647-94AE-DD38CD212C3D}" srcOrd="5" destOrd="0" presId="urn:microsoft.com/office/officeart/2008/layout/LinedList"/>
    <dgm:cxn modelId="{80C54473-761D-4D33-B150-A8BFF4EC0912}" type="presParOf" srcId="{B0546885-D4AC-4647-94AE-DD38CD212C3D}" destId="{6560CBA3-408F-47C3-8DDF-FF98CC0ED7BF}" srcOrd="0" destOrd="0" presId="urn:microsoft.com/office/officeart/2008/layout/LinedList"/>
    <dgm:cxn modelId="{EF966CD1-C47E-483E-AEFB-1719BEC5AF9B}" type="presParOf" srcId="{B0546885-D4AC-4647-94AE-DD38CD212C3D}" destId="{7021B393-7445-4C59-83E7-5B33A10CCFE5}" srcOrd="1" destOrd="0" presId="urn:microsoft.com/office/officeart/2008/layout/LinedList"/>
    <dgm:cxn modelId="{DA5D9BF1-2717-43DE-B8F0-B32083AE26BA}" type="presParOf" srcId="{9C979B0D-2541-4082-B21A-BB51BD8770FF}" destId="{B7C90FEC-8C6B-4ED0-87C6-BA65C5BE94A5}" srcOrd="6" destOrd="0" presId="urn:microsoft.com/office/officeart/2008/layout/LinedList"/>
    <dgm:cxn modelId="{97DC5F27-84DD-47CA-801B-F8B8954F72FA}" type="presParOf" srcId="{9C979B0D-2541-4082-B21A-BB51BD8770FF}" destId="{FDABB50E-488A-4300-A63F-964BC6EE5AB0}" srcOrd="7" destOrd="0" presId="urn:microsoft.com/office/officeart/2008/layout/LinedList"/>
    <dgm:cxn modelId="{BB25B462-ADE0-4988-AA08-FA6BB99B3C96}" type="presParOf" srcId="{FDABB50E-488A-4300-A63F-964BC6EE5AB0}" destId="{CADFD0F1-4B6B-4DF5-8721-742F685FF56A}" srcOrd="0" destOrd="0" presId="urn:microsoft.com/office/officeart/2008/layout/LinedList"/>
    <dgm:cxn modelId="{2801D9CD-2471-4426-9E85-CEF3AD13BBB9}" type="presParOf" srcId="{FDABB50E-488A-4300-A63F-964BC6EE5AB0}" destId="{13F94B94-12B4-4FE0-B9A7-EEEFCD8DA3E2}" srcOrd="1" destOrd="0" presId="urn:microsoft.com/office/officeart/2008/layout/LinedList"/>
    <dgm:cxn modelId="{D484FD97-7292-4DD6-839B-C2AE0D497A32}" type="presParOf" srcId="{9C979B0D-2541-4082-B21A-BB51BD8770FF}" destId="{148766E6-1B2C-4B9E-B998-F523567B968B}" srcOrd="8" destOrd="0" presId="urn:microsoft.com/office/officeart/2008/layout/LinedList"/>
    <dgm:cxn modelId="{2C86040B-7F3A-4CA5-97C7-112B9CE31E71}" type="presParOf" srcId="{9C979B0D-2541-4082-B21A-BB51BD8770FF}" destId="{A2B226F9-080D-4CA4-96CA-7FB75FFC4D44}" srcOrd="9" destOrd="0" presId="urn:microsoft.com/office/officeart/2008/layout/LinedList"/>
    <dgm:cxn modelId="{F2C68555-52EA-41E7-82E5-2D64EDB9CCA8}" type="presParOf" srcId="{A2B226F9-080D-4CA4-96CA-7FB75FFC4D44}" destId="{D8CD4CA9-D6DF-4B39-9A48-393600D62C53}" srcOrd="0" destOrd="0" presId="urn:microsoft.com/office/officeart/2008/layout/LinedList"/>
    <dgm:cxn modelId="{1B2E5E1D-1F5C-4B7C-83DC-E271416100AC}" type="presParOf" srcId="{A2B226F9-080D-4CA4-96CA-7FB75FFC4D44}" destId="{9E8ACE15-AFCA-4C6E-85CD-2D2058D10A3E}" srcOrd="1" destOrd="0" presId="urn:microsoft.com/office/officeart/2008/layout/LinedList"/>
    <dgm:cxn modelId="{47892B61-8486-44F3-95EA-C8D82B972175}" type="presParOf" srcId="{9C979B0D-2541-4082-B21A-BB51BD8770FF}" destId="{D4B5FD0F-CB63-4494-8C2C-4C34E66F616B}" srcOrd="10" destOrd="0" presId="urn:microsoft.com/office/officeart/2008/layout/LinedList"/>
    <dgm:cxn modelId="{A428BE34-DEF0-401E-BAE0-A5CE9B9440C3}" type="presParOf" srcId="{9C979B0D-2541-4082-B21A-BB51BD8770FF}" destId="{88533C5A-027D-4953-A594-7836E9E72AA4}" srcOrd="11" destOrd="0" presId="urn:microsoft.com/office/officeart/2008/layout/LinedList"/>
    <dgm:cxn modelId="{98F81FCB-3A16-4A29-AA5F-29C42E02D36E}" type="presParOf" srcId="{88533C5A-027D-4953-A594-7836E9E72AA4}" destId="{5BB447A8-36D4-4CE5-959C-00C1B0CBEDBE}" srcOrd="0" destOrd="0" presId="urn:microsoft.com/office/officeart/2008/layout/LinedList"/>
    <dgm:cxn modelId="{6264CCB3-9E13-48DD-8031-E2D8E3ED25A5}" type="presParOf" srcId="{88533C5A-027D-4953-A594-7836E9E72AA4}" destId="{ACDE572B-B4D4-480E-9594-48066E592D7B}" srcOrd="1" destOrd="0" presId="urn:microsoft.com/office/officeart/2008/layout/LinedList"/>
    <dgm:cxn modelId="{F23B97F8-34F1-4488-9786-02E373095E82}" type="presParOf" srcId="{9C979B0D-2541-4082-B21A-BB51BD8770FF}" destId="{EB075C87-D065-4305-8CEC-ED232A74D476}" srcOrd="12" destOrd="0" presId="urn:microsoft.com/office/officeart/2008/layout/LinedList"/>
    <dgm:cxn modelId="{EEF76078-095E-4E68-B7D6-C28AD3C94156}" type="presParOf" srcId="{9C979B0D-2541-4082-B21A-BB51BD8770FF}" destId="{AF670961-1A2F-43A0-9041-705A6FE70C1B}" srcOrd="13" destOrd="0" presId="urn:microsoft.com/office/officeart/2008/layout/LinedList"/>
    <dgm:cxn modelId="{45584A4D-FDF9-4580-97C9-DF11181A66C8}" type="presParOf" srcId="{AF670961-1A2F-43A0-9041-705A6FE70C1B}" destId="{9DFD3622-B575-4E25-9D60-BDE57E347F04}" srcOrd="0" destOrd="0" presId="urn:microsoft.com/office/officeart/2008/layout/LinedList"/>
    <dgm:cxn modelId="{6E15FFB0-8265-4AEC-9CE1-93A258B549D5}" type="presParOf" srcId="{AF670961-1A2F-43A0-9041-705A6FE70C1B}" destId="{D38F6636-6F01-4EA6-9519-96E59B83A646}" srcOrd="1" destOrd="0" presId="urn:microsoft.com/office/officeart/2008/layout/LinedList"/>
    <dgm:cxn modelId="{1CE8552C-ED09-4BA9-8ED2-B4CF689D9D84}" type="presParOf" srcId="{9C979B0D-2541-4082-B21A-BB51BD8770FF}" destId="{169D9E22-D8F3-49D4-AC19-7FF48B33EEE8}" srcOrd="14" destOrd="0" presId="urn:microsoft.com/office/officeart/2008/layout/LinedList"/>
    <dgm:cxn modelId="{01139ABA-6594-40C6-9A38-68A9F7ADDCBF}" type="presParOf" srcId="{9C979B0D-2541-4082-B21A-BB51BD8770FF}" destId="{4D6EAECD-8B49-434A-929B-2E20B7C87F6B}" srcOrd="15" destOrd="0" presId="urn:microsoft.com/office/officeart/2008/layout/LinedList"/>
    <dgm:cxn modelId="{DB396BAB-B1F1-4485-A8F5-BB388DA6D0BE}" type="presParOf" srcId="{4D6EAECD-8B49-434A-929B-2E20B7C87F6B}" destId="{F7C903B6-B452-4861-8966-CCAB116C500B}" srcOrd="0" destOrd="0" presId="urn:microsoft.com/office/officeart/2008/layout/LinedList"/>
    <dgm:cxn modelId="{EB263574-DFA9-49D3-A461-65F1FC5133F1}" type="presParOf" srcId="{4D6EAECD-8B49-434A-929B-2E20B7C87F6B}" destId="{605022C8-418F-45B5-9EEB-A595F9B8D2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8065B-09CA-40A2-A390-E2EC18F6FF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C86E91C-4C19-4960-B87E-38BDBD86E8A6}">
      <dgm:prSet/>
      <dgm:spPr/>
      <dgm:t>
        <a:bodyPr/>
        <a:lstStyle/>
        <a:p>
          <a:r>
            <a:rPr lang="en-US"/>
            <a:t>Fever</a:t>
          </a:r>
        </a:p>
      </dgm:t>
    </dgm:pt>
    <dgm:pt modelId="{198209BF-8C4A-4C85-8382-CAFB928A7BAD}" type="parTrans" cxnId="{F3D3D7BB-46A7-4434-A77A-7616BA52E316}">
      <dgm:prSet/>
      <dgm:spPr/>
      <dgm:t>
        <a:bodyPr/>
        <a:lstStyle/>
        <a:p>
          <a:endParaRPr lang="en-US"/>
        </a:p>
      </dgm:t>
    </dgm:pt>
    <dgm:pt modelId="{8475B64B-94B3-4ED2-A06F-23956DACB270}" type="sibTrans" cxnId="{F3D3D7BB-46A7-4434-A77A-7616BA52E316}">
      <dgm:prSet/>
      <dgm:spPr/>
      <dgm:t>
        <a:bodyPr/>
        <a:lstStyle/>
        <a:p>
          <a:endParaRPr lang="en-US"/>
        </a:p>
      </dgm:t>
    </dgm:pt>
    <dgm:pt modelId="{21E3F53B-F80B-4E5C-BA7D-D0558137A60B}">
      <dgm:prSet/>
      <dgm:spPr/>
      <dgm:t>
        <a:bodyPr/>
        <a:lstStyle/>
        <a:p>
          <a:r>
            <a:rPr lang="en-US"/>
            <a:t>Cough</a:t>
          </a:r>
        </a:p>
      </dgm:t>
    </dgm:pt>
    <dgm:pt modelId="{6F171C90-DC42-4EFB-91B7-76FF80325676}" type="parTrans" cxnId="{C8CC6F1D-2053-483E-B337-CC49953A1873}">
      <dgm:prSet/>
      <dgm:spPr/>
      <dgm:t>
        <a:bodyPr/>
        <a:lstStyle/>
        <a:p>
          <a:endParaRPr lang="en-US"/>
        </a:p>
      </dgm:t>
    </dgm:pt>
    <dgm:pt modelId="{CCE0880D-8A50-43F9-A2E7-18075089860D}" type="sibTrans" cxnId="{C8CC6F1D-2053-483E-B337-CC49953A1873}">
      <dgm:prSet/>
      <dgm:spPr/>
      <dgm:t>
        <a:bodyPr/>
        <a:lstStyle/>
        <a:p>
          <a:endParaRPr lang="en-US"/>
        </a:p>
      </dgm:t>
    </dgm:pt>
    <dgm:pt modelId="{7D64C58D-7E0B-49DC-9CD1-DA205EDE2A3C}" type="pres">
      <dgm:prSet presAssocID="{8908065B-09CA-40A2-A390-E2EC18F6FF7F}" presName="linear" presStyleCnt="0">
        <dgm:presLayoutVars>
          <dgm:animLvl val="lvl"/>
          <dgm:resizeHandles val="exact"/>
        </dgm:presLayoutVars>
      </dgm:prSet>
      <dgm:spPr/>
    </dgm:pt>
    <dgm:pt modelId="{DB361267-C479-42D9-91FD-F57C19B4173C}" type="pres">
      <dgm:prSet presAssocID="{DC86E91C-4C19-4960-B87E-38BDBD86E8A6}" presName="parentText" presStyleLbl="node1" presStyleIdx="0" presStyleCnt="2">
        <dgm:presLayoutVars>
          <dgm:chMax val="0"/>
          <dgm:bulletEnabled val="1"/>
        </dgm:presLayoutVars>
      </dgm:prSet>
      <dgm:spPr/>
    </dgm:pt>
    <dgm:pt modelId="{8B31B7EF-A1C2-480B-B961-732431A3171B}" type="pres">
      <dgm:prSet presAssocID="{8475B64B-94B3-4ED2-A06F-23956DACB270}" presName="spacer" presStyleCnt="0"/>
      <dgm:spPr/>
    </dgm:pt>
    <dgm:pt modelId="{8E9D59A4-4B3A-450A-AC84-BDE49E99F7A6}" type="pres">
      <dgm:prSet presAssocID="{21E3F53B-F80B-4E5C-BA7D-D0558137A60B}" presName="parentText" presStyleLbl="node1" presStyleIdx="1" presStyleCnt="2">
        <dgm:presLayoutVars>
          <dgm:chMax val="0"/>
          <dgm:bulletEnabled val="1"/>
        </dgm:presLayoutVars>
      </dgm:prSet>
      <dgm:spPr/>
    </dgm:pt>
  </dgm:ptLst>
  <dgm:cxnLst>
    <dgm:cxn modelId="{C8CC6F1D-2053-483E-B337-CC49953A1873}" srcId="{8908065B-09CA-40A2-A390-E2EC18F6FF7F}" destId="{21E3F53B-F80B-4E5C-BA7D-D0558137A60B}" srcOrd="1" destOrd="0" parTransId="{6F171C90-DC42-4EFB-91B7-76FF80325676}" sibTransId="{CCE0880D-8A50-43F9-A2E7-18075089860D}"/>
    <dgm:cxn modelId="{39BF1149-01C6-42B1-B61C-75AA206D4449}" type="presOf" srcId="{8908065B-09CA-40A2-A390-E2EC18F6FF7F}" destId="{7D64C58D-7E0B-49DC-9CD1-DA205EDE2A3C}" srcOrd="0" destOrd="0" presId="urn:microsoft.com/office/officeart/2005/8/layout/vList2"/>
    <dgm:cxn modelId="{2557868D-8B57-4719-99F0-6BD952BDDB2D}" type="presOf" srcId="{21E3F53B-F80B-4E5C-BA7D-D0558137A60B}" destId="{8E9D59A4-4B3A-450A-AC84-BDE49E99F7A6}" srcOrd="0" destOrd="0" presId="urn:microsoft.com/office/officeart/2005/8/layout/vList2"/>
    <dgm:cxn modelId="{F3D3D7BB-46A7-4434-A77A-7616BA52E316}" srcId="{8908065B-09CA-40A2-A390-E2EC18F6FF7F}" destId="{DC86E91C-4C19-4960-B87E-38BDBD86E8A6}" srcOrd="0" destOrd="0" parTransId="{198209BF-8C4A-4C85-8382-CAFB928A7BAD}" sibTransId="{8475B64B-94B3-4ED2-A06F-23956DACB270}"/>
    <dgm:cxn modelId="{7BEE42F5-F03D-4EF0-9418-BCE05522E736}" type="presOf" srcId="{DC86E91C-4C19-4960-B87E-38BDBD86E8A6}" destId="{DB361267-C479-42D9-91FD-F57C19B4173C}" srcOrd="0" destOrd="0" presId="urn:microsoft.com/office/officeart/2005/8/layout/vList2"/>
    <dgm:cxn modelId="{4C647AAF-21BC-4F18-858A-A20893B31170}" type="presParOf" srcId="{7D64C58D-7E0B-49DC-9CD1-DA205EDE2A3C}" destId="{DB361267-C479-42D9-91FD-F57C19B4173C}" srcOrd="0" destOrd="0" presId="urn:microsoft.com/office/officeart/2005/8/layout/vList2"/>
    <dgm:cxn modelId="{0FFA0A60-D6EC-4CA9-B6C7-F6E32A3D9D8A}" type="presParOf" srcId="{7D64C58D-7E0B-49DC-9CD1-DA205EDE2A3C}" destId="{8B31B7EF-A1C2-480B-B961-732431A3171B}" srcOrd="1" destOrd="0" presId="urn:microsoft.com/office/officeart/2005/8/layout/vList2"/>
    <dgm:cxn modelId="{27C3E3CE-B877-4457-AC9A-A3B62DCCAF1F}" type="presParOf" srcId="{7D64C58D-7E0B-49DC-9CD1-DA205EDE2A3C}" destId="{8E9D59A4-4B3A-450A-AC84-BDE49E99F7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DBB4E-0EE4-4D9D-ABEC-0707F6C58A9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E5769A5-8ACD-48E2-9DFB-7B992A2C9C99}">
      <dgm:prSet/>
      <dgm:spPr/>
      <dgm:t>
        <a:bodyPr/>
        <a:lstStyle/>
        <a:p>
          <a:r>
            <a:rPr lang="en-US" dirty="0"/>
            <a:t>Weakness</a:t>
          </a:r>
        </a:p>
      </dgm:t>
    </dgm:pt>
    <dgm:pt modelId="{A320BA17-F89E-4B12-94DC-B24C556F7FCF}" type="parTrans" cxnId="{DF538161-0255-41D3-9109-21EE60AAC7AF}">
      <dgm:prSet/>
      <dgm:spPr/>
      <dgm:t>
        <a:bodyPr/>
        <a:lstStyle/>
        <a:p>
          <a:endParaRPr lang="en-US"/>
        </a:p>
      </dgm:t>
    </dgm:pt>
    <dgm:pt modelId="{9FFFB9C2-D3E5-408C-AE7C-FBF6DC76BEAC}" type="sibTrans" cxnId="{DF538161-0255-41D3-9109-21EE60AAC7AF}">
      <dgm:prSet/>
      <dgm:spPr/>
      <dgm:t>
        <a:bodyPr/>
        <a:lstStyle/>
        <a:p>
          <a:endParaRPr lang="en-US"/>
        </a:p>
      </dgm:t>
    </dgm:pt>
    <dgm:pt modelId="{F74CE963-4323-4DCC-A5F6-EFF35AC5AA55}">
      <dgm:prSet/>
      <dgm:spPr/>
      <dgm:t>
        <a:bodyPr/>
        <a:lstStyle/>
        <a:p>
          <a:r>
            <a:rPr lang="en-US" dirty="0"/>
            <a:t>Delirium</a:t>
          </a:r>
        </a:p>
      </dgm:t>
    </dgm:pt>
    <dgm:pt modelId="{C7E2D993-2A29-48DC-8BD8-AC603A932FC6}" type="parTrans" cxnId="{0724D8CE-6729-4476-A45E-D22946DE5AA8}">
      <dgm:prSet/>
      <dgm:spPr/>
      <dgm:t>
        <a:bodyPr/>
        <a:lstStyle/>
        <a:p>
          <a:endParaRPr lang="en-US"/>
        </a:p>
      </dgm:t>
    </dgm:pt>
    <dgm:pt modelId="{41928FD1-453F-4BF6-81E9-BFCA94BE61C0}" type="sibTrans" cxnId="{0724D8CE-6729-4476-A45E-D22946DE5AA8}">
      <dgm:prSet/>
      <dgm:spPr/>
      <dgm:t>
        <a:bodyPr/>
        <a:lstStyle/>
        <a:p>
          <a:endParaRPr lang="en-US"/>
        </a:p>
      </dgm:t>
    </dgm:pt>
    <dgm:pt modelId="{19B0881E-A597-4B86-8CC1-1674AD5D7001}">
      <dgm:prSet/>
      <dgm:spPr/>
      <dgm:t>
        <a:bodyPr/>
        <a:lstStyle/>
        <a:p>
          <a:r>
            <a:rPr lang="en-US" dirty="0"/>
            <a:t>Fall</a:t>
          </a:r>
        </a:p>
      </dgm:t>
    </dgm:pt>
    <dgm:pt modelId="{AD458762-D42D-4C8F-94A7-81E2C73D60F0}" type="parTrans" cxnId="{D5303BCD-029D-4FD9-810B-BFB5C81470E3}">
      <dgm:prSet/>
      <dgm:spPr/>
      <dgm:t>
        <a:bodyPr/>
        <a:lstStyle/>
        <a:p>
          <a:endParaRPr lang="en-US"/>
        </a:p>
      </dgm:t>
    </dgm:pt>
    <dgm:pt modelId="{D9435AD8-C69B-4ED2-ABB1-1A930A7AB767}" type="sibTrans" cxnId="{D5303BCD-029D-4FD9-810B-BFB5C81470E3}">
      <dgm:prSet/>
      <dgm:spPr/>
      <dgm:t>
        <a:bodyPr/>
        <a:lstStyle/>
        <a:p>
          <a:endParaRPr lang="en-US"/>
        </a:p>
      </dgm:t>
    </dgm:pt>
    <dgm:pt modelId="{1C8C2F2B-EEDA-4EC6-AA30-76A4C1D7B620}">
      <dgm:prSet/>
      <dgm:spPr/>
      <dgm:t>
        <a:bodyPr/>
        <a:lstStyle/>
        <a:p>
          <a:r>
            <a:rPr lang="en-US" dirty="0"/>
            <a:t>Dizziness/Syncope</a:t>
          </a:r>
        </a:p>
      </dgm:t>
    </dgm:pt>
    <dgm:pt modelId="{141C78A7-DFD1-48D2-BAE5-00A2BCA940FA}" type="parTrans" cxnId="{8C6F3536-1C90-436E-AB00-4CD53CA72082}">
      <dgm:prSet/>
      <dgm:spPr/>
      <dgm:t>
        <a:bodyPr/>
        <a:lstStyle/>
        <a:p>
          <a:endParaRPr lang="en-US"/>
        </a:p>
      </dgm:t>
    </dgm:pt>
    <dgm:pt modelId="{4BCCA76B-46E1-40A5-9EAC-021CFF1EE311}" type="sibTrans" cxnId="{8C6F3536-1C90-436E-AB00-4CD53CA72082}">
      <dgm:prSet/>
      <dgm:spPr/>
      <dgm:t>
        <a:bodyPr/>
        <a:lstStyle/>
        <a:p>
          <a:endParaRPr lang="en-US"/>
        </a:p>
      </dgm:t>
    </dgm:pt>
    <dgm:pt modelId="{E4C33B33-DA64-4022-A7D2-46EA81E50E9D}">
      <dgm:prSet/>
      <dgm:spPr/>
      <dgm:t>
        <a:bodyPr/>
        <a:lstStyle/>
        <a:p>
          <a:pPr algn="ctr">
            <a:buNone/>
          </a:pPr>
          <a:r>
            <a:rPr lang="en-US" dirty="0"/>
            <a:t>9%</a:t>
          </a:r>
        </a:p>
      </dgm:t>
    </dgm:pt>
    <dgm:pt modelId="{D5887912-B768-4B61-A464-EFD0FFD7D234}" type="parTrans" cxnId="{FFFB48F3-E22C-403E-8850-C9FEA78B3088}">
      <dgm:prSet/>
      <dgm:spPr/>
      <dgm:t>
        <a:bodyPr/>
        <a:lstStyle/>
        <a:p>
          <a:endParaRPr lang="en-US"/>
        </a:p>
      </dgm:t>
    </dgm:pt>
    <dgm:pt modelId="{E7BE3554-EC03-4518-B9D5-C0EF7D95AE2A}" type="sibTrans" cxnId="{FFFB48F3-E22C-403E-8850-C9FEA78B3088}">
      <dgm:prSet/>
      <dgm:spPr/>
      <dgm:t>
        <a:bodyPr/>
        <a:lstStyle/>
        <a:p>
          <a:endParaRPr lang="en-US"/>
        </a:p>
      </dgm:t>
    </dgm:pt>
    <dgm:pt modelId="{79A8D30B-A2F6-4B31-A48F-4F3154A5BC7E}">
      <dgm:prSet/>
      <dgm:spPr/>
      <dgm:t>
        <a:bodyPr/>
        <a:lstStyle/>
        <a:p>
          <a:pPr algn="ctr">
            <a:buNone/>
          </a:pPr>
          <a:r>
            <a:rPr lang="en-US" dirty="0"/>
            <a:t>30%</a:t>
          </a:r>
        </a:p>
      </dgm:t>
    </dgm:pt>
    <dgm:pt modelId="{584580E8-74B3-480F-9EEE-631EA4ADD1A4}" type="parTrans" cxnId="{AEFC6BB3-88EE-4AE2-A6AC-97270610ECE0}">
      <dgm:prSet/>
      <dgm:spPr/>
      <dgm:t>
        <a:bodyPr/>
        <a:lstStyle/>
        <a:p>
          <a:endParaRPr lang="en-US"/>
        </a:p>
      </dgm:t>
    </dgm:pt>
    <dgm:pt modelId="{4AC9C1E7-ED67-4E35-858B-ED96BAF63C25}" type="sibTrans" cxnId="{AEFC6BB3-88EE-4AE2-A6AC-97270610ECE0}">
      <dgm:prSet/>
      <dgm:spPr/>
      <dgm:t>
        <a:bodyPr/>
        <a:lstStyle/>
        <a:p>
          <a:endParaRPr lang="en-US"/>
        </a:p>
      </dgm:t>
    </dgm:pt>
    <dgm:pt modelId="{B6FDE94F-D63E-496F-8BD4-5D23670D4B39}">
      <dgm:prSet/>
      <dgm:spPr/>
      <dgm:t>
        <a:bodyPr/>
        <a:lstStyle/>
        <a:p>
          <a:pPr algn="ctr">
            <a:buNone/>
          </a:pPr>
          <a:r>
            <a:rPr lang="en-US" dirty="0"/>
            <a:t>28%</a:t>
          </a:r>
        </a:p>
      </dgm:t>
    </dgm:pt>
    <dgm:pt modelId="{F07C60AE-2435-4F9B-ADFF-0BC70792346A}" type="parTrans" cxnId="{79592292-8B21-4F46-B5A4-4E7BBA3B5C39}">
      <dgm:prSet/>
      <dgm:spPr/>
      <dgm:t>
        <a:bodyPr/>
        <a:lstStyle/>
        <a:p>
          <a:endParaRPr lang="en-US"/>
        </a:p>
      </dgm:t>
    </dgm:pt>
    <dgm:pt modelId="{8FF4BB70-CAA7-46F1-BF82-BE879EDCAAED}" type="sibTrans" cxnId="{79592292-8B21-4F46-B5A4-4E7BBA3B5C39}">
      <dgm:prSet/>
      <dgm:spPr/>
      <dgm:t>
        <a:bodyPr/>
        <a:lstStyle/>
        <a:p>
          <a:endParaRPr lang="en-US"/>
        </a:p>
      </dgm:t>
    </dgm:pt>
    <dgm:pt modelId="{860323F3-EE5F-499F-942E-D41DD390C5B6}">
      <dgm:prSet/>
      <dgm:spPr/>
      <dgm:t>
        <a:bodyPr/>
        <a:lstStyle/>
        <a:p>
          <a:pPr algn="ctr">
            <a:buNone/>
          </a:pPr>
          <a:r>
            <a:rPr lang="en-US" dirty="0"/>
            <a:t>11%</a:t>
          </a:r>
        </a:p>
      </dgm:t>
    </dgm:pt>
    <dgm:pt modelId="{AF7DE359-2376-4FB8-BD88-10AFF89AB185}" type="parTrans" cxnId="{5B9D60BF-BF7A-4F15-9F9D-AB0F9CA73564}">
      <dgm:prSet/>
      <dgm:spPr/>
      <dgm:t>
        <a:bodyPr/>
        <a:lstStyle/>
        <a:p>
          <a:endParaRPr lang="en-US"/>
        </a:p>
      </dgm:t>
    </dgm:pt>
    <dgm:pt modelId="{951E9C85-B91D-48DD-A98B-B8F294ED4784}" type="sibTrans" cxnId="{5B9D60BF-BF7A-4F15-9F9D-AB0F9CA73564}">
      <dgm:prSet/>
      <dgm:spPr/>
      <dgm:t>
        <a:bodyPr/>
        <a:lstStyle/>
        <a:p>
          <a:endParaRPr lang="en-US"/>
        </a:p>
      </dgm:t>
    </dgm:pt>
    <dgm:pt modelId="{C7C944A3-DBDF-4BE0-AC00-BBAEFF8D5D58}" type="pres">
      <dgm:prSet presAssocID="{544DBB4E-0EE4-4D9D-ABEC-0707F6C58A99}" presName="Name0" presStyleCnt="0">
        <dgm:presLayoutVars>
          <dgm:dir/>
          <dgm:animLvl val="lvl"/>
          <dgm:resizeHandles val="exact"/>
        </dgm:presLayoutVars>
      </dgm:prSet>
      <dgm:spPr/>
    </dgm:pt>
    <dgm:pt modelId="{07075C2E-474F-48BD-9F24-BEFCE6EE08F8}" type="pres">
      <dgm:prSet presAssocID="{BE5769A5-8ACD-48E2-9DFB-7B992A2C9C99}" presName="composite" presStyleCnt="0"/>
      <dgm:spPr/>
    </dgm:pt>
    <dgm:pt modelId="{422EC5C1-10EC-4F35-AD24-F784D018401D}" type="pres">
      <dgm:prSet presAssocID="{BE5769A5-8ACD-48E2-9DFB-7B992A2C9C99}" presName="parTx" presStyleLbl="alignNode1" presStyleIdx="0" presStyleCnt="4">
        <dgm:presLayoutVars>
          <dgm:chMax val="0"/>
          <dgm:chPref val="0"/>
          <dgm:bulletEnabled val="1"/>
        </dgm:presLayoutVars>
      </dgm:prSet>
      <dgm:spPr/>
    </dgm:pt>
    <dgm:pt modelId="{1444DD9F-439E-42EC-85BB-F0D8591362AE}" type="pres">
      <dgm:prSet presAssocID="{BE5769A5-8ACD-48E2-9DFB-7B992A2C9C99}" presName="desTx" presStyleLbl="alignAccFollowNode1" presStyleIdx="0" presStyleCnt="4">
        <dgm:presLayoutVars>
          <dgm:bulletEnabled val="1"/>
        </dgm:presLayoutVars>
      </dgm:prSet>
      <dgm:spPr/>
    </dgm:pt>
    <dgm:pt modelId="{725E5A28-ED83-4C02-8557-4E9A7C596DDF}" type="pres">
      <dgm:prSet presAssocID="{9FFFB9C2-D3E5-408C-AE7C-FBF6DC76BEAC}" presName="space" presStyleCnt="0"/>
      <dgm:spPr/>
    </dgm:pt>
    <dgm:pt modelId="{27BD8766-4E37-44E3-AC4F-959A6E4B6D6D}" type="pres">
      <dgm:prSet presAssocID="{F74CE963-4323-4DCC-A5F6-EFF35AC5AA55}" presName="composite" presStyleCnt="0"/>
      <dgm:spPr/>
    </dgm:pt>
    <dgm:pt modelId="{B2921A04-EB51-4B98-9A04-1860F2339B0E}" type="pres">
      <dgm:prSet presAssocID="{F74CE963-4323-4DCC-A5F6-EFF35AC5AA55}" presName="parTx" presStyleLbl="alignNode1" presStyleIdx="1" presStyleCnt="4">
        <dgm:presLayoutVars>
          <dgm:chMax val="0"/>
          <dgm:chPref val="0"/>
          <dgm:bulletEnabled val="1"/>
        </dgm:presLayoutVars>
      </dgm:prSet>
      <dgm:spPr/>
    </dgm:pt>
    <dgm:pt modelId="{8CB5E31B-2131-46ED-9245-193A2B645FFA}" type="pres">
      <dgm:prSet presAssocID="{F74CE963-4323-4DCC-A5F6-EFF35AC5AA55}" presName="desTx" presStyleLbl="alignAccFollowNode1" presStyleIdx="1" presStyleCnt="4">
        <dgm:presLayoutVars>
          <dgm:bulletEnabled val="1"/>
        </dgm:presLayoutVars>
      </dgm:prSet>
      <dgm:spPr/>
    </dgm:pt>
    <dgm:pt modelId="{C5F01100-F648-40AE-A8E5-4CADB646A0D9}" type="pres">
      <dgm:prSet presAssocID="{41928FD1-453F-4BF6-81E9-BFCA94BE61C0}" presName="space" presStyleCnt="0"/>
      <dgm:spPr/>
    </dgm:pt>
    <dgm:pt modelId="{A5B97911-E8A1-4EED-A452-1698D3E8F8BB}" type="pres">
      <dgm:prSet presAssocID="{19B0881E-A597-4B86-8CC1-1674AD5D7001}" presName="composite" presStyleCnt="0"/>
      <dgm:spPr/>
    </dgm:pt>
    <dgm:pt modelId="{34BA27EB-81DE-47FE-B608-3B45E24890D5}" type="pres">
      <dgm:prSet presAssocID="{19B0881E-A597-4B86-8CC1-1674AD5D7001}" presName="parTx" presStyleLbl="alignNode1" presStyleIdx="2" presStyleCnt="4">
        <dgm:presLayoutVars>
          <dgm:chMax val="0"/>
          <dgm:chPref val="0"/>
          <dgm:bulletEnabled val="1"/>
        </dgm:presLayoutVars>
      </dgm:prSet>
      <dgm:spPr/>
    </dgm:pt>
    <dgm:pt modelId="{B6D9E793-877C-4BEA-AD15-969E0E6B0DC0}" type="pres">
      <dgm:prSet presAssocID="{19B0881E-A597-4B86-8CC1-1674AD5D7001}" presName="desTx" presStyleLbl="alignAccFollowNode1" presStyleIdx="2" presStyleCnt="4">
        <dgm:presLayoutVars>
          <dgm:bulletEnabled val="1"/>
        </dgm:presLayoutVars>
      </dgm:prSet>
      <dgm:spPr/>
    </dgm:pt>
    <dgm:pt modelId="{8B2D188B-DC04-429E-BB89-5CCF4921FCF4}" type="pres">
      <dgm:prSet presAssocID="{D9435AD8-C69B-4ED2-ABB1-1A930A7AB767}" presName="space" presStyleCnt="0"/>
      <dgm:spPr/>
    </dgm:pt>
    <dgm:pt modelId="{BC52508A-C4D0-416B-AC41-476023F120C1}" type="pres">
      <dgm:prSet presAssocID="{1C8C2F2B-EEDA-4EC6-AA30-76A4C1D7B620}" presName="composite" presStyleCnt="0"/>
      <dgm:spPr/>
    </dgm:pt>
    <dgm:pt modelId="{DB9F9899-881F-4D37-8DFC-F15ADAC46EBA}" type="pres">
      <dgm:prSet presAssocID="{1C8C2F2B-EEDA-4EC6-AA30-76A4C1D7B620}" presName="parTx" presStyleLbl="alignNode1" presStyleIdx="3" presStyleCnt="4">
        <dgm:presLayoutVars>
          <dgm:chMax val="0"/>
          <dgm:chPref val="0"/>
          <dgm:bulletEnabled val="1"/>
        </dgm:presLayoutVars>
      </dgm:prSet>
      <dgm:spPr/>
    </dgm:pt>
    <dgm:pt modelId="{E48459BB-DEE6-4FCF-ADEA-EB1C7FF68EE4}" type="pres">
      <dgm:prSet presAssocID="{1C8C2F2B-EEDA-4EC6-AA30-76A4C1D7B620}" presName="desTx" presStyleLbl="alignAccFollowNode1" presStyleIdx="3" presStyleCnt="4">
        <dgm:presLayoutVars>
          <dgm:bulletEnabled val="1"/>
        </dgm:presLayoutVars>
      </dgm:prSet>
      <dgm:spPr/>
    </dgm:pt>
  </dgm:ptLst>
  <dgm:cxnLst>
    <dgm:cxn modelId="{48FB9804-7B80-4535-A993-8B6045E8B787}" type="presOf" srcId="{19B0881E-A597-4B86-8CC1-1674AD5D7001}" destId="{34BA27EB-81DE-47FE-B608-3B45E24890D5}" srcOrd="0" destOrd="0" presId="urn:microsoft.com/office/officeart/2005/8/layout/hList1"/>
    <dgm:cxn modelId="{DB60C806-C14C-4F09-96D4-9BE54409C742}" type="presOf" srcId="{F74CE963-4323-4DCC-A5F6-EFF35AC5AA55}" destId="{B2921A04-EB51-4B98-9A04-1860F2339B0E}" srcOrd="0" destOrd="0" presId="urn:microsoft.com/office/officeart/2005/8/layout/hList1"/>
    <dgm:cxn modelId="{E423080D-074B-46D0-9E76-8970038BC5AA}" type="presOf" srcId="{860323F3-EE5F-499F-942E-D41DD390C5B6}" destId="{B6D9E793-877C-4BEA-AD15-969E0E6B0DC0}" srcOrd="0" destOrd="0" presId="urn:microsoft.com/office/officeart/2005/8/layout/hList1"/>
    <dgm:cxn modelId="{E678FF33-4220-4D5F-B07D-A687A90318FC}" type="presOf" srcId="{544DBB4E-0EE4-4D9D-ABEC-0707F6C58A99}" destId="{C7C944A3-DBDF-4BE0-AC00-BBAEFF8D5D58}" srcOrd="0" destOrd="0" presId="urn:microsoft.com/office/officeart/2005/8/layout/hList1"/>
    <dgm:cxn modelId="{8C6F3536-1C90-436E-AB00-4CD53CA72082}" srcId="{544DBB4E-0EE4-4D9D-ABEC-0707F6C58A99}" destId="{1C8C2F2B-EEDA-4EC6-AA30-76A4C1D7B620}" srcOrd="3" destOrd="0" parTransId="{141C78A7-DFD1-48D2-BAE5-00A2BCA940FA}" sibTransId="{4BCCA76B-46E1-40A5-9EAC-021CFF1EE311}"/>
    <dgm:cxn modelId="{0F56D639-C528-4EC1-A66A-7110242701C2}" type="presOf" srcId="{B6FDE94F-D63E-496F-8BD4-5D23670D4B39}" destId="{8CB5E31B-2131-46ED-9245-193A2B645FFA}" srcOrd="0" destOrd="0" presId="urn:microsoft.com/office/officeart/2005/8/layout/hList1"/>
    <dgm:cxn modelId="{D493CC60-A641-4472-926D-128CCB73D29B}" type="presOf" srcId="{E4C33B33-DA64-4022-A7D2-46EA81E50E9D}" destId="{E48459BB-DEE6-4FCF-ADEA-EB1C7FF68EE4}" srcOrd="0" destOrd="0" presId="urn:microsoft.com/office/officeart/2005/8/layout/hList1"/>
    <dgm:cxn modelId="{DF538161-0255-41D3-9109-21EE60AAC7AF}" srcId="{544DBB4E-0EE4-4D9D-ABEC-0707F6C58A99}" destId="{BE5769A5-8ACD-48E2-9DFB-7B992A2C9C99}" srcOrd="0" destOrd="0" parTransId="{A320BA17-F89E-4B12-94DC-B24C556F7FCF}" sibTransId="{9FFFB9C2-D3E5-408C-AE7C-FBF6DC76BEAC}"/>
    <dgm:cxn modelId="{68E23D7A-52B6-4598-BE97-90B7FDC94A10}" type="presOf" srcId="{79A8D30B-A2F6-4B31-A48F-4F3154A5BC7E}" destId="{1444DD9F-439E-42EC-85BB-F0D8591362AE}" srcOrd="0" destOrd="0" presId="urn:microsoft.com/office/officeart/2005/8/layout/hList1"/>
    <dgm:cxn modelId="{3990DA91-1CCF-4192-B3BE-00305437DBFA}" type="presOf" srcId="{1C8C2F2B-EEDA-4EC6-AA30-76A4C1D7B620}" destId="{DB9F9899-881F-4D37-8DFC-F15ADAC46EBA}" srcOrd="0" destOrd="0" presId="urn:microsoft.com/office/officeart/2005/8/layout/hList1"/>
    <dgm:cxn modelId="{79592292-8B21-4F46-B5A4-4E7BBA3B5C39}" srcId="{F74CE963-4323-4DCC-A5F6-EFF35AC5AA55}" destId="{B6FDE94F-D63E-496F-8BD4-5D23670D4B39}" srcOrd="0" destOrd="0" parTransId="{F07C60AE-2435-4F9B-ADFF-0BC70792346A}" sibTransId="{8FF4BB70-CAA7-46F1-BF82-BE879EDCAAED}"/>
    <dgm:cxn modelId="{C6DD5099-D4E0-4D06-991F-3D002C153356}" type="presOf" srcId="{BE5769A5-8ACD-48E2-9DFB-7B992A2C9C99}" destId="{422EC5C1-10EC-4F35-AD24-F784D018401D}" srcOrd="0" destOrd="0" presId="urn:microsoft.com/office/officeart/2005/8/layout/hList1"/>
    <dgm:cxn modelId="{AEFC6BB3-88EE-4AE2-A6AC-97270610ECE0}" srcId="{BE5769A5-8ACD-48E2-9DFB-7B992A2C9C99}" destId="{79A8D30B-A2F6-4B31-A48F-4F3154A5BC7E}" srcOrd="0" destOrd="0" parTransId="{584580E8-74B3-480F-9EEE-631EA4ADD1A4}" sibTransId="{4AC9C1E7-ED67-4E35-858B-ED96BAF63C25}"/>
    <dgm:cxn modelId="{5B9D60BF-BF7A-4F15-9F9D-AB0F9CA73564}" srcId="{19B0881E-A597-4B86-8CC1-1674AD5D7001}" destId="{860323F3-EE5F-499F-942E-D41DD390C5B6}" srcOrd="0" destOrd="0" parTransId="{AF7DE359-2376-4FB8-BD88-10AFF89AB185}" sibTransId="{951E9C85-B91D-48DD-A98B-B8F294ED4784}"/>
    <dgm:cxn modelId="{D5303BCD-029D-4FD9-810B-BFB5C81470E3}" srcId="{544DBB4E-0EE4-4D9D-ABEC-0707F6C58A99}" destId="{19B0881E-A597-4B86-8CC1-1674AD5D7001}" srcOrd="2" destOrd="0" parTransId="{AD458762-D42D-4C8F-94A7-81E2C73D60F0}" sibTransId="{D9435AD8-C69B-4ED2-ABB1-1A930A7AB767}"/>
    <dgm:cxn modelId="{0724D8CE-6729-4476-A45E-D22946DE5AA8}" srcId="{544DBB4E-0EE4-4D9D-ABEC-0707F6C58A99}" destId="{F74CE963-4323-4DCC-A5F6-EFF35AC5AA55}" srcOrd="1" destOrd="0" parTransId="{C7E2D993-2A29-48DC-8BD8-AC603A932FC6}" sibTransId="{41928FD1-453F-4BF6-81E9-BFCA94BE61C0}"/>
    <dgm:cxn modelId="{FFFB48F3-E22C-403E-8850-C9FEA78B3088}" srcId="{1C8C2F2B-EEDA-4EC6-AA30-76A4C1D7B620}" destId="{E4C33B33-DA64-4022-A7D2-46EA81E50E9D}" srcOrd="0" destOrd="0" parTransId="{D5887912-B768-4B61-A464-EFD0FFD7D234}" sibTransId="{E7BE3554-EC03-4518-B9D5-C0EF7D95AE2A}"/>
    <dgm:cxn modelId="{9A36CE15-F1E1-497F-81F1-6D68D64C2ED5}" type="presParOf" srcId="{C7C944A3-DBDF-4BE0-AC00-BBAEFF8D5D58}" destId="{07075C2E-474F-48BD-9F24-BEFCE6EE08F8}" srcOrd="0" destOrd="0" presId="urn:microsoft.com/office/officeart/2005/8/layout/hList1"/>
    <dgm:cxn modelId="{36B58F18-B43C-4C8F-9504-AD48B3CF4E6C}" type="presParOf" srcId="{07075C2E-474F-48BD-9F24-BEFCE6EE08F8}" destId="{422EC5C1-10EC-4F35-AD24-F784D018401D}" srcOrd="0" destOrd="0" presId="urn:microsoft.com/office/officeart/2005/8/layout/hList1"/>
    <dgm:cxn modelId="{041057BA-2163-45C8-90B1-F33864E705AC}" type="presParOf" srcId="{07075C2E-474F-48BD-9F24-BEFCE6EE08F8}" destId="{1444DD9F-439E-42EC-85BB-F0D8591362AE}" srcOrd="1" destOrd="0" presId="urn:microsoft.com/office/officeart/2005/8/layout/hList1"/>
    <dgm:cxn modelId="{B6111140-E801-4A7C-853C-3598756EDE40}" type="presParOf" srcId="{C7C944A3-DBDF-4BE0-AC00-BBAEFF8D5D58}" destId="{725E5A28-ED83-4C02-8557-4E9A7C596DDF}" srcOrd="1" destOrd="0" presId="urn:microsoft.com/office/officeart/2005/8/layout/hList1"/>
    <dgm:cxn modelId="{3E1E3C48-DAEF-4D98-B340-BE0DFCAADAB3}" type="presParOf" srcId="{C7C944A3-DBDF-4BE0-AC00-BBAEFF8D5D58}" destId="{27BD8766-4E37-44E3-AC4F-959A6E4B6D6D}" srcOrd="2" destOrd="0" presId="urn:microsoft.com/office/officeart/2005/8/layout/hList1"/>
    <dgm:cxn modelId="{0B7C4BB0-74C1-4D45-A36B-01487C14C307}" type="presParOf" srcId="{27BD8766-4E37-44E3-AC4F-959A6E4B6D6D}" destId="{B2921A04-EB51-4B98-9A04-1860F2339B0E}" srcOrd="0" destOrd="0" presId="urn:microsoft.com/office/officeart/2005/8/layout/hList1"/>
    <dgm:cxn modelId="{4C676F3D-717F-4BF3-8CCC-25B69192599D}" type="presParOf" srcId="{27BD8766-4E37-44E3-AC4F-959A6E4B6D6D}" destId="{8CB5E31B-2131-46ED-9245-193A2B645FFA}" srcOrd="1" destOrd="0" presId="urn:microsoft.com/office/officeart/2005/8/layout/hList1"/>
    <dgm:cxn modelId="{28B9AC65-4CF5-4AD0-BAC5-C72060807C16}" type="presParOf" srcId="{C7C944A3-DBDF-4BE0-AC00-BBAEFF8D5D58}" destId="{C5F01100-F648-40AE-A8E5-4CADB646A0D9}" srcOrd="3" destOrd="0" presId="urn:microsoft.com/office/officeart/2005/8/layout/hList1"/>
    <dgm:cxn modelId="{CE268D90-580E-44DB-8978-B2F9E41D19C7}" type="presParOf" srcId="{C7C944A3-DBDF-4BE0-AC00-BBAEFF8D5D58}" destId="{A5B97911-E8A1-4EED-A452-1698D3E8F8BB}" srcOrd="4" destOrd="0" presId="urn:microsoft.com/office/officeart/2005/8/layout/hList1"/>
    <dgm:cxn modelId="{4EE20EC4-B4E0-4779-B39E-F3A758A8AE00}" type="presParOf" srcId="{A5B97911-E8A1-4EED-A452-1698D3E8F8BB}" destId="{34BA27EB-81DE-47FE-B608-3B45E24890D5}" srcOrd="0" destOrd="0" presId="urn:microsoft.com/office/officeart/2005/8/layout/hList1"/>
    <dgm:cxn modelId="{ADBAC171-93D9-47CA-9ED0-4DD123EBA70B}" type="presParOf" srcId="{A5B97911-E8A1-4EED-A452-1698D3E8F8BB}" destId="{B6D9E793-877C-4BEA-AD15-969E0E6B0DC0}" srcOrd="1" destOrd="0" presId="urn:microsoft.com/office/officeart/2005/8/layout/hList1"/>
    <dgm:cxn modelId="{45030E12-1B3E-4BBC-A17B-7B4CAE6DB89C}" type="presParOf" srcId="{C7C944A3-DBDF-4BE0-AC00-BBAEFF8D5D58}" destId="{8B2D188B-DC04-429E-BB89-5CCF4921FCF4}" srcOrd="5" destOrd="0" presId="urn:microsoft.com/office/officeart/2005/8/layout/hList1"/>
    <dgm:cxn modelId="{A7415188-26B5-418C-AC89-B0943CF66437}" type="presParOf" srcId="{C7C944A3-DBDF-4BE0-AC00-BBAEFF8D5D58}" destId="{BC52508A-C4D0-416B-AC41-476023F120C1}" srcOrd="6" destOrd="0" presId="urn:microsoft.com/office/officeart/2005/8/layout/hList1"/>
    <dgm:cxn modelId="{295E0E87-44C0-4BE3-B2B0-16FF299FF668}" type="presParOf" srcId="{BC52508A-C4D0-416B-AC41-476023F120C1}" destId="{DB9F9899-881F-4D37-8DFC-F15ADAC46EBA}" srcOrd="0" destOrd="0" presId="urn:microsoft.com/office/officeart/2005/8/layout/hList1"/>
    <dgm:cxn modelId="{05E0AD2E-8A27-40F2-9306-48009F66F893}" type="presParOf" srcId="{BC52508A-C4D0-416B-AC41-476023F120C1}" destId="{E48459BB-DEE6-4FCF-ADEA-EB1C7FF68E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D61ECB-BE84-4462-97FB-EB6BC599015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7881671-9B43-406E-83EC-101A8DA54E75}">
      <dgm:prSet/>
      <dgm:spPr/>
      <dgm:t>
        <a:bodyPr/>
        <a:lstStyle/>
        <a:p>
          <a:r>
            <a:rPr lang="en-US"/>
            <a:t>Incontinence, lethargy and sneezing on and off</a:t>
          </a:r>
        </a:p>
      </dgm:t>
    </dgm:pt>
    <dgm:pt modelId="{76984BA0-A12A-4EDA-B285-18C4B4C96462}" type="parTrans" cxnId="{F7B0C88C-BB44-460A-A290-0595B7ABABBF}">
      <dgm:prSet/>
      <dgm:spPr/>
      <dgm:t>
        <a:bodyPr/>
        <a:lstStyle/>
        <a:p>
          <a:endParaRPr lang="en-US"/>
        </a:p>
      </dgm:t>
    </dgm:pt>
    <dgm:pt modelId="{B479EAD0-9D66-4AAE-9F52-2F9179305CBB}" type="sibTrans" cxnId="{F7B0C88C-BB44-460A-A290-0595B7ABABBF}">
      <dgm:prSet/>
      <dgm:spPr/>
      <dgm:t>
        <a:bodyPr/>
        <a:lstStyle/>
        <a:p>
          <a:endParaRPr lang="en-US"/>
        </a:p>
      </dgm:t>
    </dgm:pt>
    <dgm:pt modelId="{3C785956-F688-4C50-951E-AAF5F28364CF}">
      <dgm:prSet/>
      <dgm:spPr/>
      <dgm:t>
        <a:bodyPr/>
        <a:lstStyle/>
        <a:p>
          <a:r>
            <a:rPr lang="en-US"/>
            <a:t>Fall or injury as a result of weakness and dehydration</a:t>
          </a:r>
        </a:p>
      </dgm:t>
    </dgm:pt>
    <dgm:pt modelId="{7594EF23-EAD7-4A51-9781-8D90934E4C22}" type="parTrans" cxnId="{6FC47F57-215F-431B-AE30-38373AF22C8E}">
      <dgm:prSet/>
      <dgm:spPr/>
      <dgm:t>
        <a:bodyPr/>
        <a:lstStyle/>
        <a:p>
          <a:endParaRPr lang="en-US"/>
        </a:p>
      </dgm:t>
    </dgm:pt>
    <dgm:pt modelId="{A1A20D88-6421-4A0D-91EC-F18313D42E00}" type="sibTrans" cxnId="{6FC47F57-215F-431B-AE30-38373AF22C8E}">
      <dgm:prSet/>
      <dgm:spPr/>
      <dgm:t>
        <a:bodyPr/>
        <a:lstStyle/>
        <a:p>
          <a:endParaRPr lang="en-US"/>
        </a:p>
      </dgm:t>
    </dgm:pt>
    <dgm:pt modelId="{51466AF6-5F2A-4458-95F8-F60193C0214D}">
      <dgm:prSet/>
      <dgm:spPr/>
      <dgm:t>
        <a:bodyPr/>
        <a:lstStyle/>
        <a:p>
          <a:r>
            <a:rPr lang="en-US"/>
            <a:t>Disorientation, dysarthria</a:t>
          </a:r>
        </a:p>
      </dgm:t>
    </dgm:pt>
    <dgm:pt modelId="{03C9B77B-482B-4AF6-9D02-36DA0DB3FB69}" type="parTrans" cxnId="{C9073D1A-B653-4FC4-92E9-76A41455F9D0}">
      <dgm:prSet/>
      <dgm:spPr/>
      <dgm:t>
        <a:bodyPr/>
        <a:lstStyle/>
        <a:p>
          <a:endParaRPr lang="en-US"/>
        </a:p>
      </dgm:t>
    </dgm:pt>
    <dgm:pt modelId="{FFDFDEDE-94D5-4E67-B61A-20C7AAB4348C}" type="sibTrans" cxnId="{C9073D1A-B653-4FC4-92E9-76A41455F9D0}">
      <dgm:prSet/>
      <dgm:spPr/>
      <dgm:t>
        <a:bodyPr/>
        <a:lstStyle/>
        <a:p>
          <a:endParaRPr lang="en-US"/>
        </a:p>
      </dgm:t>
    </dgm:pt>
    <dgm:pt modelId="{5C76A2EC-EC6E-4F6A-AE61-54E812CB34B8}">
      <dgm:prSet/>
      <dgm:spPr/>
      <dgm:t>
        <a:bodyPr/>
        <a:lstStyle/>
        <a:p>
          <a:r>
            <a:rPr lang="en-US"/>
            <a:t>Nausea, vomiting, diarrhea</a:t>
          </a:r>
        </a:p>
      </dgm:t>
    </dgm:pt>
    <dgm:pt modelId="{CAD28CAB-EA4C-4282-B176-95CCDE26EAD9}" type="parTrans" cxnId="{B48A272B-F150-4936-9E4A-729B4D0B9788}">
      <dgm:prSet/>
      <dgm:spPr/>
      <dgm:t>
        <a:bodyPr/>
        <a:lstStyle/>
        <a:p>
          <a:endParaRPr lang="en-US"/>
        </a:p>
      </dgm:t>
    </dgm:pt>
    <dgm:pt modelId="{3C35C2BD-1A8C-48B2-B624-4EE2F45ED3A6}" type="sibTrans" cxnId="{B48A272B-F150-4936-9E4A-729B4D0B9788}">
      <dgm:prSet/>
      <dgm:spPr/>
      <dgm:t>
        <a:bodyPr/>
        <a:lstStyle/>
        <a:p>
          <a:endParaRPr lang="en-US"/>
        </a:p>
      </dgm:t>
    </dgm:pt>
    <dgm:pt modelId="{C9847A6A-482A-4B2B-ABB7-C47EC383E7CC}" type="pres">
      <dgm:prSet presAssocID="{FED61ECB-BE84-4462-97FB-EB6BC599015E}" presName="linear" presStyleCnt="0">
        <dgm:presLayoutVars>
          <dgm:animLvl val="lvl"/>
          <dgm:resizeHandles val="exact"/>
        </dgm:presLayoutVars>
      </dgm:prSet>
      <dgm:spPr/>
    </dgm:pt>
    <dgm:pt modelId="{18314F14-600F-42A1-BEDB-3A042C9F1D74}" type="pres">
      <dgm:prSet presAssocID="{07881671-9B43-406E-83EC-101A8DA54E75}" presName="parentText" presStyleLbl="node1" presStyleIdx="0" presStyleCnt="4">
        <dgm:presLayoutVars>
          <dgm:chMax val="0"/>
          <dgm:bulletEnabled val="1"/>
        </dgm:presLayoutVars>
      </dgm:prSet>
      <dgm:spPr/>
    </dgm:pt>
    <dgm:pt modelId="{63935FFA-3B8E-4CCC-8DA5-D183D59E6953}" type="pres">
      <dgm:prSet presAssocID="{B479EAD0-9D66-4AAE-9F52-2F9179305CBB}" presName="spacer" presStyleCnt="0"/>
      <dgm:spPr/>
    </dgm:pt>
    <dgm:pt modelId="{C37EEDCD-34D1-4CE3-B6D3-02AA8533C65C}" type="pres">
      <dgm:prSet presAssocID="{3C785956-F688-4C50-951E-AAF5F28364CF}" presName="parentText" presStyleLbl="node1" presStyleIdx="1" presStyleCnt="4">
        <dgm:presLayoutVars>
          <dgm:chMax val="0"/>
          <dgm:bulletEnabled val="1"/>
        </dgm:presLayoutVars>
      </dgm:prSet>
      <dgm:spPr/>
    </dgm:pt>
    <dgm:pt modelId="{4CC5D6B8-8296-4029-A801-964C5EEFCF32}" type="pres">
      <dgm:prSet presAssocID="{A1A20D88-6421-4A0D-91EC-F18313D42E00}" presName="spacer" presStyleCnt="0"/>
      <dgm:spPr/>
    </dgm:pt>
    <dgm:pt modelId="{C6646687-B690-4AB8-939C-75AF1805FF6E}" type="pres">
      <dgm:prSet presAssocID="{51466AF6-5F2A-4458-95F8-F60193C0214D}" presName="parentText" presStyleLbl="node1" presStyleIdx="2" presStyleCnt="4">
        <dgm:presLayoutVars>
          <dgm:chMax val="0"/>
          <dgm:bulletEnabled val="1"/>
        </dgm:presLayoutVars>
      </dgm:prSet>
      <dgm:spPr/>
    </dgm:pt>
    <dgm:pt modelId="{9BFB3714-0ADE-4990-92ED-8266637DA81D}" type="pres">
      <dgm:prSet presAssocID="{FFDFDEDE-94D5-4E67-B61A-20C7AAB4348C}" presName="spacer" presStyleCnt="0"/>
      <dgm:spPr/>
    </dgm:pt>
    <dgm:pt modelId="{29310E41-4F3F-412F-9E1A-539BDF4F8F90}" type="pres">
      <dgm:prSet presAssocID="{5C76A2EC-EC6E-4F6A-AE61-54E812CB34B8}" presName="parentText" presStyleLbl="node1" presStyleIdx="3" presStyleCnt="4">
        <dgm:presLayoutVars>
          <dgm:chMax val="0"/>
          <dgm:bulletEnabled val="1"/>
        </dgm:presLayoutVars>
      </dgm:prSet>
      <dgm:spPr/>
    </dgm:pt>
  </dgm:ptLst>
  <dgm:cxnLst>
    <dgm:cxn modelId="{C9073D1A-B653-4FC4-92E9-76A41455F9D0}" srcId="{FED61ECB-BE84-4462-97FB-EB6BC599015E}" destId="{51466AF6-5F2A-4458-95F8-F60193C0214D}" srcOrd="2" destOrd="0" parTransId="{03C9B77B-482B-4AF6-9D02-36DA0DB3FB69}" sibTransId="{FFDFDEDE-94D5-4E67-B61A-20C7AAB4348C}"/>
    <dgm:cxn modelId="{B48A272B-F150-4936-9E4A-729B4D0B9788}" srcId="{FED61ECB-BE84-4462-97FB-EB6BC599015E}" destId="{5C76A2EC-EC6E-4F6A-AE61-54E812CB34B8}" srcOrd="3" destOrd="0" parTransId="{CAD28CAB-EA4C-4282-B176-95CCDE26EAD9}" sibTransId="{3C35C2BD-1A8C-48B2-B624-4EE2F45ED3A6}"/>
    <dgm:cxn modelId="{E34B4D66-C0D5-41FA-887E-183F1B2C6411}" type="presOf" srcId="{51466AF6-5F2A-4458-95F8-F60193C0214D}" destId="{C6646687-B690-4AB8-939C-75AF1805FF6E}" srcOrd="0" destOrd="0" presId="urn:microsoft.com/office/officeart/2005/8/layout/vList2"/>
    <dgm:cxn modelId="{3587D053-C809-4809-8B9C-76B97A79A6D4}" type="presOf" srcId="{3C785956-F688-4C50-951E-AAF5F28364CF}" destId="{C37EEDCD-34D1-4CE3-B6D3-02AA8533C65C}" srcOrd="0" destOrd="0" presId="urn:microsoft.com/office/officeart/2005/8/layout/vList2"/>
    <dgm:cxn modelId="{6FC47F57-215F-431B-AE30-38373AF22C8E}" srcId="{FED61ECB-BE84-4462-97FB-EB6BC599015E}" destId="{3C785956-F688-4C50-951E-AAF5F28364CF}" srcOrd="1" destOrd="0" parTransId="{7594EF23-EAD7-4A51-9781-8D90934E4C22}" sibTransId="{A1A20D88-6421-4A0D-91EC-F18313D42E00}"/>
    <dgm:cxn modelId="{F7B0C88C-BB44-460A-A290-0595B7ABABBF}" srcId="{FED61ECB-BE84-4462-97FB-EB6BC599015E}" destId="{07881671-9B43-406E-83EC-101A8DA54E75}" srcOrd="0" destOrd="0" parTransId="{76984BA0-A12A-4EDA-B285-18C4B4C96462}" sibTransId="{B479EAD0-9D66-4AAE-9F52-2F9179305CBB}"/>
    <dgm:cxn modelId="{46C01D94-9FED-4916-8843-E10E9F6394D4}" type="presOf" srcId="{5C76A2EC-EC6E-4F6A-AE61-54E812CB34B8}" destId="{29310E41-4F3F-412F-9E1A-539BDF4F8F90}" srcOrd="0" destOrd="0" presId="urn:microsoft.com/office/officeart/2005/8/layout/vList2"/>
    <dgm:cxn modelId="{B1C877B7-5A8A-4592-8CEA-4B260A1748BC}" type="presOf" srcId="{FED61ECB-BE84-4462-97FB-EB6BC599015E}" destId="{C9847A6A-482A-4B2B-ABB7-C47EC383E7CC}" srcOrd="0" destOrd="0" presId="urn:microsoft.com/office/officeart/2005/8/layout/vList2"/>
    <dgm:cxn modelId="{A952DCCB-1DEC-4F02-BBAB-67FDD1DDB180}" type="presOf" srcId="{07881671-9B43-406E-83EC-101A8DA54E75}" destId="{18314F14-600F-42A1-BEDB-3A042C9F1D74}" srcOrd="0" destOrd="0" presId="urn:microsoft.com/office/officeart/2005/8/layout/vList2"/>
    <dgm:cxn modelId="{3C0C29F7-4897-4A4E-844A-60DA800142F8}" type="presParOf" srcId="{C9847A6A-482A-4B2B-ABB7-C47EC383E7CC}" destId="{18314F14-600F-42A1-BEDB-3A042C9F1D74}" srcOrd="0" destOrd="0" presId="urn:microsoft.com/office/officeart/2005/8/layout/vList2"/>
    <dgm:cxn modelId="{FCCABBC4-4FF4-44DC-AC40-EA03B4781887}" type="presParOf" srcId="{C9847A6A-482A-4B2B-ABB7-C47EC383E7CC}" destId="{63935FFA-3B8E-4CCC-8DA5-D183D59E6953}" srcOrd="1" destOrd="0" presId="urn:microsoft.com/office/officeart/2005/8/layout/vList2"/>
    <dgm:cxn modelId="{D6CF47C3-7977-4357-8E83-F592E2C7A888}" type="presParOf" srcId="{C9847A6A-482A-4B2B-ABB7-C47EC383E7CC}" destId="{C37EEDCD-34D1-4CE3-B6D3-02AA8533C65C}" srcOrd="2" destOrd="0" presId="urn:microsoft.com/office/officeart/2005/8/layout/vList2"/>
    <dgm:cxn modelId="{89EF04E6-6D08-468C-92F5-7723D49CE0B7}" type="presParOf" srcId="{C9847A6A-482A-4B2B-ABB7-C47EC383E7CC}" destId="{4CC5D6B8-8296-4029-A801-964C5EEFCF32}" srcOrd="3" destOrd="0" presId="urn:microsoft.com/office/officeart/2005/8/layout/vList2"/>
    <dgm:cxn modelId="{F546F973-AF62-4A26-9709-E1103E8C66BE}" type="presParOf" srcId="{C9847A6A-482A-4B2B-ABB7-C47EC383E7CC}" destId="{C6646687-B690-4AB8-939C-75AF1805FF6E}" srcOrd="4" destOrd="0" presId="urn:microsoft.com/office/officeart/2005/8/layout/vList2"/>
    <dgm:cxn modelId="{9EDB505D-CA1E-490A-BC23-4C105E80EC2C}" type="presParOf" srcId="{C9847A6A-482A-4B2B-ABB7-C47EC383E7CC}" destId="{9BFB3714-0ADE-4990-92ED-8266637DA81D}" srcOrd="5" destOrd="0" presId="urn:microsoft.com/office/officeart/2005/8/layout/vList2"/>
    <dgm:cxn modelId="{F99A7736-0F49-4286-B486-510E618DAB85}" type="presParOf" srcId="{C9847A6A-482A-4B2B-ABB7-C47EC383E7CC}" destId="{29310E41-4F3F-412F-9E1A-539BDF4F8F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8DE815-7E5F-4CEA-AE6A-A489079D93B4}"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365B100-90C3-43BB-83AC-589FD4A1DE92}">
      <dgm:prSet/>
      <dgm:spPr/>
      <dgm:t>
        <a:bodyPr/>
        <a:lstStyle/>
        <a:p>
          <a:r>
            <a:rPr lang="en-US" dirty="0" err="1"/>
            <a:t>Immunosenscence</a:t>
          </a:r>
          <a:endParaRPr lang="en-US" dirty="0"/>
        </a:p>
      </dgm:t>
    </dgm:pt>
    <dgm:pt modelId="{F297D3C5-03B4-4C6E-83C8-E92C99CC211F}" type="parTrans" cxnId="{8D0911F2-4253-4A5F-B21F-6F5725BA73A0}">
      <dgm:prSet/>
      <dgm:spPr/>
      <dgm:t>
        <a:bodyPr/>
        <a:lstStyle/>
        <a:p>
          <a:endParaRPr lang="en-US"/>
        </a:p>
      </dgm:t>
    </dgm:pt>
    <dgm:pt modelId="{7838399E-AFAE-44CA-A558-99A8EC1E9EDB}" type="sibTrans" cxnId="{8D0911F2-4253-4A5F-B21F-6F5725BA73A0}">
      <dgm:prSet/>
      <dgm:spPr/>
      <dgm:t>
        <a:bodyPr/>
        <a:lstStyle/>
        <a:p>
          <a:endParaRPr lang="en-US"/>
        </a:p>
      </dgm:t>
    </dgm:pt>
    <dgm:pt modelId="{88D6D94B-6034-4171-8655-F5C3649330F5}">
      <dgm:prSet/>
      <dgm:spPr/>
      <dgm:t>
        <a:bodyPr/>
        <a:lstStyle/>
        <a:p>
          <a:r>
            <a:rPr lang="en-US"/>
            <a:t>Inflammaging</a:t>
          </a:r>
        </a:p>
      </dgm:t>
    </dgm:pt>
    <dgm:pt modelId="{7D2F9FE4-786E-4659-982D-483AC08EE1D5}" type="parTrans" cxnId="{C64E5C2A-1849-4F47-BE55-195331DBCBF1}">
      <dgm:prSet/>
      <dgm:spPr/>
      <dgm:t>
        <a:bodyPr/>
        <a:lstStyle/>
        <a:p>
          <a:endParaRPr lang="en-US"/>
        </a:p>
      </dgm:t>
    </dgm:pt>
    <dgm:pt modelId="{680ACEE0-8646-42A6-8B43-728C1F979EA8}" type="sibTrans" cxnId="{C64E5C2A-1849-4F47-BE55-195331DBCBF1}">
      <dgm:prSet/>
      <dgm:spPr/>
      <dgm:t>
        <a:bodyPr/>
        <a:lstStyle/>
        <a:p>
          <a:endParaRPr lang="en-US"/>
        </a:p>
      </dgm:t>
    </dgm:pt>
    <dgm:pt modelId="{9F85E986-1DD0-4A32-96CD-E4392CAF4A0C}">
      <dgm:prSet/>
      <dgm:spPr/>
      <dgm:t>
        <a:bodyPr/>
        <a:lstStyle/>
        <a:p>
          <a:r>
            <a:rPr lang="en-US"/>
            <a:t>Decreased clearing</a:t>
          </a:r>
        </a:p>
      </dgm:t>
    </dgm:pt>
    <dgm:pt modelId="{DA9B8FE1-CF93-4E91-9FA6-A7C6D76BB61D}" type="parTrans" cxnId="{6B16D3A9-3506-4A83-A040-BD8FF5F85611}">
      <dgm:prSet/>
      <dgm:spPr/>
      <dgm:t>
        <a:bodyPr/>
        <a:lstStyle/>
        <a:p>
          <a:endParaRPr lang="en-US"/>
        </a:p>
      </dgm:t>
    </dgm:pt>
    <dgm:pt modelId="{FCF5FC7E-5CEA-499A-AA43-449551AEBA56}" type="sibTrans" cxnId="{6B16D3A9-3506-4A83-A040-BD8FF5F85611}">
      <dgm:prSet/>
      <dgm:spPr/>
      <dgm:t>
        <a:bodyPr/>
        <a:lstStyle/>
        <a:p>
          <a:endParaRPr lang="en-US"/>
        </a:p>
      </dgm:t>
    </dgm:pt>
    <dgm:pt modelId="{343671DC-ECC4-45F7-AC7B-F64B8EE15FCB}" type="pres">
      <dgm:prSet presAssocID="{D68DE815-7E5F-4CEA-AE6A-A489079D93B4}" presName="hierChild1" presStyleCnt="0">
        <dgm:presLayoutVars>
          <dgm:chPref val="1"/>
          <dgm:dir/>
          <dgm:animOne val="branch"/>
          <dgm:animLvl val="lvl"/>
          <dgm:resizeHandles/>
        </dgm:presLayoutVars>
      </dgm:prSet>
      <dgm:spPr/>
    </dgm:pt>
    <dgm:pt modelId="{44EF8DDE-301C-4D37-AAD5-EFEE525DF9BE}" type="pres">
      <dgm:prSet presAssocID="{C365B100-90C3-43BB-83AC-589FD4A1DE92}" presName="hierRoot1" presStyleCnt="0"/>
      <dgm:spPr/>
    </dgm:pt>
    <dgm:pt modelId="{6311124B-B121-47CD-9BF3-E05D017F37AF}" type="pres">
      <dgm:prSet presAssocID="{C365B100-90C3-43BB-83AC-589FD4A1DE92}" presName="composite" presStyleCnt="0"/>
      <dgm:spPr/>
    </dgm:pt>
    <dgm:pt modelId="{2C81CAA8-4AC9-4F09-89ED-9D3842398743}" type="pres">
      <dgm:prSet presAssocID="{C365B100-90C3-43BB-83AC-589FD4A1DE92}" presName="background" presStyleLbl="node0" presStyleIdx="0" presStyleCnt="3"/>
      <dgm:spPr/>
    </dgm:pt>
    <dgm:pt modelId="{770857F9-4B77-4ED7-8933-94B4196871F5}" type="pres">
      <dgm:prSet presAssocID="{C365B100-90C3-43BB-83AC-589FD4A1DE92}" presName="text" presStyleLbl="fgAcc0" presStyleIdx="0" presStyleCnt="3">
        <dgm:presLayoutVars>
          <dgm:chPref val="3"/>
        </dgm:presLayoutVars>
      </dgm:prSet>
      <dgm:spPr/>
    </dgm:pt>
    <dgm:pt modelId="{8F841008-1F60-414D-B0E5-D1F5863F5F32}" type="pres">
      <dgm:prSet presAssocID="{C365B100-90C3-43BB-83AC-589FD4A1DE92}" presName="hierChild2" presStyleCnt="0"/>
      <dgm:spPr/>
    </dgm:pt>
    <dgm:pt modelId="{5CF30F8E-04B5-4967-A9C8-365074CA4836}" type="pres">
      <dgm:prSet presAssocID="{88D6D94B-6034-4171-8655-F5C3649330F5}" presName="hierRoot1" presStyleCnt="0"/>
      <dgm:spPr/>
    </dgm:pt>
    <dgm:pt modelId="{815A39E8-7FC7-4E46-B304-405BA9711430}" type="pres">
      <dgm:prSet presAssocID="{88D6D94B-6034-4171-8655-F5C3649330F5}" presName="composite" presStyleCnt="0"/>
      <dgm:spPr/>
    </dgm:pt>
    <dgm:pt modelId="{D29FF3DB-B980-400C-902B-1000E0616889}" type="pres">
      <dgm:prSet presAssocID="{88D6D94B-6034-4171-8655-F5C3649330F5}" presName="background" presStyleLbl="node0" presStyleIdx="1" presStyleCnt="3"/>
      <dgm:spPr/>
    </dgm:pt>
    <dgm:pt modelId="{7EFF52C4-5EF2-4688-A93A-8222CC9B8E50}" type="pres">
      <dgm:prSet presAssocID="{88D6D94B-6034-4171-8655-F5C3649330F5}" presName="text" presStyleLbl="fgAcc0" presStyleIdx="1" presStyleCnt="3">
        <dgm:presLayoutVars>
          <dgm:chPref val="3"/>
        </dgm:presLayoutVars>
      </dgm:prSet>
      <dgm:spPr/>
    </dgm:pt>
    <dgm:pt modelId="{435146B6-6950-4785-9FF7-7E84CD06662A}" type="pres">
      <dgm:prSet presAssocID="{88D6D94B-6034-4171-8655-F5C3649330F5}" presName="hierChild2" presStyleCnt="0"/>
      <dgm:spPr/>
    </dgm:pt>
    <dgm:pt modelId="{0938B828-BA78-4876-A068-E3AFF1F2F0E4}" type="pres">
      <dgm:prSet presAssocID="{9F85E986-1DD0-4A32-96CD-E4392CAF4A0C}" presName="hierRoot1" presStyleCnt="0"/>
      <dgm:spPr/>
    </dgm:pt>
    <dgm:pt modelId="{0026AC75-496A-4D35-9C39-ECECB3BA3971}" type="pres">
      <dgm:prSet presAssocID="{9F85E986-1DD0-4A32-96CD-E4392CAF4A0C}" presName="composite" presStyleCnt="0"/>
      <dgm:spPr/>
    </dgm:pt>
    <dgm:pt modelId="{005079AB-1AE4-472A-8AFC-5FEB5AAECC28}" type="pres">
      <dgm:prSet presAssocID="{9F85E986-1DD0-4A32-96CD-E4392CAF4A0C}" presName="background" presStyleLbl="node0" presStyleIdx="2" presStyleCnt="3"/>
      <dgm:spPr/>
    </dgm:pt>
    <dgm:pt modelId="{CEDF5894-3FB4-4829-90BE-8879E335E01B}" type="pres">
      <dgm:prSet presAssocID="{9F85E986-1DD0-4A32-96CD-E4392CAF4A0C}" presName="text" presStyleLbl="fgAcc0" presStyleIdx="2" presStyleCnt="3">
        <dgm:presLayoutVars>
          <dgm:chPref val="3"/>
        </dgm:presLayoutVars>
      </dgm:prSet>
      <dgm:spPr/>
    </dgm:pt>
    <dgm:pt modelId="{53142A06-25A6-41DD-BECC-735449DADB15}" type="pres">
      <dgm:prSet presAssocID="{9F85E986-1DD0-4A32-96CD-E4392CAF4A0C}" presName="hierChild2" presStyleCnt="0"/>
      <dgm:spPr/>
    </dgm:pt>
  </dgm:ptLst>
  <dgm:cxnLst>
    <dgm:cxn modelId="{C64E5C2A-1849-4F47-BE55-195331DBCBF1}" srcId="{D68DE815-7E5F-4CEA-AE6A-A489079D93B4}" destId="{88D6D94B-6034-4171-8655-F5C3649330F5}" srcOrd="1" destOrd="0" parTransId="{7D2F9FE4-786E-4659-982D-483AC08EE1D5}" sibTransId="{680ACEE0-8646-42A6-8B43-728C1F979EA8}"/>
    <dgm:cxn modelId="{CA1FC232-DD82-45D4-979D-84018F7BAF20}" type="presOf" srcId="{88D6D94B-6034-4171-8655-F5C3649330F5}" destId="{7EFF52C4-5EF2-4688-A93A-8222CC9B8E50}" srcOrd="0" destOrd="0" presId="urn:microsoft.com/office/officeart/2005/8/layout/hierarchy1"/>
    <dgm:cxn modelId="{36B09AA4-BCF1-4D61-86EA-42DAFC1B50BA}" type="presOf" srcId="{9F85E986-1DD0-4A32-96CD-E4392CAF4A0C}" destId="{CEDF5894-3FB4-4829-90BE-8879E335E01B}" srcOrd="0" destOrd="0" presId="urn:microsoft.com/office/officeart/2005/8/layout/hierarchy1"/>
    <dgm:cxn modelId="{6B16D3A9-3506-4A83-A040-BD8FF5F85611}" srcId="{D68DE815-7E5F-4CEA-AE6A-A489079D93B4}" destId="{9F85E986-1DD0-4A32-96CD-E4392CAF4A0C}" srcOrd="2" destOrd="0" parTransId="{DA9B8FE1-CF93-4E91-9FA6-A7C6D76BB61D}" sibTransId="{FCF5FC7E-5CEA-499A-AA43-449551AEBA56}"/>
    <dgm:cxn modelId="{32221FCA-99A8-43BD-9013-92F06451C7C3}" type="presOf" srcId="{D68DE815-7E5F-4CEA-AE6A-A489079D93B4}" destId="{343671DC-ECC4-45F7-AC7B-F64B8EE15FCB}" srcOrd="0" destOrd="0" presId="urn:microsoft.com/office/officeart/2005/8/layout/hierarchy1"/>
    <dgm:cxn modelId="{F5F377CA-D6B8-45B8-B5A6-FC0C525C9D15}" type="presOf" srcId="{C365B100-90C3-43BB-83AC-589FD4A1DE92}" destId="{770857F9-4B77-4ED7-8933-94B4196871F5}" srcOrd="0" destOrd="0" presId="urn:microsoft.com/office/officeart/2005/8/layout/hierarchy1"/>
    <dgm:cxn modelId="{8D0911F2-4253-4A5F-B21F-6F5725BA73A0}" srcId="{D68DE815-7E5F-4CEA-AE6A-A489079D93B4}" destId="{C365B100-90C3-43BB-83AC-589FD4A1DE92}" srcOrd="0" destOrd="0" parTransId="{F297D3C5-03B4-4C6E-83C8-E92C99CC211F}" sibTransId="{7838399E-AFAE-44CA-A558-99A8EC1E9EDB}"/>
    <dgm:cxn modelId="{E6510057-EE6D-4665-8AC7-98484A011F4B}" type="presParOf" srcId="{343671DC-ECC4-45F7-AC7B-F64B8EE15FCB}" destId="{44EF8DDE-301C-4D37-AAD5-EFEE525DF9BE}" srcOrd="0" destOrd="0" presId="urn:microsoft.com/office/officeart/2005/8/layout/hierarchy1"/>
    <dgm:cxn modelId="{6039CEA9-A90B-4C59-9208-CB80AB4D46D4}" type="presParOf" srcId="{44EF8DDE-301C-4D37-AAD5-EFEE525DF9BE}" destId="{6311124B-B121-47CD-9BF3-E05D017F37AF}" srcOrd="0" destOrd="0" presId="urn:microsoft.com/office/officeart/2005/8/layout/hierarchy1"/>
    <dgm:cxn modelId="{A0AE7B59-A643-42A4-A99B-1735D69A8BC4}" type="presParOf" srcId="{6311124B-B121-47CD-9BF3-E05D017F37AF}" destId="{2C81CAA8-4AC9-4F09-89ED-9D3842398743}" srcOrd="0" destOrd="0" presId="urn:microsoft.com/office/officeart/2005/8/layout/hierarchy1"/>
    <dgm:cxn modelId="{C3F126F0-39CF-4801-834E-76E04EA312D2}" type="presParOf" srcId="{6311124B-B121-47CD-9BF3-E05D017F37AF}" destId="{770857F9-4B77-4ED7-8933-94B4196871F5}" srcOrd="1" destOrd="0" presId="urn:microsoft.com/office/officeart/2005/8/layout/hierarchy1"/>
    <dgm:cxn modelId="{9B872364-C2E9-471B-A858-148A46DDF3EA}" type="presParOf" srcId="{44EF8DDE-301C-4D37-AAD5-EFEE525DF9BE}" destId="{8F841008-1F60-414D-B0E5-D1F5863F5F32}" srcOrd="1" destOrd="0" presId="urn:microsoft.com/office/officeart/2005/8/layout/hierarchy1"/>
    <dgm:cxn modelId="{305B80E1-00C1-48CD-BC8C-490C81772111}" type="presParOf" srcId="{343671DC-ECC4-45F7-AC7B-F64B8EE15FCB}" destId="{5CF30F8E-04B5-4967-A9C8-365074CA4836}" srcOrd="1" destOrd="0" presId="urn:microsoft.com/office/officeart/2005/8/layout/hierarchy1"/>
    <dgm:cxn modelId="{7A27D8BE-900E-4D18-A791-F64284ED54F1}" type="presParOf" srcId="{5CF30F8E-04B5-4967-A9C8-365074CA4836}" destId="{815A39E8-7FC7-4E46-B304-405BA9711430}" srcOrd="0" destOrd="0" presId="urn:microsoft.com/office/officeart/2005/8/layout/hierarchy1"/>
    <dgm:cxn modelId="{A21A125E-AD67-4551-9BAB-96FB5FFDC317}" type="presParOf" srcId="{815A39E8-7FC7-4E46-B304-405BA9711430}" destId="{D29FF3DB-B980-400C-902B-1000E0616889}" srcOrd="0" destOrd="0" presId="urn:microsoft.com/office/officeart/2005/8/layout/hierarchy1"/>
    <dgm:cxn modelId="{C5046B82-FF36-460A-B2E9-25A7880B5AFC}" type="presParOf" srcId="{815A39E8-7FC7-4E46-B304-405BA9711430}" destId="{7EFF52C4-5EF2-4688-A93A-8222CC9B8E50}" srcOrd="1" destOrd="0" presId="urn:microsoft.com/office/officeart/2005/8/layout/hierarchy1"/>
    <dgm:cxn modelId="{CCB219B2-71B7-4E2C-9068-2025405870E1}" type="presParOf" srcId="{5CF30F8E-04B5-4967-A9C8-365074CA4836}" destId="{435146B6-6950-4785-9FF7-7E84CD06662A}" srcOrd="1" destOrd="0" presId="urn:microsoft.com/office/officeart/2005/8/layout/hierarchy1"/>
    <dgm:cxn modelId="{8793F62A-0BB0-41AE-9B8A-C8DECC478F2E}" type="presParOf" srcId="{343671DC-ECC4-45F7-AC7B-F64B8EE15FCB}" destId="{0938B828-BA78-4876-A068-E3AFF1F2F0E4}" srcOrd="2" destOrd="0" presId="urn:microsoft.com/office/officeart/2005/8/layout/hierarchy1"/>
    <dgm:cxn modelId="{6A326F3B-233B-4079-B285-142DB97BCBB7}" type="presParOf" srcId="{0938B828-BA78-4876-A068-E3AFF1F2F0E4}" destId="{0026AC75-496A-4D35-9C39-ECECB3BA3971}" srcOrd="0" destOrd="0" presId="urn:microsoft.com/office/officeart/2005/8/layout/hierarchy1"/>
    <dgm:cxn modelId="{8CAC43AB-54E8-42E0-B674-1550A4D044BC}" type="presParOf" srcId="{0026AC75-496A-4D35-9C39-ECECB3BA3971}" destId="{005079AB-1AE4-472A-8AFC-5FEB5AAECC28}" srcOrd="0" destOrd="0" presId="urn:microsoft.com/office/officeart/2005/8/layout/hierarchy1"/>
    <dgm:cxn modelId="{794EC14B-DF9B-43C4-9AFC-E6E0F2BD00D1}" type="presParOf" srcId="{0026AC75-496A-4D35-9C39-ECECB3BA3971}" destId="{CEDF5894-3FB4-4829-90BE-8879E335E01B}" srcOrd="1" destOrd="0" presId="urn:microsoft.com/office/officeart/2005/8/layout/hierarchy1"/>
    <dgm:cxn modelId="{01BE8B28-0BF3-4D73-9150-E2D41A025B0A}" type="presParOf" srcId="{0938B828-BA78-4876-A068-E3AFF1F2F0E4}" destId="{53142A06-25A6-41DD-BECC-735449DADB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07785C-500C-4884-B3E6-A25A32D697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78AEDB0-2523-4810-8A9E-1EAE4DA63C33}">
      <dgm:prSet/>
      <dgm:spPr/>
      <dgm:t>
        <a:bodyPr/>
        <a:lstStyle/>
        <a:p>
          <a:r>
            <a:rPr lang="en-US" b="0" i="0"/>
            <a:t>Multilobar findings</a:t>
          </a:r>
          <a:endParaRPr lang="en-US"/>
        </a:p>
      </dgm:t>
    </dgm:pt>
    <dgm:pt modelId="{84553F66-DF6F-4CF4-8EA7-82A7324B2099}" type="parTrans" cxnId="{5D212796-C412-48BE-90BA-06B05DCF4D70}">
      <dgm:prSet/>
      <dgm:spPr/>
      <dgm:t>
        <a:bodyPr/>
        <a:lstStyle/>
        <a:p>
          <a:endParaRPr lang="en-US"/>
        </a:p>
      </dgm:t>
    </dgm:pt>
    <dgm:pt modelId="{8FB9F89A-A086-4F9A-8B85-2C54D2596773}" type="sibTrans" cxnId="{5D212796-C412-48BE-90BA-06B05DCF4D70}">
      <dgm:prSet/>
      <dgm:spPr/>
      <dgm:t>
        <a:bodyPr/>
        <a:lstStyle/>
        <a:p>
          <a:endParaRPr lang="en-US"/>
        </a:p>
      </dgm:t>
    </dgm:pt>
    <dgm:pt modelId="{FB675F82-612E-4BC3-B591-C2963E9436A1}">
      <dgm:prSet/>
      <dgm:spPr/>
      <dgm:t>
        <a:bodyPr/>
        <a:lstStyle/>
        <a:p>
          <a:r>
            <a:rPr lang="en-US"/>
            <a:t>Bilateral findings</a:t>
          </a:r>
        </a:p>
      </dgm:t>
    </dgm:pt>
    <dgm:pt modelId="{83695155-DC37-4BB2-BAF7-BD8A4A9F1738}" type="parTrans" cxnId="{3F757DC3-15A2-48A4-95C4-99ED35586C9A}">
      <dgm:prSet/>
      <dgm:spPr/>
      <dgm:t>
        <a:bodyPr/>
        <a:lstStyle/>
        <a:p>
          <a:endParaRPr lang="en-US"/>
        </a:p>
      </dgm:t>
    </dgm:pt>
    <dgm:pt modelId="{596E798A-861C-4062-9DC2-5CEFABE52C24}" type="sibTrans" cxnId="{3F757DC3-15A2-48A4-95C4-99ED35586C9A}">
      <dgm:prSet/>
      <dgm:spPr/>
      <dgm:t>
        <a:bodyPr/>
        <a:lstStyle/>
        <a:p>
          <a:endParaRPr lang="en-US"/>
        </a:p>
      </dgm:t>
    </dgm:pt>
    <dgm:pt modelId="{3BF17CB9-1280-4B22-AB76-8535CCAA16A2}">
      <dgm:prSet/>
      <dgm:spPr/>
      <dgm:t>
        <a:bodyPr/>
        <a:lstStyle/>
        <a:p>
          <a:r>
            <a:rPr lang="en-US" b="0" i="0"/>
            <a:t>Ground glass opacities</a:t>
          </a:r>
          <a:endParaRPr lang="en-US"/>
        </a:p>
      </dgm:t>
    </dgm:pt>
    <dgm:pt modelId="{E5364873-9507-4D1C-BDC1-955AA95549F8}" type="parTrans" cxnId="{5A930E96-5614-4CB3-B59C-6CB3CDE358CD}">
      <dgm:prSet/>
      <dgm:spPr/>
      <dgm:t>
        <a:bodyPr/>
        <a:lstStyle/>
        <a:p>
          <a:endParaRPr lang="en-US"/>
        </a:p>
      </dgm:t>
    </dgm:pt>
    <dgm:pt modelId="{58E499CD-D090-4B92-ADBA-A78B9042D3F1}" type="sibTrans" cxnId="{5A930E96-5614-4CB3-B59C-6CB3CDE358CD}">
      <dgm:prSet/>
      <dgm:spPr/>
      <dgm:t>
        <a:bodyPr/>
        <a:lstStyle/>
        <a:p>
          <a:endParaRPr lang="en-US"/>
        </a:p>
      </dgm:t>
    </dgm:pt>
    <dgm:pt modelId="{FCEBF495-32A7-49A0-B89A-931F7096B052}" type="pres">
      <dgm:prSet presAssocID="{7007785C-500C-4884-B3E6-A25A32D6975A}" presName="linear" presStyleCnt="0">
        <dgm:presLayoutVars>
          <dgm:animLvl val="lvl"/>
          <dgm:resizeHandles val="exact"/>
        </dgm:presLayoutVars>
      </dgm:prSet>
      <dgm:spPr/>
    </dgm:pt>
    <dgm:pt modelId="{494EE5CD-2215-45FB-89DE-8838B0F35C10}" type="pres">
      <dgm:prSet presAssocID="{878AEDB0-2523-4810-8A9E-1EAE4DA63C33}" presName="parentText" presStyleLbl="node1" presStyleIdx="0" presStyleCnt="3">
        <dgm:presLayoutVars>
          <dgm:chMax val="0"/>
          <dgm:bulletEnabled val="1"/>
        </dgm:presLayoutVars>
      </dgm:prSet>
      <dgm:spPr/>
    </dgm:pt>
    <dgm:pt modelId="{3451296D-A063-4839-9287-30A646E67500}" type="pres">
      <dgm:prSet presAssocID="{8FB9F89A-A086-4F9A-8B85-2C54D2596773}" presName="spacer" presStyleCnt="0"/>
      <dgm:spPr/>
    </dgm:pt>
    <dgm:pt modelId="{4BEFE249-12CA-4DA7-A656-7304ABAEA867}" type="pres">
      <dgm:prSet presAssocID="{FB675F82-612E-4BC3-B591-C2963E9436A1}" presName="parentText" presStyleLbl="node1" presStyleIdx="1" presStyleCnt="3">
        <dgm:presLayoutVars>
          <dgm:chMax val="0"/>
          <dgm:bulletEnabled val="1"/>
        </dgm:presLayoutVars>
      </dgm:prSet>
      <dgm:spPr/>
    </dgm:pt>
    <dgm:pt modelId="{4352129E-77F2-45E3-A032-A2ADD6A53FD9}" type="pres">
      <dgm:prSet presAssocID="{596E798A-861C-4062-9DC2-5CEFABE52C24}" presName="spacer" presStyleCnt="0"/>
      <dgm:spPr/>
    </dgm:pt>
    <dgm:pt modelId="{8D6658F8-868B-42FC-BC9E-2B1B55C0E665}" type="pres">
      <dgm:prSet presAssocID="{3BF17CB9-1280-4B22-AB76-8535CCAA16A2}" presName="parentText" presStyleLbl="node1" presStyleIdx="2" presStyleCnt="3">
        <dgm:presLayoutVars>
          <dgm:chMax val="0"/>
          <dgm:bulletEnabled val="1"/>
        </dgm:presLayoutVars>
      </dgm:prSet>
      <dgm:spPr/>
    </dgm:pt>
  </dgm:ptLst>
  <dgm:cxnLst>
    <dgm:cxn modelId="{E6481A10-B56A-43A2-AE6B-0AC06C952E7C}" type="presOf" srcId="{FB675F82-612E-4BC3-B591-C2963E9436A1}" destId="{4BEFE249-12CA-4DA7-A656-7304ABAEA867}" srcOrd="0" destOrd="0" presId="urn:microsoft.com/office/officeart/2005/8/layout/vList2"/>
    <dgm:cxn modelId="{A8505C1E-7F69-43CF-B7BB-D05CFB98CFB9}" type="presOf" srcId="{7007785C-500C-4884-B3E6-A25A32D6975A}" destId="{FCEBF495-32A7-49A0-B89A-931F7096B052}" srcOrd="0" destOrd="0" presId="urn:microsoft.com/office/officeart/2005/8/layout/vList2"/>
    <dgm:cxn modelId="{FBA4DD29-7A96-4048-B332-67E76D691A56}" type="presOf" srcId="{878AEDB0-2523-4810-8A9E-1EAE4DA63C33}" destId="{494EE5CD-2215-45FB-89DE-8838B0F35C10}" srcOrd="0" destOrd="0" presId="urn:microsoft.com/office/officeart/2005/8/layout/vList2"/>
    <dgm:cxn modelId="{F5CE1173-CECA-4D34-8FC6-83E9CD17075D}" type="presOf" srcId="{3BF17CB9-1280-4B22-AB76-8535CCAA16A2}" destId="{8D6658F8-868B-42FC-BC9E-2B1B55C0E665}" srcOrd="0" destOrd="0" presId="urn:microsoft.com/office/officeart/2005/8/layout/vList2"/>
    <dgm:cxn modelId="{5A930E96-5614-4CB3-B59C-6CB3CDE358CD}" srcId="{7007785C-500C-4884-B3E6-A25A32D6975A}" destId="{3BF17CB9-1280-4B22-AB76-8535CCAA16A2}" srcOrd="2" destOrd="0" parTransId="{E5364873-9507-4D1C-BDC1-955AA95549F8}" sibTransId="{58E499CD-D090-4B92-ADBA-A78B9042D3F1}"/>
    <dgm:cxn modelId="{5D212796-C412-48BE-90BA-06B05DCF4D70}" srcId="{7007785C-500C-4884-B3E6-A25A32D6975A}" destId="{878AEDB0-2523-4810-8A9E-1EAE4DA63C33}" srcOrd="0" destOrd="0" parTransId="{84553F66-DF6F-4CF4-8EA7-82A7324B2099}" sibTransId="{8FB9F89A-A086-4F9A-8B85-2C54D2596773}"/>
    <dgm:cxn modelId="{3F757DC3-15A2-48A4-95C4-99ED35586C9A}" srcId="{7007785C-500C-4884-B3E6-A25A32D6975A}" destId="{FB675F82-612E-4BC3-B591-C2963E9436A1}" srcOrd="1" destOrd="0" parTransId="{83695155-DC37-4BB2-BAF7-BD8A4A9F1738}" sibTransId="{596E798A-861C-4062-9DC2-5CEFABE52C24}"/>
    <dgm:cxn modelId="{26FD93F4-B974-4A13-B729-A10EA6BB4557}" type="presParOf" srcId="{FCEBF495-32A7-49A0-B89A-931F7096B052}" destId="{494EE5CD-2215-45FB-89DE-8838B0F35C10}" srcOrd="0" destOrd="0" presId="urn:microsoft.com/office/officeart/2005/8/layout/vList2"/>
    <dgm:cxn modelId="{6C43EF0F-9423-4A79-8959-84491535C9DF}" type="presParOf" srcId="{FCEBF495-32A7-49A0-B89A-931F7096B052}" destId="{3451296D-A063-4839-9287-30A646E67500}" srcOrd="1" destOrd="0" presId="urn:microsoft.com/office/officeart/2005/8/layout/vList2"/>
    <dgm:cxn modelId="{AFADC911-6813-4879-9DC0-46E075892275}" type="presParOf" srcId="{FCEBF495-32A7-49A0-B89A-931F7096B052}" destId="{4BEFE249-12CA-4DA7-A656-7304ABAEA867}" srcOrd="2" destOrd="0" presId="urn:microsoft.com/office/officeart/2005/8/layout/vList2"/>
    <dgm:cxn modelId="{378E815F-E1FC-405A-83D9-61B9D5C7AB9E}" type="presParOf" srcId="{FCEBF495-32A7-49A0-B89A-931F7096B052}" destId="{4352129E-77F2-45E3-A032-A2ADD6A53FD9}" srcOrd="3" destOrd="0" presId="urn:microsoft.com/office/officeart/2005/8/layout/vList2"/>
    <dgm:cxn modelId="{362549AA-C5F0-4531-BC33-E735F2298525}" type="presParOf" srcId="{FCEBF495-32A7-49A0-B89A-931F7096B052}" destId="{8D6658F8-868B-42FC-BC9E-2B1B55C0E6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1E9C07-89A9-4ACF-BADB-F0D5D26C52DA}"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B5DEF209-F916-4BF6-8C58-FFA0210E5F63}">
      <dgm:prSet/>
      <dgm:spPr/>
      <dgm:t>
        <a:bodyPr/>
        <a:lstStyle/>
        <a:p>
          <a:r>
            <a:rPr lang="en-US"/>
            <a:t>Lymphopenia</a:t>
          </a:r>
        </a:p>
      </dgm:t>
    </dgm:pt>
    <dgm:pt modelId="{CE208C77-9B61-4466-AEE8-169517702B95}" type="parTrans" cxnId="{D00BB283-FD27-4C6C-8BCE-77FC7156FDE5}">
      <dgm:prSet/>
      <dgm:spPr/>
      <dgm:t>
        <a:bodyPr/>
        <a:lstStyle/>
        <a:p>
          <a:endParaRPr lang="en-US"/>
        </a:p>
      </dgm:t>
    </dgm:pt>
    <dgm:pt modelId="{AAD0A326-6532-48DF-80D1-4267E6AB3638}" type="sibTrans" cxnId="{D00BB283-FD27-4C6C-8BCE-77FC7156FDE5}">
      <dgm:prSet/>
      <dgm:spPr/>
      <dgm:t>
        <a:bodyPr/>
        <a:lstStyle/>
        <a:p>
          <a:endParaRPr lang="en-US"/>
        </a:p>
      </dgm:t>
    </dgm:pt>
    <dgm:pt modelId="{BBF3BF63-7D74-4835-A0CD-5B439A60BF26}">
      <dgm:prSet/>
      <dgm:spPr/>
      <dgm:t>
        <a:bodyPr/>
        <a:lstStyle/>
        <a:p>
          <a:r>
            <a:rPr lang="en-US"/>
            <a:t>C-reactive protein (&gt;10 mg/L)</a:t>
          </a:r>
        </a:p>
      </dgm:t>
    </dgm:pt>
    <dgm:pt modelId="{E38B8717-761F-400E-9F70-9A01B6167C68}" type="parTrans" cxnId="{E04B5595-841F-4786-92CD-DE5E09D54982}">
      <dgm:prSet/>
      <dgm:spPr/>
      <dgm:t>
        <a:bodyPr/>
        <a:lstStyle/>
        <a:p>
          <a:endParaRPr lang="en-US"/>
        </a:p>
      </dgm:t>
    </dgm:pt>
    <dgm:pt modelId="{6E81675D-6F2A-482E-9669-AF81EA3BB0AE}" type="sibTrans" cxnId="{E04B5595-841F-4786-92CD-DE5E09D54982}">
      <dgm:prSet/>
      <dgm:spPr/>
      <dgm:t>
        <a:bodyPr/>
        <a:lstStyle/>
        <a:p>
          <a:endParaRPr lang="en-US"/>
        </a:p>
      </dgm:t>
    </dgm:pt>
    <dgm:pt modelId="{E30D4CCB-4BF3-401D-A584-569297735DAC}">
      <dgm:prSet/>
      <dgm:spPr/>
      <dgm:t>
        <a:bodyPr/>
        <a:lstStyle/>
        <a:p>
          <a:r>
            <a:rPr lang="en-US"/>
            <a:t>ESR (&gt;35 mm/h)</a:t>
          </a:r>
        </a:p>
      </dgm:t>
    </dgm:pt>
    <dgm:pt modelId="{1041375E-E1AE-407E-A6B9-0C0600B2A0A7}" type="parTrans" cxnId="{1C04D00A-7064-494F-9D11-3520672A4251}">
      <dgm:prSet/>
      <dgm:spPr/>
      <dgm:t>
        <a:bodyPr/>
        <a:lstStyle/>
        <a:p>
          <a:endParaRPr lang="en-US"/>
        </a:p>
      </dgm:t>
    </dgm:pt>
    <dgm:pt modelId="{CF718D12-1612-4422-9FAB-2F88412EDDC5}" type="sibTrans" cxnId="{1C04D00A-7064-494F-9D11-3520672A4251}">
      <dgm:prSet/>
      <dgm:spPr/>
      <dgm:t>
        <a:bodyPr/>
        <a:lstStyle/>
        <a:p>
          <a:endParaRPr lang="en-US"/>
        </a:p>
      </dgm:t>
    </dgm:pt>
    <dgm:pt modelId="{BF21371B-F380-48FA-B6B4-EFAE19E3559F}" type="pres">
      <dgm:prSet presAssocID="{701E9C07-89A9-4ACF-BADB-F0D5D26C52DA}" presName="linear" presStyleCnt="0">
        <dgm:presLayoutVars>
          <dgm:dir/>
          <dgm:animLvl val="lvl"/>
          <dgm:resizeHandles val="exact"/>
        </dgm:presLayoutVars>
      </dgm:prSet>
      <dgm:spPr/>
    </dgm:pt>
    <dgm:pt modelId="{09AC60F2-6B25-4346-976A-81D1AFD47951}" type="pres">
      <dgm:prSet presAssocID="{B5DEF209-F916-4BF6-8C58-FFA0210E5F63}" presName="parentLin" presStyleCnt="0"/>
      <dgm:spPr/>
    </dgm:pt>
    <dgm:pt modelId="{C01B64B2-C1F2-412A-9C60-196764DFE362}" type="pres">
      <dgm:prSet presAssocID="{B5DEF209-F916-4BF6-8C58-FFA0210E5F63}" presName="parentLeftMargin" presStyleLbl="node1" presStyleIdx="0" presStyleCnt="3"/>
      <dgm:spPr/>
    </dgm:pt>
    <dgm:pt modelId="{A3AC7989-99FE-446C-AD2C-6F5C55E7D550}" type="pres">
      <dgm:prSet presAssocID="{B5DEF209-F916-4BF6-8C58-FFA0210E5F63}" presName="parentText" presStyleLbl="node1" presStyleIdx="0" presStyleCnt="3">
        <dgm:presLayoutVars>
          <dgm:chMax val="0"/>
          <dgm:bulletEnabled val="1"/>
        </dgm:presLayoutVars>
      </dgm:prSet>
      <dgm:spPr/>
    </dgm:pt>
    <dgm:pt modelId="{FA35E5BF-B4B9-4222-9B92-7F6AA421B98B}" type="pres">
      <dgm:prSet presAssocID="{B5DEF209-F916-4BF6-8C58-FFA0210E5F63}" presName="negativeSpace" presStyleCnt="0"/>
      <dgm:spPr/>
    </dgm:pt>
    <dgm:pt modelId="{18BEF45F-B2B4-4FD0-A493-6535D39ECA1B}" type="pres">
      <dgm:prSet presAssocID="{B5DEF209-F916-4BF6-8C58-FFA0210E5F63}" presName="childText" presStyleLbl="conFgAcc1" presStyleIdx="0" presStyleCnt="3">
        <dgm:presLayoutVars>
          <dgm:bulletEnabled val="1"/>
        </dgm:presLayoutVars>
      </dgm:prSet>
      <dgm:spPr/>
    </dgm:pt>
    <dgm:pt modelId="{14F58629-707E-476B-84DC-C7449F973380}" type="pres">
      <dgm:prSet presAssocID="{AAD0A326-6532-48DF-80D1-4267E6AB3638}" presName="spaceBetweenRectangles" presStyleCnt="0"/>
      <dgm:spPr/>
    </dgm:pt>
    <dgm:pt modelId="{73DD09B3-BCEE-4434-81E4-60453605CCAF}" type="pres">
      <dgm:prSet presAssocID="{BBF3BF63-7D74-4835-A0CD-5B439A60BF26}" presName="parentLin" presStyleCnt="0"/>
      <dgm:spPr/>
    </dgm:pt>
    <dgm:pt modelId="{24EB52D6-4AC6-4B2F-9359-12A037AE9B87}" type="pres">
      <dgm:prSet presAssocID="{BBF3BF63-7D74-4835-A0CD-5B439A60BF26}" presName="parentLeftMargin" presStyleLbl="node1" presStyleIdx="0" presStyleCnt="3"/>
      <dgm:spPr/>
    </dgm:pt>
    <dgm:pt modelId="{E65CCB21-27AF-407F-A025-969D8056D1FD}" type="pres">
      <dgm:prSet presAssocID="{BBF3BF63-7D74-4835-A0CD-5B439A60BF26}" presName="parentText" presStyleLbl="node1" presStyleIdx="1" presStyleCnt="3">
        <dgm:presLayoutVars>
          <dgm:chMax val="0"/>
          <dgm:bulletEnabled val="1"/>
        </dgm:presLayoutVars>
      </dgm:prSet>
      <dgm:spPr/>
    </dgm:pt>
    <dgm:pt modelId="{A0592538-5670-45D4-88D8-94AAD542F197}" type="pres">
      <dgm:prSet presAssocID="{BBF3BF63-7D74-4835-A0CD-5B439A60BF26}" presName="negativeSpace" presStyleCnt="0"/>
      <dgm:spPr/>
    </dgm:pt>
    <dgm:pt modelId="{4CF4622D-8AA5-404E-AA64-00A38E328269}" type="pres">
      <dgm:prSet presAssocID="{BBF3BF63-7D74-4835-A0CD-5B439A60BF26}" presName="childText" presStyleLbl="conFgAcc1" presStyleIdx="1" presStyleCnt="3">
        <dgm:presLayoutVars>
          <dgm:bulletEnabled val="1"/>
        </dgm:presLayoutVars>
      </dgm:prSet>
      <dgm:spPr/>
    </dgm:pt>
    <dgm:pt modelId="{FFF7CB1D-9FE4-447F-8313-C0135CFCBC5A}" type="pres">
      <dgm:prSet presAssocID="{6E81675D-6F2A-482E-9669-AF81EA3BB0AE}" presName="spaceBetweenRectangles" presStyleCnt="0"/>
      <dgm:spPr/>
    </dgm:pt>
    <dgm:pt modelId="{FDBDD7F9-6299-4890-8D2F-8E7018243F73}" type="pres">
      <dgm:prSet presAssocID="{E30D4CCB-4BF3-401D-A584-569297735DAC}" presName="parentLin" presStyleCnt="0"/>
      <dgm:spPr/>
    </dgm:pt>
    <dgm:pt modelId="{F4AF48B2-BB4B-41C4-9D58-DDB9469CD706}" type="pres">
      <dgm:prSet presAssocID="{E30D4CCB-4BF3-401D-A584-569297735DAC}" presName="parentLeftMargin" presStyleLbl="node1" presStyleIdx="1" presStyleCnt="3"/>
      <dgm:spPr/>
    </dgm:pt>
    <dgm:pt modelId="{E10338DE-AA96-46CE-ADF5-17423E88E4CF}" type="pres">
      <dgm:prSet presAssocID="{E30D4CCB-4BF3-401D-A584-569297735DAC}" presName="parentText" presStyleLbl="node1" presStyleIdx="2" presStyleCnt="3">
        <dgm:presLayoutVars>
          <dgm:chMax val="0"/>
          <dgm:bulletEnabled val="1"/>
        </dgm:presLayoutVars>
      </dgm:prSet>
      <dgm:spPr/>
    </dgm:pt>
    <dgm:pt modelId="{0CD647AF-6B24-4213-B01C-D8E3B506CFD1}" type="pres">
      <dgm:prSet presAssocID="{E30D4CCB-4BF3-401D-A584-569297735DAC}" presName="negativeSpace" presStyleCnt="0"/>
      <dgm:spPr/>
    </dgm:pt>
    <dgm:pt modelId="{9BC37F61-46A0-4366-B07F-7735E1CD7E50}" type="pres">
      <dgm:prSet presAssocID="{E30D4CCB-4BF3-401D-A584-569297735DAC}" presName="childText" presStyleLbl="conFgAcc1" presStyleIdx="2" presStyleCnt="3">
        <dgm:presLayoutVars>
          <dgm:bulletEnabled val="1"/>
        </dgm:presLayoutVars>
      </dgm:prSet>
      <dgm:spPr/>
    </dgm:pt>
  </dgm:ptLst>
  <dgm:cxnLst>
    <dgm:cxn modelId="{1C04D00A-7064-494F-9D11-3520672A4251}" srcId="{701E9C07-89A9-4ACF-BADB-F0D5D26C52DA}" destId="{E30D4CCB-4BF3-401D-A584-569297735DAC}" srcOrd="2" destOrd="0" parTransId="{1041375E-E1AE-407E-A6B9-0C0600B2A0A7}" sibTransId="{CF718D12-1612-4422-9FAB-2F88412EDDC5}"/>
    <dgm:cxn modelId="{C4196D18-8AAC-4DDA-BF6F-A366017AF70F}" type="presOf" srcId="{B5DEF209-F916-4BF6-8C58-FFA0210E5F63}" destId="{A3AC7989-99FE-446C-AD2C-6F5C55E7D550}" srcOrd="1" destOrd="0" presId="urn:microsoft.com/office/officeart/2005/8/layout/list1"/>
    <dgm:cxn modelId="{3E0AB661-C3EE-48D6-B276-906B70E2495C}" type="presOf" srcId="{BBF3BF63-7D74-4835-A0CD-5B439A60BF26}" destId="{E65CCB21-27AF-407F-A025-969D8056D1FD}" srcOrd="1" destOrd="0" presId="urn:microsoft.com/office/officeart/2005/8/layout/list1"/>
    <dgm:cxn modelId="{1E889A4C-CBCA-4861-A30C-0534833F1122}" type="presOf" srcId="{701E9C07-89A9-4ACF-BADB-F0D5D26C52DA}" destId="{BF21371B-F380-48FA-B6B4-EFAE19E3559F}" srcOrd="0" destOrd="0" presId="urn:microsoft.com/office/officeart/2005/8/layout/list1"/>
    <dgm:cxn modelId="{D00BB283-FD27-4C6C-8BCE-77FC7156FDE5}" srcId="{701E9C07-89A9-4ACF-BADB-F0D5D26C52DA}" destId="{B5DEF209-F916-4BF6-8C58-FFA0210E5F63}" srcOrd="0" destOrd="0" parTransId="{CE208C77-9B61-4466-AEE8-169517702B95}" sibTransId="{AAD0A326-6532-48DF-80D1-4267E6AB3638}"/>
    <dgm:cxn modelId="{D17B6A87-7585-4215-9BE7-2F3F5665819E}" type="presOf" srcId="{E30D4CCB-4BF3-401D-A584-569297735DAC}" destId="{E10338DE-AA96-46CE-ADF5-17423E88E4CF}" srcOrd="1" destOrd="0" presId="urn:microsoft.com/office/officeart/2005/8/layout/list1"/>
    <dgm:cxn modelId="{E04B5595-841F-4786-92CD-DE5E09D54982}" srcId="{701E9C07-89A9-4ACF-BADB-F0D5D26C52DA}" destId="{BBF3BF63-7D74-4835-A0CD-5B439A60BF26}" srcOrd="1" destOrd="0" parTransId="{E38B8717-761F-400E-9F70-9A01B6167C68}" sibTransId="{6E81675D-6F2A-482E-9669-AF81EA3BB0AE}"/>
    <dgm:cxn modelId="{3CBFA4BA-57BC-413F-B20A-8ED01DA609FF}" type="presOf" srcId="{E30D4CCB-4BF3-401D-A584-569297735DAC}" destId="{F4AF48B2-BB4B-41C4-9D58-DDB9469CD706}" srcOrd="0" destOrd="0" presId="urn:microsoft.com/office/officeart/2005/8/layout/list1"/>
    <dgm:cxn modelId="{85026FBD-EF48-446D-8406-E1DEB2D21F97}" type="presOf" srcId="{B5DEF209-F916-4BF6-8C58-FFA0210E5F63}" destId="{C01B64B2-C1F2-412A-9C60-196764DFE362}" srcOrd="0" destOrd="0" presId="urn:microsoft.com/office/officeart/2005/8/layout/list1"/>
    <dgm:cxn modelId="{E64834E6-A2E4-4185-B8FC-05051313CECF}" type="presOf" srcId="{BBF3BF63-7D74-4835-A0CD-5B439A60BF26}" destId="{24EB52D6-4AC6-4B2F-9359-12A037AE9B87}" srcOrd="0" destOrd="0" presId="urn:microsoft.com/office/officeart/2005/8/layout/list1"/>
    <dgm:cxn modelId="{BFB2CE1C-5E19-485F-ACCB-3347CDA3027F}" type="presParOf" srcId="{BF21371B-F380-48FA-B6B4-EFAE19E3559F}" destId="{09AC60F2-6B25-4346-976A-81D1AFD47951}" srcOrd="0" destOrd="0" presId="urn:microsoft.com/office/officeart/2005/8/layout/list1"/>
    <dgm:cxn modelId="{7F1AB224-8547-4747-9141-9DCCE6455A01}" type="presParOf" srcId="{09AC60F2-6B25-4346-976A-81D1AFD47951}" destId="{C01B64B2-C1F2-412A-9C60-196764DFE362}" srcOrd="0" destOrd="0" presId="urn:microsoft.com/office/officeart/2005/8/layout/list1"/>
    <dgm:cxn modelId="{298F5A08-21F8-4608-ABE2-CBC53F8B0C59}" type="presParOf" srcId="{09AC60F2-6B25-4346-976A-81D1AFD47951}" destId="{A3AC7989-99FE-446C-AD2C-6F5C55E7D550}" srcOrd="1" destOrd="0" presId="urn:microsoft.com/office/officeart/2005/8/layout/list1"/>
    <dgm:cxn modelId="{F60CF36B-D786-4734-B5C3-2B13DDE6A780}" type="presParOf" srcId="{BF21371B-F380-48FA-B6B4-EFAE19E3559F}" destId="{FA35E5BF-B4B9-4222-9B92-7F6AA421B98B}" srcOrd="1" destOrd="0" presId="urn:microsoft.com/office/officeart/2005/8/layout/list1"/>
    <dgm:cxn modelId="{E97424FA-14EC-4D73-98C5-F59ECD2BA6DA}" type="presParOf" srcId="{BF21371B-F380-48FA-B6B4-EFAE19E3559F}" destId="{18BEF45F-B2B4-4FD0-A493-6535D39ECA1B}" srcOrd="2" destOrd="0" presId="urn:microsoft.com/office/officeart/2005/8/layout/list1"/>
    <dgm:cxn modelId="{AD5D45A9-0FB3-4E0F-9E24-BB5A6788DB26}" type="presParOf" srcId="{BF21371B-F380-48FA-B6B4-EFAE19E3559F}" destId="{14F58629-707E-476B-84DC-C7449F973380}" srcOrd="3" destOrd="0" presId="urn:microsoft.com/office/officeart/2005/8/layout/list1"/>
    <dgm:cxn modelId="{350F222D-0EFC-4C52-BD44-F88F697BF7B8}" type="presParOf" srcId="{BF21371B-F380-48FA-B6B4-EFAE19E3559F}" destId="{73DD09B3-BCEE-4434-81E4-60453605CCAF}" srcOrd="4" destOrd="0" presId="urn:microsoft.com/office/officeart/2005/8/layout/list1"/>
    <dgm:cxn modelId="{33C74DFC-62D4-4630-883F-CDE4ADA40E28}" type="presParOf" srcId="{73DD09B3-BCEE-4434-81E4-60453605CCAF}" destId="{24EB52D6-4AC6-4B2F-9359-12A037AE9B87}" srcOrd="0" destOrd="0" presId="urn:microsoft.com/office/officeart/2005/8/layout/list1"/>
    <dgm:cxn modelId="{9CCDA258-2298-401F-AA8C-77F997396C56}" type="presParOf" srcId="{73DD09B3-BCEE-4434-81E4-60453605CCAF}" destId="{E65CCB21-27AF-407F-A025-969D8056D1FD}" srcOrd="1" destOrd="0" presId="urn:microsoft.com/office/officeart/2005/8/layout/list1"/>
    <dgm:cxn modelId="{210370CB-1399-4831-B52F-8EFBC4FD9E55}" type="presParOf" srcId="{BF21371B-F380-48FA-B6B4-EFAE19E3559F}" destId="{A0592538-5670-45D4-88D8-94AAD542F197}" srcOrd="5" destOrd="0" presId="urn:microsoft.com/office/officeart/2005/8/layout/list1"/>
    <dgm:cxn modelId="{828197C8-DEF3-4BDE-B8B8-547AA42D85CB}" type="presParOf" srcId="{BF21371B-F380-48FA-B6B4-EFAE19E3559F}" destId="{4CF4622D-8AA5-404E-AA64-00A38E328269}" srcOrd="6" destOrd="0" presId="urn:microsoft.com/office/officeart/2005/8/layout/list1"/>
    <dgm:cxn modelId="{0AB34643-C01F-492D-9715-9670DA250587}" type="presParOf" srcId="{BF21371B-F380-48FA-B6B4-EFAE19E3559F}" destId="{FFF7CB1D-9FE4-447F-8313-C0135CFCBC5A}" srcOrd="7" destOrd="0" presId="urn:microsoft.com/office/officeart/2005/8/layout/list1"/>
    <dgm:cxn modelId="{F2C36911-9A5E-425B-92FD-808A069AB95D}" type="presParOf" srcId="{BF21371B-F380-48FA-B6B4-EFAE19E3559F}" destId="{FDBDD7F9-6299-4890-8D2F-8E7018243F73}" srcOrd="8" destOrd="0" presId="urn:microsoft.com/office/officeart/2005/8/layout/list1"/>
    <dgm:cxn modelId="{A02B6A43-1CC7-4E86-9559-EA69E01FDEC3}" type="presParOf" srcId="{FDBDD7F9-6299-4890-8D2F-8E7018243F73}" destId="{F4AF48B2-BB4B-41C4-9D58-DDB9469CD706}" srcOrd="0" destOrd="0" presId="urn:microsoft.com/office/officeart/2005/8/layout/list1"/>
    <dgm:cxn modelId="{E3F73DA0-7344-4847-9860-DF41C9CE18D7}" type="presParOf" srcId="{FDBDD7F9-6299-4890-8D2F-8E7018243F73}" destId="{E10338DE-AA96-46CE-ADF5-17423E88E4CF}" srcOrd="1" destOrd="0" presId="urn:microsoft.com/office/officeart/2005/8/layout/list1"/>
    <dgm:cxn modelId="{0F3CFAAB-F561-4AA8-BCF9-4C887AC8BDDC}" type="presParOf" srcId="{BF21371B-F380-48FA-B6B4-EFAE19E3559F}" destId="{0CD647AF-6B24-4213-B01C-D8E3B506CFD1}" srcOrd="9" destOrd="0" presId="urn:microsoft.com/office/officeart/2005/8/layout/list1"/>
    <dgm:cxn modelId="{2DC2C39E-7D65-4583-BF1B-D9FF26E91C5C}" type="presParOf" srcId="{BF21371B-F380-48FA-B6B4-EFAE19E3559F}" destId="{9BC37F61-46A0-4366-B07F-7735E1CD7E5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89F80A-B65B-4413-ADFB-C6921955F9A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8D60291-97CB-466A-99D5-7CFD79F09877}">
      <dgm:prSet/>
      <dgm:spPr/>
      <dgm:t>
        <a:bodyPr/>
        <a:lstStyle/>
        <a:p>
          <a:r>
            <a:rPr lang="en-US"/>
            <a:t>Renal impairment/injury</a:t>
          </a:r>
        </a:p>
      </dgm:t>
    </dgm:pt>
    <dgm:pt modelId="{D5B8BEBC-91AD-48D1-B999-06B1A58B597F}" type="parTrans" cxnId="{B083E356-FC3D-4141-9575-5BA8D58E9FED}">
      <dgm:prSet/>
      <dgm:spPr/>
      <dgm:t>
        <a:bodyPr/>
        <a:lstStyle/>
        <a:p>
          <a:endParaRPr lang="en-US"/>
        </a:p>
      </dgm:t>
    </dgm:pt>
    <dgm:pt modelId="{FB7B5ADB-09EE-41F9-86C8-22C18FDA8114}" type="sibTrans" cxnId="{B083E356-FC3D-4141-9575-5BA8D58E9FED}">
      <dgm:prSet/>
      <dgm:spPr/>
      <dgm:t>
        <a:bodyPr/>
        <a:lstStyle/>
        <a:p>
          <a:endParaRPr lang="en-US"/>
        </a:p>
      </dgm:t>
    </dgm:pt>
    <dgm:pt modelId="{7E53D256-DD01-45E8-8BE3-E2C49E4268EA}">
      <dgm:prSet/>
      <dgm:spPr/>
      <dgm:t>
        <a:bodyPr/>
        <a:lstStyle/>
        <a:p>
          <a:r>
            <a:rPr lang="en-US"/>
            <a:t>Coinfections</a:t>
          </a:r>
        </a:p>
      </dgm:t>
    </dgm:pt>
    <dgm:pt modelId="{4348458D-974C-4C05-A316-43E7A3270D3E}" type="parTrans" cxnId="{9975F5AA-A39F-4751-B9EF-1F33FACF0704}">
      <dgm:prSet/>
      <dgm:spPr/>
      <dgm:t>
        <a:bodyPr/>
        <a:lstStyle/>
        <a:p>
          <a:endParaRPr lang="en-US"/>
        </a:p>
      </dgm:t>
    </dgm:pt>
    <dgm:pt modelId="{557E2345-411D-4968-8F8A-90DAFCDB7B8B}" type="sibTrans" cxnId="{9975F5AA-A39F-4751-B9EF-1F33FACF0704}">
      <dgm:prSet/>
      <dgm:spPr/>
      <dgm:t>
        <a:bodyPr/>
        <a:lstStyle/>
        <a:p>
          <a:endParaRPr lang="en-US"/>
        </a:p>
      </dgm:t>
    </dgm:pt>
    <dgm:pt modelId="{76DF09E3-6937-4F78-82F4-7349F8DF84CE}">
      <dgm:prSet/>
      <dgm:spPr/>
      <dgm:t>
        <a:bodyPr/>
        <a:lstStyle/>
        <a:p>
          <a:r>
            <a:rPr lang="en-US"/>
            <a:t>Hepatic injury</a:t>
          </a:r>
        </a:p>
      </dgm:t>
    </dgm:pt>
    <dgm:pt modelId="{E4F02C02-C0CC-4367-B7C0-9FC7C6FD4790}" type="parTrans" cxnId="{9DA294BC-87EB-4B47-A86B-F5C83CAC2B49}">
      <dgm:prSet/>
      <dgm:spPr/>
      <dgm:t>
        <a:bodyPr/>
        <a:lstStyle/>
        <a:p>
          <a:endParaRPr lang="en-US"/>
        </a:p>
      </dgm:t>
    </dgm:pt>
    <dgm:pt modelId="{C091FFD8-C82C-4ADF-AC5C-3BEBB184D7B3}" type="sibTrans" cxnId="{9DA294BC-87EB-4B47-A86B-F5C83CAC2B49}">
      <dgm:prSet/>
      <dgm:spPr/>
      <dgm:t>
        <a:bodyPr/>
        <a:lstStyle/>
        <a:p>
          <a:endParaRPr lang="en-US"/>
        </a:p>
      </dgm:t>
    </dgm:pt>
    <dgm:pt modelId="{1C4DDCB9-0838-4F09-867F-4137C7103713}">
      <dgm:prSet/>
      <dgm:spPr/>
      <dgm:t>
        <a:bodyPr/>
        <a:lstStyle/>
        <a:p>
          <a:r>
            <a:rPr lang="en-US"/>
            <a:t>ARDS</a:t>
          </a:r>
        </a:p>
      </dgm:t>
    </dgm:pt>
    <dgm:pt modelId="{F7771F5A-8E6E-4041-9B00-AEFD96FEFD9A}" type="parTrans" cxnId="{4528B0D8-C193-445C-B9ED-72978573070C}">
      <dgm:prSet/>
      <dgm:spPr/>
      <dgm:t>
        <a:bodyPr/>
        <a:lstStyle/>
        <a:p>
          <a:endParaRPr lang="en-US"/>
        </a:p>
      </dgm:t>
    </dgm:pt>
    <dgm:pt modelId="{51BEA2D2-AB3A-49E8-B3BF-0A7E8B29BCA7}" type="sibTrans" cxnId="{4528B0D8-C193-445C-B9ED-72978573070C}">
      <dgm:prSet/>
      <dgm:spPr/>
      <dgm:t>
        <a:bodyPr/>
        <a:lstStyle/>
        <a:p>
          <a:endParaRPr lang="en-US"/>
        </a:p>
      </dgm:t>
    </dgm:pt>
    <dgm:pt modelId="{D312EBAF-C4DD-43E0-9154-8A05DEEA26D3}">
      <dgm:prSet/>
      <dgm:spPr/>
      <dgm:t>
        <a:bodyPr/>
        <a:lstStyle/>
        <a:p>
          <a:r>
            <a:rPr lang="en-US"/>
            <a:t>CV related (acute heart injury, insufficiency, arrhythmias)</a:t>
          </a:r>
        </a:p>
      </dgm:t>
    </dgm:pt>
    <dgm:pt modelId="{4F655AC5-3ABC-4739-AC98-C9DB70645A34}" type="parTrans" cxnId="{AF58C926-9344-4F8B-8B39-05D6E4866C17}">
      <dgm:prSet/>
      <dgm:spPr/>
      <dgm:t>
        <a:bodyPr/>
        <a:lstStyle/>
        <a:p>
          <a:endParaRPr lang="en-US"/>
        </a:p>
      </dgm:t>
    </dgm:pt>
    <dgm:pt modelId="{22D4DEF7-719B-4845-8EB4-252D5FD6AACD}" type="sibTrans" cxnId="{AF58C926-9344-4F8B-8B39-05D6E4866C17}">
      <dgm:prSet/>
      <dgm:spPr/>
      <dgm:t>
        <a:bodyPr/>
        <a:lstStyle/>
        <a:p>
          <a:endParaRPr lang="en-US"/>
        </a:p>
      </dgm:t>
    </dgm:pt>
    <dgm:pt modelId="{DA05E090-F3B2-4FF9-B816-FE63087F9245}" type="pres">
      <dgm:prSet presAssocID="{BD89F80A-B65B-4413-ADFB-C6921955F9AA}" presName="linear" presStyleCnt="0">
        <dgm:presLayoutVars>
          <dgm:animLvl val="lvl"/>
          <dgm:resizeHandles val="exact"/>
        </dgm:presLayoutVars>
      </dgm:prSet>
      <dgm:spPr/>
    </dgm:pt>
    <dgm:pt modelId="{6150AA24-D941-4604-9293-75092DF45B04}" type="pres">
      <dgm:prSet presAssocID="{48D60291-97CB-466A-99D5-7CFD79F09877}" presName="parentText" presStyleLbl="node1" presStyleIdx="0" presStyleCnt="5">
        <dgm:presLayoutVars>
          <dgm:chMax val="0"/>
          <dgm:bulletEnabled val="1"/>
        </dgm:presLayoutVars>
      </dgm:prSet>
      <dgm:spPr/>
    </dgm:pt>
    <dgm:pt modelId="{A3304594-7A49-441A-8315-EA5FC2D9C95D}" type="pres">
      <dgm:prSet presAssocID="{FB7B5ADB-09EE-41F9-86C8-22C18FDA8114}" presName="spacer" presStyleCnt="0"/>
      <dgm:spPr/>
    </dgm:pt>
    <dgm:pt modelId="{2608D387-81C8-42C0-89C4-EE8F1139B9F9}" type="pres">
      <dgm:prSet presAssocID="{7E53D256-DD01-45E8-8BE3-E2C49E4268EA}" presName="parentText" presStyleLbl="node1" presStyleIdx="1" presStyleCnt="5">
        <dgm:presLayoutVars>
          <dgm:chMax val="0"/>
          <dgm:bulletEnabled val="1"/>
        </dgm:presLayoutVars>
      </dgm:prSet>
      <dgm:spPr/>
    </dgm:pt>
    <dgm:pt modelId="{111DA102-9A42-4695-B679-A84B39E47910}" type="pres">
      <dgm:prSet presAssocID="{557E2345-411D-4968-8F8A-90DAFCDB7B8B}" presName="spacer" presStyleCnt="0"/>
      <dgm:spPr/>
    </dgm:pt>
    <dgm:pt modelId="{91FA64EB-AA15-4182-8592-8BCC4F10E857}" type="pres">
      <dgm:prSet presAssocID="{76DF09E3-6937-4F78-82F4-7349F8DF84CE}" presName="parentText" presStyleLbl="node1" presStyleIdx="2" presStyleCnt="5">
        <dgm:presLayoutVars>
          <dgm:chMax val="0"/>
          <dgm:bulletEnabled val="1"/>
        </dgm:presLayoutVars>
      </dgm:prSet>
      <dgm:spPr/>
    </dgm:pt>
    <dgm:pt modelId="{42AD25CA-DB4D-4A7F-A059-8CAE7DAE1FF1}" type="pres">
      <dgm:prSet presAssocID="{C091FFD8-C82C-4ADF-AC5C-3BEBB184D7B3}" presName="spacer" presStyleCnt="0"/>
      <dgm:spPr/>
    </dgm:pt>
    <dgm:pt modelId="{4C8C7F8D-0669-49D2-9592-36FCF7120957}" type="pres">
      <dgm:prSet presAssocID="{1C4DDCB9-0838-4F09-867F-4137C7103713}" presName="parentText" presStyleLbl="node1" presStyleIdx="3" presStyleCnt="5">
        <dgm:presLayoutVars>
          <dgm:chMax val="0"/>
          <dgm:bulletEnabled val="1"/>
        </dgm:presLayoutVars>
      </dgm:prSet>
      <dgm:spPr/>
    </dgm:pt>
    <dgm:pt modelId="{A8F6CADB-EE48-449C-B24A-51CF83C3481F}" type="pres">
      <dgm:prSet presAssocID="{51BEA2D2-AB3A-49E8-B3BF-0A7E8B29BCA7}" presName="spacer" presStyleCnt="0"/>
      <dgm:spPr/>
    </dgm:pt>
    <dgm:pt modelId="{489AD8F7-868C-41E1-A7B1-EDEA99F953DB}" type="pres">
      <dgm:prSet presAssocID="{D312EBAF-C4DD-43E0-9154-8A05DEEA26D3}" presName="parentText" presStyleLbl="node1" presStyleIdx="4" presStyleCnt="5">
        <dgm:presLayoutVars>
          <dgm:chMax val="0"/>
          <dgm:bulletEnabled val="1"/>
        </dgm:presLayoutVars>
      </dgm:prSet>
      <dgm:spPr/>
    </dgm:pt>
  </dgm:ptLst>
  <dgm:cxnLst>
    <dgm:cxn modelId="{8082AE1F-AEB7-4BD0-8D8C-3FAF17D61396}" type="presOf" srcId="{48D60291-97CB-466A-99D5-7CFD79F09877}" destId="{6150AA24-D941-4604-9293-75092DF45B04}" srcOrd="0" destOrd="0" presId="urn:microsoft.com/office/officeart/2005/8/layout/vList2"/>
    <dgm:cxn modelId="{AF58C926-9344-4F8B-8B39-05D6E4866C17}" srcId="{BD89F80A-B65B-4413-ADFB-C6921955F9AA}" destId="{D312EBAF-C4DD-43E0-9154-8A05DEEA26D3}" srcOrd="4" destOrd="0" parTransId="{4F655AC5-3ABC-4739-AC98-C9DB70645A34}" sibTransId="{22D4DEF7-719B-4845-8EB4-252D5FD6AACD}"/>
    <dgm:cxn modelId="{38BD7430-9A7F-459C-8031-EFC41C0804CE}" type="presOf" srcId="{D312EBAF-C4DD-43E0-9154-8A05DEEA26D3}" destId="{489AD8F7-868C-41E1-A7B1-EDEA99F953DB}" srcOrd="0" destOrd="0" presId="urn:microsoft.com/office/officeart/2005/8/layout/vList2"/>
    <dgm:cxn modelId="{2B41813D-8D7A-49E2-AB54-D6FEE53E4224}" type="presOf" srcId="{7E53D256-DD01-45E8-8BE3-E2C49E4268EA}" destId="{2608D387-81C8-42C0-89C4-EE8F1139B9F9}" srcOrd="0" destOrd="0" presId="urn:microsoft.com/office/officeart/2005/8/layout/vList2"/>
    <dgm:cxn modelId="{B083E356-FC3D-4141-9575-5BA8D58E9FED}" srcId="{BD89F80A-B65B-4413-ADFB-C6921955F9AA}" destId="{48D60291-97CB-466A-99D5-7CFD79F09877}" srcOrd="0" destOrd="0" parTransId="{D5B8BEBC-91AD-48D1-B999-06B1A58B597F}" sibTransId="{FB7B5ADB-09EE-41F9-86C8-22C18FDA8114}"/>
    <dgm:cxn modelId="{5C921E86-3B4D-42CC-B5BC-559D9087FAD6}" type="presOf" srcId="{76DF09E3-6937-4F78-82F4-7349F8DF84CE}" destId="{91FA64EB-AA15-4182-8592-8BCC4F10E857}" srcOrd="0" destOrd="0" presId="urn:microsoft.com/office/officeart/2005/8/layout/vList2"/>
    <dgm:cxn modelId="{880E8AA5-E5E9-46BF-BE3B-9228F3C301A5}" type="presOf" srcId="{BD89F80A-B65B-4413-ADFB-C6921955F9AA}" destId="{DA05E090-F3B2-4FF9-B816-FE63087F9245}" srcOrd="0" destOrd="0" presId="urn:microsoft.com/office/officeart/2005/8/layout/vList2"/>
    <dgm:cxn modelId="{9975F5AA-A39F-4751-B9EF-1F33FACF0704}" srcId="{BD89F80A-B65B-4413-ADFB-C6921955F9AA}" destId="{7E53D256-DD01-45E8-8BE3-E2C49E4268EA}" srcOrd="1" destOrd="0" parTransId="{4348458D-974C-4C05-A316-43E7A3270D3E}" sibTransId="{557E2345-411D-4968-8F8A-90DAFCDB7B8B}"/>
    <dgm:cxn modelId="{A2E336B2-5393-4377-BCE6-277A2D11F151}" type="presOf" srcId="{1C4DDCB9-0838-4F09-867F-4137C7103713}" destId="{4C8C7F8D-0669-49D2-9592-36FCF7120957}" srcOrd="0" destOrd="0" presId="urn:microsoft.com/office/officeart/2005/8/layout/vList2"/>
    <dgm:cxn modelId="{9DA294BC-87EB-4B47-A86B-F5C83CAC2B49}" srcId="{BD89F80A-B65B-4413-ADFB-C6921955F9AA}" destId="{76DF09E3-6937-4F78-82F4-7349F8DF84CE}" srcOrd="2" destOrd="0" parTransId="{E4F02C02-C0CC-4367-B7C0-9FC7C6FD4790}" sibTransId="{C091FFD8-C82C-4ADF-AC5C-3BEBB184D7B3}"/>
    <dgm:cxn modelId="{4528B0D8-C193-445C-B9ED-72978573070C}" srcId="{BD89F80A-B65B-4413-ADFB-C6921955F9AA}" destId="{1C4DDCB9-0838-4F09-867F-4137C7103713}" srcOrd="3" destOrd="0" parTransId="{F7771F5A-8E6E-4041-9B00-AEFD96FEFD9A}" sibTransId="{51BEA2D2-AB3A-49E8-B3BF-0A7E8B29BCA7}"/>
    <dgm:cxn modelId="{5908C553-8291-4FE5-8D22-94625C82CC87}" type="presParOf" srcId="{DA05E090-F3B2-4FF9-B816-FE63087F9245}" destId="{6150AA24-D941-4604-9293-75092DF45B04}" srcOrd="0" destOrd="0" presId="urn:microsoft.com/office/officeart/2005/8/layout/vList2"/>
    <dgm:cxn modelId="{AA3ABAE3-173B-43B7-AA2A-57D7782EC52E}" type="presParOf" srcId="{DA05E090-F3B2-4FF9-B816-FE63087F9245}" destId="{A3304594-7A49-441A-8315-EA5FC2D9C95D}" srcOrd="1" destOrd="0" presId="urn:microsoft.com/office/officeart/2005/8/layout/vList2"/>
    <dgm:cxn modelId="{34854C7B-8B2A-4141-B9E8-50CFE660E7AB}" type="presParOf" srcId="{DA05E090-F3B2-4FF9-B816-FE63087F9245}" destId="{2608D387-81C8-42C0-89C4-EE8F1139B9F9}" srcOrd="2" destOrd="0" presId="urn:microsoft.com/office/officeart/2005/8/layout/vList2"/>
    <dgm:cxn modelId="{9586BCB9-B558-4DC6-A01B-86D9C0C0D0CC}" type="presParOf" srcId="{DA05E090-F3B2-4FF9-B816-FE63087F9245}" destId="{111DA102-9A42-4695-B679-A84B39E47910}" srcOrd="3" destOrd="0" presId="urn:microsoft.com/office/officeart/2005/8/layout/vList2"/>
    <dgm:cxn modelId="{42FD4F96-0B62-4E89-B777-B72386C44E48}" type="presParOf" srcId="{DA05E090-F3B2-4FF9-B816-FE63087F9245}" destId="{91FA64EB-AA15-4182-8592-8BCC4F10E857}" srcOrd="4" destOrd="0" presId="urn:microsoft.com/office/officeart/2005/8/layout/vList2"/>
    <dgm:cxn modelId="{AE8FEBF8-72B1-4741-844C-4956C143CEF6}" type="presParOf" srcId="{DA05E090-F3B2-4FF9-B816-FE63087F9245}" destId="{42AD25CA-DB4D-4A7F-A059-8CAE7DAE1FF1}" srcOrd="5" destOrd="0" presId="urn:microsoft.com/office/officeart/2005/8/layout/vList2"/>
    <dgm:cxn modelId="{680EABD2-CFFD-4E8E-94E1-498847847108}" type="presParOf" srcId="{DA05E090-F3B2-4FF9-B816-FE63087F9245}" destId="{4C8C7F8D-0669-49D2-9592-36FCF7120957}" srcOrd="6" destOrd="0" presId="urn:microsoft.com/office/officeart/2005/8/layout/vList2"/>
    <dgm:cxn modelId="{FB27635F-9A5F-4607-80FA-A3E2D2B18951}" type="presParOf" srcId="{DA05E090-F3B2-4FF9-B816-FE63087F9245}" destId="{A8F6CADB-EE48-449C-B24A-51CF83C3481F}" srcOrd="7" destOrd="0" presId="urn:microsoft.com/office/officeart/2005/8/layout/vList2"/>
    <dgm:cxn modelId="{7896A84A-86D3-4E93-9BF2-5B8A8347B20F}" type="presParOf" srcId="{DA05E090-F3B2-4FF9-B816-FE63087F9245}" destId="{489AD8F7-868C-41E1-A7B1-EDEA99F953D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F2BF1-BA9B-4DDF-967C-5FE417EDFEE6}">
      <dsp:nvSpPr>
        <dsp:cNvPr id="0" name=""/>
        <dsp:cNvSpPr/>
      </dsp:nvSpPr>
      <dsp:spPr>
        <a:xfrm>
          <a:off x="0" y="554258"/>
          <a:ext cx="7240043"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85 years and older </a:t>
          </a:r>
        </a:p>
      </dsp:txBody>
      <dsp:txXfrm>
        <a:off x="76105" y="630363"/>
        <a:ext cx="7087833" cy="1406815"/>
      </dsp:txXfrm>
    </dsp:sp>
    <dsp:sp modelId="{B97B5A7D-A694-4849-8264-A5FA4F82749F}">
      <dsp:nvSpPr>
        <dsp:cNvPr id="0" name=""/>
        <dsp:cNvSpPr/>
      </dsp:nvSpPr>
      <dsp:spPr>
        <a:xfrm>
          <a:off x="0" y="2113284"/>
          <a:ext cx="7240043"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71"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13 fold higher risk of hospitalization</a:t>
          </a:r>
        </a:p>
        <a:p>
          <a:pPr marL="285750" lvl="1" indent="-285750" algn="l" defTabSz="2266950">
            <a:lnSpc>
              <a:spcPct val="90000"/>
            </a:lnSpc>
            <a:spcBef>
              <a:spcPct val="0"/>
            </a:spcBef>
            <a:spcAft>
              <a:spcPct val="20000"/>
            </a:spcAft>
            <a:buChar char="•"/>
          </a:pPr>
          <a:r>
            <a:rPr lang="en-US" sz="5100" kern="1200"/>
            <a:t>630-fold higher risk of death</a:t>
          </a:r>
        </a:p>
      </dsp:txBody>
      <dsp:txXfrm>
        <a:off x="0" y="2113284"/>
        <a:ext cx="7240043" cy="3229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EC29D-6BC9-498E-93FE-E6E9E2A6146C}">
      <dsp:nvSpPr>
        <dsp:cNvPr id="0" name=""/>
        <dsp:cNvSpPr/>
      </dsp:nvSpPr>
      <dsp:spPr>
        <a:xfrm>
          <a:off x="0" y="569438"/>
          <a:ext cx="626364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Supportive</a:t>
          </a:r>
        </a:p>
      </dsp:txBody>
      <dsp:txXfrm>
        <a:off x="31613" y="601051"/>
        <a:ext cx="6200414" cy="584369"/>
      </dsp:txXfrm>
    </dsp:sp>
    <dsp:sp modelId="{75DF3945-82CB-4191-A483-B6EC92EA8457}">
      <dsp:nvSpPr>
        <dsp:cNvPr id="0" name=""/>
        <dsp:cNvSpPr/>
      </dsp:nvSpPr>
      <dsp:spPr>
        <a:xfrm>
          <a:off x="0" y="1294793"/>
          <a:ext cx="6263640" cy="64759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Antivirals</a:t>
          </a:r>
        </a:p>
      </dsp:txBody>
      <dsp:txXfrm>
        <a:off x="31613" y="1326406"/>
        <a:ext cx="6200414" cy="584369"/>
      </dsp:txXfrm>
    </dsp:sp>
    <dsp:sp modelId="{CBA867CB-0482-45B2-85B5-AB6F430C471C}">
      <dsp:nvSpPr>
        <dsp:cNvPr id="0" name=""/>
        <dsp:cNvSpPr/>
      </dsp:nvSpPr>
      <dsp:spPr>
        <a:xfrm>
          <a:off x="0" y="2020149"/>
          <a:ext cx="6263640" cy="64759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Antibiotics (most commonly administered)</a:t>
          </a:r>
        </a:p>
      </dsp:txBody>
      <dsp:txXfrm>
        <a:off x="31613" y="2051762"/>
        <a:ext cx="6200414" cy="584369"/>
      </dsp:txXfrm>
    </dsp:sp>
    <dsp:sp modelId="{319A94B4-E0E2-4AD9-9209-EED0A0E4420F}">
      <dsp:nvSpPr>
        <dsp:cNvPr id="0" name=""/>
        <dsp:cNvSpPr/>
      </dsp:nvSpPr>
      <dsp:spPr>
        <a:xfrm>
          <a:off x="0" y="2745504"/>
          <a:ext cx="6263640" cy="64759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Interferon therapy</a:t>
          </a:r>
        </a:p>
      </dsp:txBody>
      <dsp:txXfrm>
        <a:off x="31613" y="2777117"/>
        <a:ext cx="6200414" cy="584369"/>
      </dsp:txXfrm>
    </dsp:sp>
    <dsp:sp modelId="{6B957029-A4C2-4D17-845B-36E6870BC8FB}">
      <dsp:nvSpPr>
        <dsp:cNvPr id="0" name=""/>
        <dsp:cNvSpPr/>
      </dsp:nvSpPr>
      <dsp:spPr>
        <a:xfrm>
          <a:off x="0" y="3470859"/>
          <a:ext cx="6263640" cy="64759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Glucocorticoids</a:t>
          </a:r>
        </a:p>
      </dsp:txBody>
      <dsp:txXfrm>
        <a:off x="31613" y="3502472"/>
        <a:ext cx="6200414" cy="584369"/>
      </dsp:txXfrm>
    </dsp:sp>
    <dsp:sp modelId="{2C8A880F-E299-465F-8AE6-3DFED8821C25}">
      <dsp:nvSpPr>
        <dsp:cNvPr id="0" name=""/>
        <dsp:cNvSpPr/>
      </dsp:nvSpPr>
      <dsp:spPr>
        <a:xfrm>
          <a:off x="0" y="4196214"/>
          <a:ext cx="6263640"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Immune-globulins</a:t>
          </a:r>
        </a:p>
      </dsp:txBody>
      <dsp:txXfrm>
        <a:off x="31613" y="4227827"/>
        <a:ext cx="6200414" cy="584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F92CE-A925-4A59-9A32-E53AF575ADD8}">
      <dsp:nvSpPr>
        <dsp:cNvPr id="0" name=""/>
        <dsp:cNvSpPr/>
      </dsp:nvSpPr>
      <dsp:spPr>
        <a:xfrm>
          <a:off x="0" y="373149"/>
          <a:ext cx="6263640"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What is the living situation?</a:t>
          </a:r>
        </a:p>
      </dsp:txBody>
      <dsp:txXfrm>
        <a:off x="35125" y="408274"/>
        <a:ext cx="6193390" cy="649299"/>
      </dsp:txXfrm>
    </dsp:sp>
    <dsp:sp modelId="{D67B7F9E-2698-4298-B355-8394AB85CFA3}">
      <dsp:nvSpPr>
        <dsp:cNvPr id="0" name=""/>
        <dsp:cNvSpPr/>
      </dsp:nvSpPr>
      <dsp:spPr>
        <a:xfrm>
          <a:off x="0" y="1092699"/>
          <a:ext cx="626364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Independent</a:t>
          </a:r>
        </a:p>
        <a:p>
          <a:pPr marL="228600" lvl="1" indent="-228600" algn="l" defTabSz="1022350">
            <a:lnSpc>
              <a:spcPct val="90000"/>
            </a:lnSpc>
            <a:spcBef>
              <a:spcPct val="0"/>
            </a:spcBef>
            <a:spcAft>
              <a:spcPct val="20000"/>
            </a:spcAft>
            <a:buChar char="•"/>
          </a:pPr>
          <a:r>
            <a:rPr lang="en-US" sz="2300" kern="1200"/>
            <a:t>Alone</a:t>
          </a:r>
        </a:p>
        <a:p>
          <a:pPr marL="228600" lvl="1" indent="-228600" algn="l" defTabSz="1022350">
            <a:lnSpc>
              <a:spcPct val="90000"/>
            </a:lnSpc>
            <a:spcBef>
              <a:spcPct val="0"/>
            </a:spcBef>
            <a:spcAft>
              <a:spcPct val="20000"/>
            </a:spcAft>
            <a:buChar char="•"/>
          </a:pPr>
          <a:r>
            <a:rPr lang="en-US" sz="2300" kern="1200"/>
            <a:t>Institution</a:t>
          </a:r>
        </a:p>
      </dsp:txBody>
      <dsp:txXfrm>
        <a:off x="0" y="1092699"/>
        <a:ext cx="6263640" cy="1210950"/>
      </dsp:txXfrm>
    </dsp:sp>
    <dsp:sp modelId="{22AC6D60-D11D-4533-B912-61BE4A50C6E7}">
      <dsp:nvSpPr>
        <dsp:cNvPr id="0" name=""/>
        <dsp:cNvSpPr/>
      </dsp:nvSpPr>
      <dsp:spPr>
        <a:xfrm>
          <a:off x="0" y="2303649"/>
          <a:ext cx="6263640" cy="7195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Outpatient monitoring and treatment</a:t>
          </a:r>
        </a:p>
      </dsp:txBody>
      <dsp:txXfrm>
        <a:off x="35125" y="2338774"/>
        <a:ext cx="6193390" cy="649299"/>
      </dsp:txXfrm>
    </dsp:sp>
    <dsp:sp modelId="{E9D83B2B-1156-4AEB-AC28-23DBC35032D6}">
      <dsp:nvSpPr>
        <dsp:cNvPr id="0" name=""/>
        <dsp:cNvSpPr/>
      </dsp:nvSpPr>
      <dsp:spPr>
        <a:xfrm>
          <a:off x="0" y="3109599"/>
          <a:ext cx="6263640"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Post-ED options expanded</a:t>
          </a:r>
        </a:p>
      </dsp:txBody>
      <dsp:txXfrm>
        <a:off x="35125" y="3144724"/>
        <a:ext cx="6193390" cy="649299"/>
      </dsp:txXfrm>
    </dsp:sp>
    <dsp:sp modelId="{AC56120D-4717-4052-B13F-F485ED93C489}">
      <dsp:nvSpPr>
        <dsp:cNvPr id="0" name=""/>
        <dsp:cNvSpPr/>
      </dsp:nvSpPr>
      <dsp:spPr>
        <a:xfrm>
          <a:off x="0" y="3829149"/>
          <a:ext cx="626364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Hospital-at-home</a:t>
          </a:r>
        </a:p>
        <a:p>
          <a:pPr marL="228600" lvl="1" indent="-228600" algn="l" defTabSz="1022350">
            <a:lnSpc>
              <a:spcPct val="90000"/>
            </a:lnSpc>
            <a:spcBef>
              <a:spcPct val="0"/>
            </a:spcBef>
            <a:spcAft>
              <a:spcPct val="20000"/>
            </a:spcAft>
            <a:buChar char="•"/>
          </a:pPr>
          <a:r>
            <a:rPr lang="en-US" sz="2300" kern="1200"/>
            <a:t>Community paramedicine</a:t>
          </a:r>
        </a:p>
        <a:p>
          <a:pPr marL="228600" lvl="1" indent="-228600" algn="l" defTabSz="1022350">
            <a:lnSpc>
              <a:spcPct val="90000"/>
            </a:lnSpc>
            <a:spcBef>
              <a:spcPct val="0"/>
            </a:spcBef>
            <a:spcAft>
              <a:spcPct val="20000"/>
            </a:spcAft>
            <a:buChar char="•"/>
          </a:pPr>
          <a:r>
            <a:rPr lang="en-US" sz="2300" kern="1200"/>
            <a:t>Telehealth</a:t>
          </a:r>
        </a:p>
      </dsp:txBody>
      <dsp:txXfrm>
        <a:off x="0" y="3829149"/>
        <a:ext cx="6263640" cy="12109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8518C-F59C-4B82-B4B1-E92D8460C292}">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D700E-8BE7-4F10-A60D-B118757DC732}">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Independent Living</a:t>
          </a:r>
        </a:p>
      </dsp:txBody>
      <dsp:txXfrm>
        <a:off x="0" y="2687"/>
        <a:ext cx="6263640" cy="1833104"/>
      </dsp:txXfrm>
    </dsp:sp>
    <dsp:sp modelId="{EE7C16BE-AE6D-4421-ADF7-A2844A450DBA}">
      <dsp:nvSpPr>
        <dsp:cNvPr id="0" name=""/>
        <dsp:cNvSpPr/>
      </dsp:nvSpPr>
      <dsp:spPr>
        <a:xfrm>
          <a:off x="0" y="183579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A74E0-5866-4184-BF0F-FE41A391583F}">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Assisted Living</a:t>
          </a:r>
        </a:p>
      </dsp:txBody>
      <dsp:txXfrm>
        <a:off x="0" y="1835791"/>
        <a:ext cx="6263640" cy="1833104"/>
      </dsp:txXfrm>
    </dsp:sp>
    <dsp:sp modelId="{6D124D4E-E6CA-4C2D-920B-24C248F257A0}">
      <dsp:nvSpPr>
        <dsp:cNvPr id="0" name=""/>
        <dsp:cNvSpPr/>
      </dsp:nvSpPr>
      <dsp:spPr>
        <a:xfrm>
          <a:off x="0" y="3668896"/>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B1ACB-52E7-4D68-AB80-F12443AA82DE}">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Skilled Nursing</a:t>
          </a:r>
        </a:p>
      </dsp:txBody>
      <dsp:txXfrm>
        <a:off x="0" y="3668896"/>
        <a:ext cx="6263640" cy="18331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7D08-5282-4FB4-9287-33BCD07D0AC5}">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79515-A835-4184-93F9-6DF1F3427D51}">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DD910F-1EDA-43FA-A8F0-FB2EFB437050}">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May only have one licensed practical nurse for entire facility</a:t>
          </a:r>
        </a:p>
      </dsp:txBody>
      <dsp:txXfrm>
        <a:off x="2039300" y="956381"/>
        <a:ext cx="4474303" cy="1765627"/>
      </dsp:txXfrm>
    </dsp:sp>
    <dsp:sp modelId="{3F177862-8B9C-4E62-BABF-C2AD8D456B5F}">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0EADAD-1252-4AA4-9071-F27F331E5C7E}">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42F397-3CC1-4154-A930-D0DF2645141D}">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Less therapeutic and diagnostic capabilities</a:t>
          </a:r>
        </a:p>
      </dsp:txBody>
      <dsp:txXfrm>
        <a:off x="2039300" y="3163416"/>
        <a:ext cx="4474303" cy="17656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F9CF-E7BF-4332-AEA9-4DE8B7D6033D}">
      <dsp:nvSpPr>
        <dsp:cNvPr id="0" name=""/>
        <dsp:cNvSpPr/>
      </dsp:nvSpPr>
      <dsp:spPr>
        <a:xfrm>
          <a:off x="941481" y="770686"/>
          <a:ext cx="1450370" cy="1450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B48286-3BC5-4B46-8EC5-D7EEE0C5BB92}">
      <dsp:nvSpPr>
        <dsp:cNvPr id="0" name=""/>
        <dsp:cNvSpPr/>
      </dsp:nvSpPr>
      <dsp:spPr>
        <a:xfrm>
          <a:off x="55144" y="2604236"/>
          <a:ext cx="3223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Oxygen</a:t>
          </a:r>
        </a:p>
      </dsp:txBody>
      <dsp:txXfrm>
        <a:off x="55144" y="2604236"/>
        <a:ext cx="3223045" cy="720000"/>
      </dsp:txXfrm>
    </dsp:sp>
    <dsp:sp modelId="{72C685A7-5FA1-42F3-80A7-1E3AF4EA9D00}">
      <dsp:nvSpPr>
        <dsp:cNvPr id="0" name=""/>
        <dsp:cNvSpPr/>
      </dsp:nvSpPr>
      <dsp:spPr>
        <a:xfrm>
          <a:off x="4728559" y="770686"/>
          <a:ext cx="1450370" cy="14503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4B3AC-BA29-4790-BFF3-E3AB324DD501}">
      <dsp:nvSpPr>
        <dsp:cNvPr id="0" name=""/>
        <dsp:cNvSpPr/>
      </dsp:nvSpPr>
      <dsp:spPr>
        <a:xfrm>
          <a:off x="3842222" y="2604236"/>
          <a:ext cx="3223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IV Meds</a:t>
          </a:r>
        </a:p>
      </dsp:txBody>
      <dsp:txXfrm>
        <a:off x="3842222" y="2604236"/>
        <a:ext cx="3223045" cy="720000"/>
      </dsp:txXfrm>
    </dsp:sp>
    <dsp:sp modelId="{CC3B3A6A-439D-445F-8DB6-C44A030B4B7C}">
      <dsp:nvSpPr>
        <dsp:cNvPr id="0" name=""/>
        <dsp:cNvSpPr/>
      </dsp:nvSpPr>
      <dsp:spPr>
        <a:xfrm>
          <a:off x="8515638" y="770686"/>
          <a:ext cx="1450370" cy="14503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0476F-C686-49BB-A32E-8F37B4D8D87F}">
      <dsp:nvSpPr>
        <dsp:cNvPr id="0" name=""/>
        <dsp:cNvSpPr/>
      </dsp:nvSpPr>
      <dsp:spPr>
        <a:xfrm>
          <a:off x="7629300" y="2604236"/>
          <a:ext cx="3223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Nebulized treatments</a:t>
          </a:r>
        </a:p>
      </dsp:txBody>
      <dsp:txXfrm>
        <a:off x="7629300" y="2604236"/>
        <a:ext cx="3223045"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A764-6137-4444-AF1F-526581E209FC}">
      <dsp:nvSpPr>
        <dsp:cNvPr id="0" name=""/>
        <dsp:cNvSpPr/>
      </dsp:nvSpPr>
      <dsp:spPr>
        <a:xfrm>
          <a:off x="0" y="958220"/>
          <a:ext cx="6588691" cy="17690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BC944-2885-4917-AEE7-E09DAE8C08AD}">
      <dsp:nvSpPr>
        <dsp:cNvPr id="0" name=""/>
        <dsp:cNvSpPr/>
      </dsp:nvSpPr>
      <dsp:spPr>
        <a:xfrm>
          <a:off x="535129" y="1356250"/>
          <a:ext cx="972962" cy="972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02B91-47C6-445B-9E81-1DB7E723E4C3}">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889000">
            <a:lnSpc>
              <a:spcPct val="90000"/>
            </a:lnSpc>
            <a:spcBef>
              <a:spcPct val="0"/>
            </a:spcBef>
            <a:spcAft>
              <a:spcPct val="35000"/>
            </a:spcAft>
            <a:buNone/>
          </a:pPr>
          <a:r>
            <a:rPr lang="en-US" sz="2000" kern="1200" dirty="0"/>
            <a:t>On March 12, 2020, CMS waived an important restriction to nursing home and skilled nursing facility (SNF) access called the “the 3-day rule”</a:t>
          </a:r>
          <a:r>
            <a:rPr lang="en-US" sz="1600" kern="1200" dirty="0"/>
            <a:t>. </a:t>
          </a:r>
        </a:p>
      </dsp:txBody>
      <dsp:txXfrm>
        <a:off x="2043221" y="958220"/>
        <a:ext cx="4545469" cy="1769022"/>
      </dsp:txXfrm>
    </dsp:sp>
    <dsp:sp modelId="{5DD32A7F-3FAC-4C48-B708-0650A89EA690}">
      <dsp:nvSpPr>
        <dsp:cNvPr id="0" name=""/>
        <dsp:cNvSpPr/>
      </dsp:nvSpPr>
      <dsp:spPr>
        <a:xfrm>
          <a:off x="0" y="3169499"/>
          <a:ext cx="6588691" cy="17690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DA3CB-C72A-46B4-856F-6BE55203308C}">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D6E02-2A00-4203-9234-2F182FA30BB4}">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066800">
            <a:lnSpc>
              <a:spcPct val="90000"/>
            </a:lnSpc>
            <a:spcBef>
              <a:spcPct val="0"/>
            </a:spcBef>
            <a:spcAft>
              <a:spcPct val="35000"/>
            </a:spcAft>
            <a:buNone/>
          </a:pPr>
          <a:r>
            <a:rPr lang="en-US" sz="2400" kern="1200" dirty="0"/>
            <a:t>Relaxation of this rule with this waiver now allows direct transfer of appropriate stable older adults to SNF from the ED. </a:t>
          </a:r>
        </a:p>
      </dsp:txBody>
      <dsp:txXfrm>
        <a:off x="2043221" y="3169499"/>
        <a:ext cx="4545469" cy="17690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EDCA2-2EA5-4CB5-B3DA-0BB9894953C5}">
      <dsp:nvSpPr>
        <dsp:cNvPr id="0" name=""/>
        <dsp:cNvSpPr/>
      </dsp:nvSpPr>
      <dsp:spPr>
        <a:xfrm>
          <a:off x="4910475" y="550"/>
          <a:ext cx="1961853" cy="16443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Baseline isolation</a:t>
          </a:r>
        </a:p>
      </dsp:txBody>
      <dsp:txXfrm>
        <a:off x="5197782" y="241357"/>
        <a:ext cx="1387239" cy="1162719"/>
      </dsp:txXfrm>
    </dsp:sp>
    <dsp:sp modelId="{602DCB54-5540-4DB4-A2E3-943E2C98B1CD}">
      <dsp:nvSpPr>
        <dsp:cNvPr id="0" name=""/>
        <dsp:cNvSpPr/>
      </dsp:nvSpPr>
      <dsp:spPr>
        <a:xfrm rot="2160000">
          <a:off x="6711317" y="1259901"/>
          <a:ext cx="327475" cy="5549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720698" y="1342020"/>
        <a:ext cx="229233" cy="332978"/>
      </dsp:txXfrm>
    </dsp:sp>
    <dsp:sp modelId="{9D66DD83-E4B7-454C-823F-5CD9E25C0935}">
      <dsp:nvSpPr>
        <dsp:cNvPr id="0" name=""/>
        <dsp:cNvSpPr/>
      </dsp:nvSpPr>
      <dsp:spPr>
        <a:xfrm>
          <a:off x="6871606" y="1451971"/>
          <a:ext cx="2035010" cy="164433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Little Reserve</a:t>
          </a:r>
        </a:p>
      </dsp:txBody>
      <dsp:txXfrm>
        <a:off x="7169626" y="1692778"/>
        <a:ext cx="1438970" cy="1162719"/>
      </dsp:txXfrm>
    </dsp:sp>
    <dsp:sp modelId="{76BBA1BE-EE6B-4E6D-8C79-885180822D1B}">
      <dsp:nvSpPr>
        <dsp:cNvPr id="0" name=""/>
        <dsp:cNvSpPr/>
      </dsp:nvSpPr>
      <dsp:spPr>
        <a:xfrm rot="6480000">
          <a:off x="7298526" y="3161221"/>
          <a:ext cx="424389" cy="5549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7381856" y="3211670"/>
        <a:ext cx="297072" cy="332978"/>
      </dsp:txXfrm>
    </dsp:sp>
    <dsp:sp modelId="{289CB4F5-2FB6-48B4-8640-DF2CC3800D8D}">
      <dsp:nvSpPr>
        <dsp:cNvPr id="0" name=""/>
        <dsp:cNvSpPr/>
      </dsp:nvSpPr>
      <dsp:spPr>
        <a:xfrm>
          <a:off x="6172497" y="3800417"/>
          <a:ext cx="1907113" cy="16443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Lack of family visitors</a:t>
          </a:r>
        </a:p>
      </dsp:txBody>
      <dsp:txXfrm>
        <a:off x="6451787" y="4041224"/>
        <a:ext cx="1348533" cy="1162719"/>
      </dsp:txXfrm>
    </dsp:sp>
    <dsp:sp modelId="{71D68404-409D-44A8-9700-05C6C32CF884}">
      <dsp:nvSpPr>
        <dsp:cNvPr id="0" name=""/>
        <dsp:cNvSpPr/>
      </dsp:nvSpPr>
      <dsp:spPr>
        <a:xfrm rot="10800000">
          <a:off x="5766548" y="4345103"/>
          <a:ext cx="286870" cy="5549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852609" y="4456095"/>
        <a:ext cx="200809" cy="332978"/>
      </dsp:txXfrm>
    </dsp:sp>
    <dsp:sp modelId="{EA6097B3-20EF-4972-A123-6A0FD72D8227}">
      <dsp:nvSpPr>
        <dsp:cNvPr id="0" name=""/>
        <dsp:cNvSpPr/>
      </dsp:nvSpPr>
      <dsp:spPr>
        <a:xfrm>
          <a:off x="3682270" y="3800417"/>
          <a:ext cx="1948962" cy="16443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Lack of regular interactions</a:t>
          </a:r>
        </a:p>
      </dsp:txBody>
      <dsp:txXfrm>
        <a:off x="3967689" y="4041224"/>
        <a:ext cx="1378124" cy="1162719"/>
      </dsp:txXfrm>
    </dsp:sp>
    <dsp:sp modelId="{745CE352-2529-44FB-850E-826E47437E48}">
      <dsp:nvSpPr>
        <dsp:cNvPr id="0" name=""/>
        <dsp:cNvSpPr/>
      </dsp:nvSpPr>
      <dsp:spPr>
        <a:xfrm rot="15120000">
          <a:off x="4067167" y="3183122"/>
          <a:ext cx="424066" cy="5549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150434" y="3354611"/>
        <a:ext cx="296846" cy="332978"/>
      </dsp:txXfrm>
    </dsp:sp>
    <dsp:sp modelId="{3FB3DA65-4961-4B40-B41F-58623B15FC51}">
      <dsp:nvSpPr>
        <dsp:cNvPr id="0" name=""/>
        <dsp:cNvSpPr/>
      </dsp:nvSpPr>
      <dsp:spPr>
        <a:xfrm>
          <a:off x="2888809" y="1451971"/>
          <a:ext cx="2009769" cy="164433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Restrict needed access to food and med</a:t>
          </a:r>
        </a:p>
      </dsp:txBody>
      <dsp:txXfrm>
        <a:off x="3183133" y="1692778"/>
        <a:ext cx="1421121" cy="1162719"/>
      </dsp:txXfrm>
    </dsp:sp>
    <dsp:sp modelId="{73B0824F-35C6-4FD4-AC32-B1F3763FB7FC}">
      <dsp:nvSpPr>
        <dsp:cNvPr id="0" name=""/>
        <dsp:cNvSpPr/>
      </dsp:nvSpPr>
      <dsp:spPr>
        <a:xfrm rot="19440000">
          <a:off x="4724608" y="1272754"/>
          <a:ext cx="330903" cy="55496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734088" y="1412921"/>
        <a:ext cx="231632" cy="3329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C3176-17F4-4E18-B594-2A5C7AC49BB8}">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4/10 Adults reported delaying or avoiding medical care</a:t>
          </a:r>
        </a:p>
      </dsp:txBody>
      <dsp:txXfrm>
        <a:off x="1748064" y="2975"/>
        <a:ext cx="3342605" cy="2005563"/>
      </dsp:txXfrm>
    </dsp:sp>
    <dsp:sp modelId="{2570E239-0109-42BA-8FE9-1040924C518A}">
      <dsp:nvSpPr>
        <dsp:cNvPr id="0" name=""/>
        <dsp:cNvSpPr/>
      </dsp:nvSpPr>
      <dsp:spPr>
        <a:xfrm>
          <a:off x="5424930" y="2975"/>
          <a:ext cx="3342605" cy="20055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55% with multiple chronic conditions</a:t>
          </a:r>
        </a:p>
      </dsp:txBody>
      <dsp:txXfrm>
        <a:off x="5424930" y="2975"/>
        <a:ext cx="3342605" cy="2005563"/>
      </dsp:txXfrm>
    </dsp:sp>
    <dsp:sp modelId="{8BBB2FF4-43FA-46B4-8BF0-B69DC1D72B06}">
      <dsp:nvSpPr>
        <dsp:cNvPr id="0" name=""/>
        <dsp:cNvSpPr/>
      </dsp:nvSpPr>
      <dsp:spPr>
        <a:xfrm>
          <a:off x="1748064" y="2342799"/>
          <a:ext cx="3342605" cy="20055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69% affected ability to manage chronic conditions</a:t>
          </a:r>
        </a:p>
        <a:p>
          <a:pPr marL="171450" lvl="1" indent="-171450" algn="l" defTabSz="755650">
            <a:lnSpc>
              <a:spcPct val="90000"/>
            </a:lnSpc>
            <a:spcBef>
              <a:spcPct val="0"/>
            </a:spcBef>
            <a:spcAft>
              <a:spcPct val="15000"/>
            </a:spcAft>
            <a:buChar char="•"/>
          </a:pPr>
          <a:r>
            <a:rPr lang="en-US" sz="1700" kern="1200"/>
            <a:t>Closing of gyms</a:t>
          </a:r>
        </a:p>
        <a:p>
          <a:pPr marL="171450" lvl="1" indent="-171450" algn="l" defTabSz="755650">
            <a:lnSpc>
              <a:spcPct val="90000"/>
            </a:lnSpc>
            <a:spcBef>
              <a:spcPct val="0"/>
            </a:spcBef>
            <a:spcAft>
              <a:spcPct val="15000"/>
            </a:spcAft>
            <a:buChar char="•"/>
          </a:pPr>
          <a:r>
            <a:rPr lang="en-US" sz="1700" kern="1200"/>
            <a:t>Food access</a:t>
          </a:r>
        </a:p>
        <a:p>
          <a:pPr marL="171450" lvl="1" indent="-171450" algn="l" defTabSz="755650">
            <a:lnSpc>
              <a:spcPct val="90000"/>
            </a:lnSpc>
            <a:spcBef>
              <a:spcPct val="0"/>
            </a:spcBef>
            <a:spcAft>
              <a:spcPct val="15000"/>
            </a:spcAft>
            <a:buChar char="•"/>
          </a:pPr>
          <a:r>
            <a:rPr lang="en-US" sz="1700" kern="1200"/>
            <a:t>Isolation</a:t>
          </a:r>
        </a:p>
      </dsp:txBody>
      <dsp:txXfrm>
        <a:off x="1748064" y="2342799"/>
        <a:ext cx="3342605" cy="2005563"/>
      </dsp:txXfrm>
    </dsp:sp>
    <dsp:sp modelId="{54BFD10C-B326-4267-A043-05644030BC14}">
      <dsp:nvSpPr>
        <dsp:cNvPr id="0" name=""/>
        <dsp:cNvSpPr/>
      </dsp:nvSpPr>
      <dsp:spPr>
        <a:xfrm>
          <a:off x="5424930" y="2342799"/>
          <a:ext cx="3342605" cy="20055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ED volume dropped by 50%</a:t>
          </a:r>
        </a:p>
      </dsp:txBody>
      <dsp:txXfrm>
        <a:off x="5424930" y="2342799"/>
        <a:ext cx="3342605" cy="20055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14E07-AC98-4633-AAF7-43CA97A246C7}">
      <dsp:nvSpPr>
        <dsp:cNvPr id="0" name=""/>
        <dsp:cNvSpPr/>
      </dsp:nvSpPr>
      <dsp:spPr>
        <a:xfrm>
          <a:off x="2529" y="3783"/>
          <a:ext cx="7032328" cy="25235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Proactively identifies who does not want aggressive, invasive interventions</a:t>
          </a:r>
        </a:p>
      </dsp:txBody>
      <dsp:txXfrm>
        <a:off x="2529" y="3783"/>
        <a:ext cx="7032328" cy="2523562"/>
      </dsp:txXfrm>
    </dsp:sp>
    <dsp:sp modelId="{A8A00477-2375-4A52-AA93-867720AF768B}">
      <dsp:nvSpPr>
        <dsp:cNvPr id="0" name=""/>
        <dsp:cNvSpPr/>
      </dsp:nvSpPr>
      <dsp:spPr>
        <a:xfrm>
          <a:off x="2529" y="2947940"/>
          <a:ext cx="7032328" cy="252356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Clearly documented in easily accessible location</a:t>
          </a:r>
        </a:p>
      </dsp:txBody>
      <dsp:txXfrm>
        <a:off x="2529" y="2947940"/>
        <a:ext cx="7032328" cy="2523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DDBCA-C26D-49E5-82E7-DF406B27363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014B8-EA2C-41BD-9CA7-797787761BCD}">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Underlying medical conditions (dementia)</a:t>
          </a:r>
        </a:p>
      </dsp:txBody>
      <dsp:txXfrm>
        <a:off x="0" y="0"/>
        <a:ext cx="6900512" cy="692017"/>
      </dsp:txXfrm>
    </dsp:sp>
    <dsp:sp modelId="{C5440DE6-9CF7-44A1-AD6D-F5E558A5778E}">
      <dsp:nvSpPr>
        <dsp:cNvPr id="0" name=""/>
        <dsp:cNvSpPr/>
      </dsp:nvSpPr>
      <dsp:spPr>
        <a:xfrm>
          <a:off x="0" y="692017"/>
          <a:ext cx="6900512"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63B7E-CC42-4A9A-87B2-A4E697C11F7A}">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African Americans</a:t>
          </a:r>
        </a:p>
      </dsp:txBody>
      <dsp:txXfrm>
        <a:off x="0" y="692017"/>
        <a:ext cx="6900512" cy="692017"/>
      </dsp:txXfrm>
    </dsp:sp>
    <dsp:sp modelId="{AF36C2FA-3BD9-41F1-A986-3F8DAF734C9E}">
      <dsp:nvSpPr>
        <dsp:cNvPr id="0" name=""/>
        <dsp:cNvSpPr/>
      </dsp:nvSpPr>
      <dsp:spPr>
        <a:xfrm>
          <a:off x="0" y="1384035"/>
          <a:ext cx="6900512"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0CBA3-408F-47C3-8DDF-FF98CC0ED7BF}">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Members of Hispanic communities</a:t>
          </a:r>
        </a:p>
      </dsp:txBody>
      <dsp:txXfrm>
        <a:off x="0" y="1384035"/>
        <a:ext cx="6900512" cy="692017"/>
      </dsp:txXfrm>
    </dsp:sp>
    <dsp:sp modelId="{B7C90FEC-8C6B-4ED0-87C6-BA65C5BE94A5}">
      <dsp:nvSpPr>
        <dsp:cNvPr id="0" name=""/>
        <dsp:cNvSpPr/>
      </dsp:nvSpPr>
      <dsp:spPr>
        <a:xfrm>
          <a:off x="0" y="2076052"/>
          <a:ext cx="6900512"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FD0F1-4B6B-4DF5-8721-742F685FF56A}">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Residents of ALFs and SNFs</a:t>
          </a:r>
        </a:p>
      </dsp:txBody>
      <dsp:txXfrm>
        <a:off x="0" y="2076052"/>
        <a:ext cx="6900512" cy="692017"/>
      </dsp:txXfrm>
    </dsp:sp>
    <dsp:sp modelId="{148766E6-1B2C-4B9E-B998-F523567B968B}">
      <dsp:nvSpPr>
        <dsp:cNvPr id="0" name=""/>
        <dsp:cNvSpPr/>
      </dsp:nvSpPr>
      <dsp:spPr>
        <a:xfrm>
          <a:off x="0" y="2768070"/>
          <a:ext cx="6900512"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D4CA9-D6DF-4B39-9A48-393600D62C53}">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Living in rural communities</a:t>
          </a:r>
        </a:p>
      </dsp:txBody>
      <dsp:txXfrm>
        <a:off x="0" y="2768070"/>
        <a:ext cx="6900512" cy="692017"/>
      </dsp:txXfrm>
    </dsp:sp>
    <dsp:sp modelId="{D4B5FD0F-CB63-4494-8C2C-4C34E66F616B}">
      <dsp:nvSpPr>
        <dsp:cNvPr id="0" name=""/>
        <dsp:cNvSpPr/>
      </dsp:nvSpPr>
      <dsp:spPr>
        <a:xfrm>
          <a:off x="0" y="3460088"/>
          <a:ext cx="6900512"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447A8-36D4-4CE5-959C-00C1B0CBEDBE}">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Socio-economic vulnerabilities</a:t>
          </a:r>
        </a:p>
      </dsp:txBody>
      <dsp:txXfrm>
        <a:off x="0" y="3460088"/>
        <a:ext cx="6900512" cy="692017"/>
      </dsp:txXfrm>
    </dsp:sp>
    <dsp:sp modelId="{EB075C87-D065-4305-8CEC-ED232A74D476}">
      <dsp:nvSpPr>
        <dsp:cNvPr id="0" name=""/>
        <dsp:cNvSpPr/>
      </dsp:nvSpPr>
      <dsp:spPr>
        <a:xfrm>
          <a:off x="0" y="4152105"/>
          <a:ext cx="6900512"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D3622-B575-4E25-9D60-BDE57E347F04}">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Lower SES</a:t>
          </a:r>
        </a:p>
      </dsp:txBody>
      <dsp:txXfrm>
        <a:off x="0" y="4152105"/>
        <a:ext cx="6900512" cy="692017"/>
      </dsp:txXfrm>
    </dsp:sp>
    <dsp:sp modelId="{169D9E22-D8F3-49D4-AC19-7FF48B33EEE8}">
      <dsp:nvSpPr>
        <dsp:cNvPr id="0" name=""/>
        <dsp:cNvSpPr/>
      </dsp:nvSpPr>
      <dsp:spPr>
        <a:xfrm>
          <a:off x="0" y="484412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903B6-B452-4861-8966-CCAB116C500B}">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Homebound</a:t>
          </a:r>
        </a:p>
      </dsp:txBody>
      <dsp:txXfrm>
        <a:off x="0" y="4844123"/>
        <a:ext cx="6900512" cy="692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1267-C479-42D9-91FD-F57C19B4173C}">
      <dsp:nvSpPr>
        <dsp:cNvPr id="0" name=""/>
        <dsp:cNvSpPr/>
      </dsp:nvSpPr>
      <dsp:spPr>
        <a:xfrm>
          <a:off x="0" y="1099718"/>
          <a:ext cx="5257800" cy="155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Fever</a:t>
          </a:r>
        </a:p>
      </dsp:txBody>
      <dsp:txXfrm>
        <a:off x="76105" y="1175823"/>
        <a:ext cx="5105590" cy="1406815"/>
      </dsp:txXfrm>
    </dsp:sp>
    <dsp:sp modelId="{8E9D59A4-4B3A-450A-AC84-BDE49E99F7A6}">
      <dsp:nvSpPr>
        <dsp:cNvPr id="0" name=""/>
        <dsp:cNvSpPr/>
      </dsp:nvSpPr>
      <dsp:spPr>
        <a:xfrm>
          <a:off x="0" y="2845944"/>
          <a:ext cx="5257800" cy="15590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Cough</a:t>
          </a:r>
        </a:p>
      </dsp:txBody>
      <dsp:txXfrm>
        <a:off x="76105" y="2922049"/>
        <a:ext cx="5105590"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EC5C1-10EC-4F35-AD24-F784D018401D}">
      <dsp:nvSpPr>
        <dsp:cNvPr id="0" name=""/>
        <dsp:cNvSpPr/>
      </dsp:nvSpPr>
      <dsp:spPr>
        <a:xfrm>
          <a:off x="4325" y="1339389"/>
          <a:ext cx="2601087"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Weakness</a:t>
          </a:r>
        </a:p>
      </dsp:txBody>
      <dsp:txXfrm>
        <a:off x="4325" y="1339389"/>
        <a:ext cx="2601087" cy="662400"/>
      </dsp:txXfrm>
    </dsp:sp>
    <dsp:sp modelId="{1444DD9F-439E-42EC-85BB-F0D8591362AE}">
      <dsp:nvSpPr>
        <dsp:cNvPr id="0" name=""/>
        <dsp:cNvSpPr/>
      </dsp:nvSpPr>
      <dsp:spPr>
        <a:xfrm>
          <a:off x="4325" y="2001789"/>
          <a:ext cx="2601087" cy="10101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r>
            <a:rPr lang="en-US" sz="2300" kern="1200" dirty="0"/>
            <a:t>30%</a:t>
          </a:r>
        </a:p>
      </dsp:txBody>
      <dsp:txXfrm>
        <a:off x="4325" y="2001789"/>
        <a:ext cx="2601087" cy="1010160"/>
      </dsp:txXfrm>
    </dsp:sp>
    <dsp:sp modelId="{B2921A04-EB51-4B98-9A04-1860F2339B0E}">
      <dsp:nvSpPr>
        <dsp:cNvPr id="0" name=""/>
        <dsp:cNvSpPr/>
      </dsp:nvSpPr>
      <dsp:spPr>
        <a:xfrm>
          <a:off x="2969565" y="1339389"/>
          <a:ext cx="2601087" cy="6624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Delirium</a:t>
          </a:r>
        </a:p>
      </dsp:txBody>
      <dsp:txXfrm>
        <a:off x="2969565" y="1339389"/>
        <a:ext cx="2601087" cy="662400"/>
      </dsp:txXfrm>
    </dsp:sp>
    <dsp:sp modelId="{8CB5E31B-2131-46ED-9245-193A2B645FFA}">
      <dsp:nvSpPr>
        <dsp:cNvPr id="0" name=""/>
        <dsp:cNvSpPr/>
      </dsp:nvSpPr>
      <dsp:spPr>
        <a:xfrm>
          <a:off x="2969565" y="2001789"/>
          <a:ext cx="2601087" cy="101016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r>
            <a:rPr lang="en-US" sz="2300" kern="1200" dirty="0"/>
            <a:t>28%</a:t>
          </a:r>
        </a:p>
      </dsp:txBody>
      <dsp:txXfrm>
        <a:off x="2969565" y="2001789"/>
        <a:ext cx="2601087" cy="1010160"/>
      </dsp:txXfrm>
    </dsp:sp>
    <dsp:sp modelId="{34BA27EB-81DE-47FE-B608-3B45E24890D5}">
      <dsp:nvSpPr>
        <dsp:cNvPr id="0" name=""/>
        <dsp:cNvSpPr/>
      </dsp:nvSpPr>
      <dsp:spPr>
        <a:xfrm>
          <a:off x="5934805" y="1339389"/>
          <a:ext cx="2601087" cy="6624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Fall</a:t>
          </a:r>
        </a:p>
      </dsp:txBody>
      <dsp:txXfrm>
        <a:off x="5934805" y="1339389"/>
        <a:ext cx="2601087" cy="662400"/>
      </dsp:txXfrm>
    </dsp:sp>
    <dsp:sp modelId="{B6D9E793-877C-4BEA-AD15-969E0E6B0DC0}">
      <dsp:nvSpPr>
        <dsp:cNvPr id="0" name=""/>
        <dsp:cNvSpPr/>
      </dsp:nvSpPr>
      <dsp:spPr>
        <a:xfrm>
          <a:off x="5934805" y="2001789"/>
          <a:ext cx="2601087" cy="101016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r>
            <a:rPr lang="en-US" sz="2300" kern="1200" dirty="0"/>
            <a:t>11%</a:t>
          </a:r>
        </a:p>
      </dsp:txBody>
      <dsp:txXfrm>
        <a:off x="5934805" y="2001789"/>
        <a:ext cx="2601087" cy="1010160"/>
      </dsp:txXfrm>
    </dsp:sp>
    <dsp:sp modelId="{DB9F9899-881F-4D37-8DFC-F15ADAC46EBA}">
      <dsp:nvSpPr>
        <dsp:cNvPr id="0" name=""/>
        <dsp:cNvSpPr/>
      </dsp:nvSpPr>
      <dsp:spPr>
        <a:xfrm>
          <a:off x="8900045" y="1339389"/>
          <a:ext cx="2601087" cy="662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Dizziness/Syncope</a:t>
          </a:r>
        </a:p>
      </dsp:txBody>
      <dsp:txXfrm>
        <a:off x="8900045" y="1339389"/>
        <a:ext cx="2601087" cy="662400"/>
      </dsp:txXfrm>
    </dsp:sp>
    <dsp:sp modelId="{E48459BB-DEE6-4FCF-ADEA-EB1C7FF68EE4}">
      <dsp:nvSpPr>
        <dsp:cNvPr id="0" name=""/>
        <dsp:cNvSpPr/>
      </dsp:nvSpPr>
      <dsp:spPr>
        <a:xfrm>
          <a:off x="8900045" y="2001789"/>
          <a:ext cx="2601087" cy="101016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r>
            <a:rPr lang="en-US" sz="2300" kern="1200" dirty="0"/>
            <a:t>9%</a:t>
          </a:r>
        </a:p>
      </dsp:txBody>
      <dsp:txXfrm>
        <a:off x="8900045" y="2001789"/>
        <a:ext cx="2601087" cy="1010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14F14-600F-42A1-BEDB-3A042C9F1D74}">
      <dsp:nvSpPr>
        <dsp:cNvPr id="0" name=""/>
        <dsp:cNvSpPr/>
      </dsp:nvSpPr>
      <dsp:spPr>
        <a:xfrm>
          <a:off x="0" y="141817"/>
          <a:ext cx="4828172"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Incontinence, lethargy and sneezing on and off</a:t>
          </a:r>
        </a:p>
      </dsp:txBody>
      <dsp:txXfrm>
        <a:off x="62141" y="203958"/>
        <a:ext cx="4703890" cy="1148678"/>
      </dsp:txXfrm>
    </dsp:sp>
    <dsp:sp modelId="{C37EEDCD-34D1-4CE3-B6D3-02AA8533C65C}">
      <dsp:nvSpPr>
        <dsp:cNvPr id="0" name=""/>
        <dsp:cNvSpPr/>
      </dsp:nvSpPr>
      <dsp:spPr>
        <a:xfrm>
          <a:off x="0" y="1506937"/>
          <a:ext cx="4828172" cy="12729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Fall or injury as a result of weakness and dehydration</a:t>
          </a:r>
        </a:p>
      </dsp:txBody>
      <dsp:txXfrm>
        <a:off x="62141" y="1569078"/>
        <a:ext cx="4703890" cy="1148678"/>
      </dsp:txXfrm>
    </dsp:sp>
    <dsp:sp modelId="{C6646687-B690-4AB8-939C-75AF1805FF6E}">
      <dsp:nvSpPr>
        <dsp:cNvPr id="0" name=""/>
        <dsp:cNvSpPr/>
      </dsp:nvSpPr>
      <dsp:spPr>
        <a:xfrm>
          <a:off x="0" y="2872057"/>
          <a:ext cx="4828172" cy="12729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Disorientation, dysarthria</a:t>
          </a:r>
        </a:p>
      </dsp:txBody>
      <dsp:txXfrm>
        <a:off x="62141" y="2934198"/>
        <a:ext cx="4703890" cy="1148678"/>
      </dsp:txXfrm>
    </dsp:sp>
    <dsp:sp modelId="{29310E41-4F3F-412F-9E1A-539BDF4F8F90}">
      <dsp:nvSpPr>
        <dsp:cNvPr id="0" name=""/>
        <dsp:cNvSpPr/>
      </dsp:nvSpPr>
      <dsp:spPr>
        <a:xfrm>
          <a:off x="0" y="4237177"/>
          <a:ext cx="4828172"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Nausea, vomiting, diarrhea</a:t>
          </a:r>
        </a:p>
      </dsp:txBody>
      <dsp:txXfrm>
        <a:off x="62141" y="4299318"/>
        <a:ext cx="4703890" cy="1148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CAA8-4AC9-4F09-89ED-9D3842398743}">
      <dsp:nvSpPr>
        <dsp:cNvPr id="0" name=""/>
        <dsp:cNvSpPr/>
      </dsp:nvSpPr>
      <dsp:spPr>
        <a:xfrm>
          <a:off x="0" y="673555"/>
          <a:ext cx="2823601" cy="17929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857F9-4B77-4ED7-8933-94B4196871F5}">
      <dsp:nvSpPr>
        <dsp:cNvPr id="0" name=""/>
        <dsp:cNvSpPr/>
      </dsp:nvSpPr>
      <dsp:spPr>
        <a:xfrm>
          <a:off x="313733" y="971601"/>
          <a:ext cx="2823601" cy="179298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Immunosenscence</a:t>
          </a:r>
          <a:endParaRPr lang="en-US" sz="2600" kern="1200" dirty="0"/>
        </a:p>
      </dsp:txBody>
      <dsp:txXfrm>
        <a:off x="366248" y="1024116"/>
        <a:ext cx="2718571" cy="1687956"/>
      </dsp:txXfrm>
    </dsp:sp>
    <dsp:sp modelId="{D29FF3DB-B980-400C-902B-1000E0616889}">
      <dsp:nvSpPr>
        <dsp:cNvPr id="0" name=""/>
        <dsp:cNvSpPr/>
      </dsp:nvSpPr>
      <dsp:spPr>
        <a:xfrm>
          <a:off x="3451068" y="673555"/>
          <a:ext cx="2823601" cy="17929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F52C4-5EF2-4688-A93A-8222CC9B8E50}">
      <dsp:nvSpPr>
        <dsp:cNvPr id="0" name=""/>
        <dsp:cNvSpPr/>
      </dsp:nvSpPr>
      <dsp:spPr>
        <a:xfrm>
          <a:off x="3764802" y="971601"/>
          <a:ext cx="2823601" cy="179298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Inflammaging</a:t>
          </a:r>
        </a:p>
      </dsp:txBody>
      <dsp:txXfrm>
        <a:off x="3817317" y="1024116"/>
        <a:ext cx="2718571" cy="1687956"/>
      </dsp:txXfrm>
    </dsp:sp>
    <dsp:sp modelId="{005079AB-1AE4-472A-8AFC-5FEB5AAECC28}">
      <dsp:nvSpPr>
        <dsp:cNvPr id="0" name=""/>
        <dsp:cNvSpPr/>
      </dsp:nvSpPr>
      <dsp:spPr>
        <a:xfrm>
          <a:off x="6902137" y="673555"/>
          <a:ext cx="2823601" cy="17929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F5894-3FB4-4829-90BE-8879E335E01B}">
      <dsp:nvSpPr>
        <dsp:cNvPr id="0" name=""/>
        <dsp:cNvSpPr/>
      </dsp:nvSpPr>
      <dsp:spPr>
        <a:xfrm>
          <a:off x="7215870" y="971601"/>
          <a:ext cx="2823601" cy="179298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Decreased clearing</a:t>
          </a:r>
        </a:p>
      </dsp:txBody>
      <dsp:txXfrm>
        <a:off x="7268385" y="1024116"/>
        <a:ext cx="2718571" cy="1687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EE5CD-2215-45FB-89DE-8838B0F35C10}">
      <dsp:nvSpPr>
        <dsp:cNvPr id="0" name=""/>
        <dsp:cNvSpPr/>
      </dsp:nvSpPr>
      <dsp:spPr>
        <a:xfrm>
          <a:off x="0" y="3763"/>
          <a:ext cx="5257800" cy="1747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t>Multilobar findings</a:t>
          </a:r>
          <a:endParaRPr lang="en-US" sz="4400" kern="1200"/>
        </a:p>
      </dsp:txBody>
      <dsp:txXfrm>
        <a:off x="85326" y="89089"/>
        <a:ext cx="5087148" cy="1577254"/>
      </dsp:txXfrm>
    </dsp:sp>
    <dsp:sp modelId="{4BEFE249-12CA-4DA7-A656-7304ABAEA867}">
      <dsp:nvSpPr>
        <dsp:cNvPr id="0" name=""/>
        <dsp:cNvSpPr/>
      </dsp:nvSpPr>
      <dsp:spPr>
        <a:xfrm>
          <a:off x="0" y="1878390"/>
          <a:ext cx="5257800" cy="1747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Bilateral findings</a:t>
          </a:r>
        </a:p>
      </dsp:txBody>
      <dsp:txXfrm>
        <a:off x="85326" y="1963716"/>
        <a:ext cx="5087148" cy="1577254"/>
      </dsp:txXfrm>
    </dsp:sp>
    <dsp:sp modelId="{8D6658F8-868B-42FC-BC9E-2B1B55C0E665}">
      <dsp:nvSpPr>
        <dsp:cNvPr id="0" name=""/>
        <dsp:cNvSpPr/>
      </dsp:nvSpPr>
      <dsp:spPr>
        <a:xfrm>
          <a:off x="0" y="3753017"/>
          <a:ext cx="5257800" cy="1747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t>Ground glass opacities</a:t>
          </a:r>
          <a:endParaRPr lang="en-US" sz="4400" kern="1200"/>
        </a:p>
      </dsp:txBody>
      <dsp:txXfrm>
        <a:off x="85326" y="3838343"/>
        <a:ext cx="5087148" cy="1577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EF45F-B2B4-4FD0-A493-6535D39ECA1B}">
      <dsp:nvSpPr>
        <dsp:cNvPr id="0" name=""/>
        <dsp:cNvSpPr/>
      </dsp:nvSpPr>
      <dsp:spPr>
        <a:xfrm>
          <a:off x="0" y="1437263"/>
          <a:ext cx="6263640"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C7989-99FE-446C-AD2C-6F5C55E7D550}">
      <dsp:nvSpPr>
        <dsp:cNvPr id="0" name=""/>
        <dsp:cNvSpPr/>
      </dsp:nvSpPr>
      <dsp:spPr>
        <a:xfrm>
          <a:off x="313182" y="1053503"/>
          <a:ext cx="4384548"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55700">
            <a:lnSpc>
              <a:spcPct val="90000"/>
            </a:lnSpc>
            <a:spcBef>
              <a:spcPct val="0"/>
            </a:spcBef>
            <a:spcAft>
              <a:spcPct val="35000"/>
            </a:spcAft>
            <a:buNone/>
          </a:pPr>
          <a:r>
            <a:rPr lang="en-US" sz="2600" kern="1200"/>
            <a:t>Lymphopenia</a:t>
          </a:r>
        </a:p>
      </dsp:txBody>
      <dsp:txXfrm>
        <a:off x="350649" y="1090970"/>
        <a:ext cx="4309614" cy="692586"/>
      </dsp:txXfrm>
    </dsp:sp>
    <dsp:sp modelId="{4CF4622D-8AA5-404E-AA64-00A38E328269}">
      <dsp:nvSpPr>
        <dsp:cNvPr id="0" name=""/>
        <dsp:cNvSpPr/>
      </dsp:nvSpPr>
      <dsp:spPr>
        <a:xfrm>
          <a:off x="0" y="2616624"/>
          <a:ext cx="6263640" cy="65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CCB21-27AF-407F-A025-969D8056D1FD}">
      <dsp:nvSpPr>
        <dsp:cNvPr id="0" name=""/>
        <dsp:cNvSpPr/>
      </dsp:nvSpPr>
      <dsp:spPr>
        <a:xfrm>
          <a:off x="313182" y="2232863"/>
          <a:ext cx="4384548"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55700">
            <a:lnSpc>
              <a:spcPct val="90000"/>
            </a:lnSpc>
            <a:spcBef>
              <a:spcPct val="0"/>
            </a:spcBef>
            <a:spcAft>
              <a:spcPct val="35000"/>
            </a:spcAft>
            <a:buNone/>
          </a:pPr>
          <a:r>
            <a:rPr lang="en-US" sz="2600" kern="1200"/>
            <a:t>C-reactive protein (&gt;10 mg/L)</a:t>
          </a:r>
        </a:p>
      </dsp:txBody>
      <dsp:txXfrm>
        <a:off x="350649" y="2270330"/>
        <a:ext cx="4309614" cy="692586"/>
      </dsp:txXfrm>
    </dsp:sp>
    <dsp:sp modelId="{9BC37F61-46A0-4366-B07F-7735E1CD7E50}">
      <dsp:nvSpPr>
        <dsp:cNvPr id="0" name=""/>
        <dsp:cNvSpPr/>
      </dsp:nvSpPr>
      <dsp:spPr>
        <a:xfrm>
          <a:off x="0" y="3795983"/>
          <a:ext cx="6263640"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0338DE-AA96-46CE-ADF5-17423E88E4CF}">
      <dsp:nvSpPr>
        <dsp:cNvPr id="0" name=""/>
        <dsp:cNvSpPr/>
      </dsp:nvSpPr>
      <dsp:spPr>
        <a:xfrm>
          <a:off x="313182" y="3412224"/>
          <a:ext cx="4384548"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55700">
            <a:lnSpc>
              <a:spcPct val="90000"/>
            </a:lnSpc>
            <a:spcBef>
              <a:spcPct val="0"/>
            </a:spcBef>
            <a:spcAft>
              <a:spcPct val="35000"/>
            </a:spcAft>
            <a:buNone/>
          </a:pPr>
          <a:r>
            <a:rPr lang="en-US" sz="2600" kern="1200"/>
            <a:t>ESR (&gt;35 mm/h)</a:t>
          </a:r>
        </a:p>
      </dsp:txBody>
      <dsp:txXfrm>
        <a:off x="350649" y="3449691"/>
        <a:ext cx="4309614"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0AA24-D941-4604-9293-75092DF45B04}">
      <dsp:nvSpPr>
        <dsp:cNvPr id="0" name=""/>
        <dsp:cNvSpPr/>
      </dsp:nvSpPr>
      <dsp:spPr>
        <a:xfrm>
          <a:off x="0" y="20448"/>
          <a:ext cx="626364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Renal impairment/injury</a:t>
          </a:r>
        </a:p>
      </dsp:txBody>
      <dsp:txXfrm>
        <a:off x="50420" y="70868"/>
        <a:ext cx="6162800" cy="932014"/>
      </dsp:txXfrm>
    </dsp:sp>
    <dsp:sp modelId="{2608D387-81C8-42C0-89C4-EE8F1139B9F9}">
      <dsp:nvSpPr>
        <dsp:cNvPr id="0" name=""/>
        <dsp:cNvSpPr/>
      </dsp:nvSpPr>
      <dsp:spPr>
        <a:xfrm>
          <a:off x="0" y="1128182"/>
          <a:ext cx="6263640" cy="103285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Coinfections</a:t>
          </a:r>
        </a:p>
      </dsp:txBody>
      <dsp:txXfrm>
        <a:off x="50420" y="1178602"/>
        <a:ext cx="6162800" cy="932014"/>
      </dsp:txXfrm>
    </dsp:sp>
    <dsp:sp modelId="{91FA64EB-AA15-4182-8592-8BCC4F10E857}">
      <dsp:nvSpPr>
        <dsp:cNvPr id="0" name=""/>
        <dsp:cNvSpPr/>
      </dsp:nvSpPr>
      <dsp:spPr>
        <a:xfrm>
          <a:off x="0" y="2235916"/>
          <a:ext cx="6263640" cy="10328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Hepatic injury</a:t>
          </a:r>
        </a:p>
      </dsp:txBody>
      <dsp:txXfrm>
        <a:off x="50420" y="2286336"/>
        <a:ext cx="6162800" cy="932014"/>
      </dsp:txXfrm>
    </dsp:sp>
    <dsp:sp modelId="{4C8C7F8D-0669-49D2-9592-36FCF7120957}">
      <dsp:nvSpPr>
        <dsp:cNvPr id="0" name=""/>
        <dsp:cNvSpPr/>
      </dsp:nvSpPr>
      <dsp:spPr>
        <a:xfrm>
          <a:off x="0" y="3343651"/>
          <a:ext cx="6263640" cy="103285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ARDS</a:t>
          </a:r>
        </a:p>
      </dsp:txBody>
      <dsp:txXfrm>
        <a:off x="50420" y="3394071"/>
        <a:ext cx="6162800" cy="932014"/>
      </dsp:txXfrm>
    </dsp:sp>
    <dsp:sp modelId="{489AD8F7-868C-41E1-A7B1-EDEA99F953DB}">
      <dsp:nvSpPr>
        <dsp:cNvPr id="0" name=""/>
        <dsp:cNvSpPr/>
      </dsp:nvSpPr>
      <dsp:spPr>
        <a:xfrm>
          <a:off x="0" y="4451385"/>
          <a:ext cx="6263640"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CV related (acute heart injury, insufficiency, arrhythmias)</a:t>
          </a:r>
        </a:p>
      </dsp:txBody>
      <dsp:txXfrm>
        <a:off x="50420" y="4501805"/>
        <a:ext cx="6162800"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B4784-EC2A-47D6-A89B-34F8A72D374F}" type="datetimeFigureOut">
              <a:rPr lang="en-US" smtClean="0"/>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CDADF-14D7-4FB3-B173-E371DDA70DD5}" type="slidenum">
              <a:rPr lang="en-US" smtClean="0"/>
              <a:t>‹#›</a:t>
            </a:fld>
            <a:endParaRPr lang="en-US"/>
          </a:p>
        </p:txBody>
      </p:sp>
    </p:spTree>
    <p:extLst>
      <p:ext uri="{BB962C8B-B14F-4D97-AF65-F5344CB8AC3E}">
        <p14:creationId xmlns:p14="http://schemas.microsoft.com/office/powerpoint/2010/main" val="223251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wresearch.org/fact-tank/2020/03/10/older-people-are-more-likely-to-live-alone-in-the-u-s-than-elsewhere-in-the-worl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us population</a:t>
            </a:r>
          </a:p>
        </p:txBody>
      </p:sp>
      <p:sp>
        <p:nvSpPr>
          <p:cNvPr id="4" name="Slide Number Placeholder 3"/>
          <p:cNvSpPr>
            <a:spLocks noGrp="1"/>
          </p:cNvSpPr>
          <p:nvPr>
            <p:ph type="sldNum" sz="quarter" idx="5"/>
          </p:nvPr>
        </p:nvSpPr>
        <p:spPr/>
        <p:txBody>
          <a:bodyPr/>
          <a:lstStyle/>
          <a:p>
            <a:fld id="{2EBCDADF-14D7-4FB3-B173-E371DDA70DD5}" type="slidenum">
              <a:rPr lang="en-US" smtClean="0"/>
              <a:t>2</a:t>
            </a:fld>
            <a:endParaRPr lang="en-US"/>
          </a:p>
        </p:txBody>
      </p:sp>
    </p:spTree>
    <p:extLst>
      <p:ext uri="{BB962C8B-B14F-4D97-AF65-F5344CB8AC3E}">
        <p14:creationId xmlns:p14="http://schemas.microsoft.com/office/powerpoint/2010/main" val="3287008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findings of 1194 patients </a:t>
            </a:r>
          </a:p>
          <a:p>
            <a:r>
              <a:rPr lang="en-US" dirty="0"/>
              <a:t>WBC &lt;1.1 x 10</a:t>
            </a:r>
            <a:r>
              <a:rPr lang="en-US" baseline="30000" dirty="0"/>
              <a:t>9</a:t>
            </a:r>
            <a:r>
              <a:rPr lang="en-US" dirty="0"/>
              <a:t> /L ; of less common were thrombocytopenia &lt;150, higher levels of LDH and D dimers, abnormal renal markers</a:t>
            </a:r>
          </a:p>
        </p:txBody>
      </p:sp>
      <p:sp>
        <p:nvSpPr>
          <p:cNvPr id="4" name="Slide Number Placeholder 3"/>
          <p:cNvSpPr>
            <a:spLocks noGrp="1"/>
          </p:cNvSpPr>
          <p:nvPr>
            <p:ph type="sldNum" sz="quarter" idx="5"/>
          </p:nvPr>
        </p:nvSpPr>
        <p:spPr/>
        <p:txBody>
          <a:bodyPr/>
          <a:lstStyle/>
          <a:p>
            <a:fld id="{2EBCDADF-14D7-4FB3-B173-E371DDA70DD5}" type="slidenum">
              <a:rPr lang="en-US" smtClean="0"/>
              <a:t>17</a:t>
            </a:fld>
            <a:endParaRPr lang="en-US"/>
          </a:p>
        </p:txBody>
      </p:sp>
    </p:spTree>
    <p:extLst>
      <p:ext uri="{BB962C8B-B14F-4D97-AF65-F5344CB8AC3E}">
        <p14:creationId xmlns:p14="http://schemas.microsoft.com/office/powerpoint/2010/main" val="34956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mbria" panose="02040503050406030204" pitchFamily="18" charset="0"/>
              </a:rPr>
              <a:t>Agnieszka Neumann-</a:t>
            </a:r>
            <a:r>
              <a:rPr lang="en-US" b="0" i="0" dirty="0" err="1">
                <a:solidFill>
                  <a:srgbClr val="333333"/>
                </a:solidFill>
                <a:effectLst/>
                <a:latin typeface="Cambria" panose="02040503050406030204" pitchFamily="18" charset="0"/>
              </a:rPr>
              <a:t>Podczaska</a:t>
            </a:r>
            <a:r>
              <a:rPr lang="en-US" b="0" i="0" dirty="0">
                <a:solidFill>
                  <a:srgbClr val="333333"/>
                </a:solidFill>
                <a:effectLst/>
                <a:latin typeface="Cambria" panose="02040503050406030204" pitchFamily="18" charset="0"/>
              </a:rPr>
              <a:t> , </a:t>
            </a:r>
            <a:r>
              <a:rPr lang="en-US" b="0" i="0" dirty="0" err="1">
                <a:solidFill>
                  <a:srgbClr val="333333"/>
                </a:solidFill>
                <a:effectLst/>
                <a:latin typeface="Cambria" panose="02040503050406030204" pitchFamily="18" charset="0"/>
              </a:rPr>
              <a:t>Salwan</a:t>
            </a:r>
            <a:r>
              <a:rPr lang="en-US" b="0" i="0" dirty="0">
                <a:solidFill>
                  <a:srgbClr val="333333"/>
                </a:solidFill>
                <a:effectLst/>
                <a:latin typeface="Cambria" panose="02040503050406030204" pitchFamily="18" charset="0"/>
              </a:rPr>
              <a:t> R Al-Saad , Lukasz M </a:t>
            </a:r>
            <a:r>
              <a:rPr lang="en-US" b="0" i="0" dirty="0" err="1">
                <a:solidFill>
                  <a:srgbClr val="333333"/>
                </a:solidFill>
                <a:effectLst/>
                <a:latin typeface="Cambria" panose="02040503050406030204" pitchFamily="18" charset="0"/>
              </a:rPr>
              <a:t>Karbowski</a:t>
            </a:r>
            <a:r>
              <a:rPr lang="en-US" b="0" i="0" dirty="0">
                <a:solidFill>
                  <a:srgbClr val="333333"/>
                </a:solidFill>
                <a:effectLst/>
                <a:latin typeface="Cambria" panose="02040503050406030204" pitchFamily="18" charset="0"/>
              </a:rPr>
              <a:t> , Michal </a:t>
            </a:r>
            <a:r>
              <a:rPr lang="en-US" b="0" i="0" dirty="0" err="1">
                <a:solidFill>
                  <a:srgbClr val="333333"/>
                </a:solidFill>
                <a:effectLst/>
                <a:latin typeface="Cambria" panose="02040503050406030204" pitchFamily="18" charset="0"/>
              </a:rPr>
              <a:t>Chojnicki</a:t>
            </a:r>
            <a:r>
              <a:rPr lang="en-US" b="0" i="0" dirty="0">
                <a:solidFill>
                  <a:srgbClr val="333333"/>
                </a:solidFill>
                <a:effectLst/>
                <a:latin typeface="Cambria" panose="02040503050406030204" pitchFamily="18" charset="0"/>
              </a:rPr>
              <a:t> , Slawomir </a:t>
            </a:r>
            <a:r>
              <a:rPr lang="en-US" b="0" i="0" dirty="0" err="1">
                <a:solidFill>
                  <a:srgbClr val="333333"/>
                </a:solidFill>
                <a:effectLst/>
                <a:latin typeface="Cambria" panose="02040503050406030204" pitchFamily="18" charset="0"/>
              </a:rPr>
              <a:t>Tobis</a:t>
            </a:r>
            <a:r>
              <a:rPr lang="en-US" b="0" i="0" dirty="0">
                <a:solidFill>
                  <a:srgbClr val="333333"/>
                </a:solidFill>
                <a:effectLst/>
                <a:latin typeface="Cambria" panose="02040503050406030204" pitchFamily="18" charset="0"/>
              </a:rPr>
              <a:t> , Katarzyna </a:t>
            </a:r>
            <a:r>
              <a:rPr lang="en-US" b="0" i="0" dirty="0" err="1">
                <a:solidFill>
                  <a:srgbClr val="333333"/>
                </a:solidFill>
                <a:effectLst/>
                <a:latin typeface="Cambria" panose="02040503050406030204" pitchFamily="18" charset="0"/>
              </a:rPr>
              <a:t>Wieczorowska-Tobis</a:t>
            </a:r>
            <a:r>
              <a:rPr lang="en-US" b="0" i="0" dirty="0">
                <a:solidFill>
                  <a:srgbClr val="333333"/>
                </a:solidFill>
                <a:effectLst/>
                <a:latin typeface="Cambria" panose="02040503050406030204" pitchFamily="18" charset="0"/>
              </a:rPr>
              <a:t>. COVID 19 - Clinical Picture in the Elderly Population: A Qualitative Systematic Review. </a:t>
            </a:r>
            <a:r>
              <a:rPr lang="en-US" b="0" i="1" dirty="0">
                <a:solidFill>
                  <a:srgbClr val="333333"/>
                </a:solidFill>
                <a:effectLst/>
                <a:latin typeface="Cambria" panose="02040503050406030204" pitchFamily="18" charset="0"/>
              </a:rPr>
              <a:t>Aging and disease</a:t>
            </a:r>
            <a:r>
              <a:rPr lang="en-US" b="0" i="0" dirty="0">
                <a:solidFill>
                  <a:srgbClr val="333333"/>
                </a:solidFill>
                <a:effectLst/>
                <a:latin typeface="Cambria" panose="02040503050406030204" pitchFamily="18" charset="0"/>
              </a:rPr>
              <a:t>. 2020, 11(4): 988-1008 https://doi.org/10.14336/AD.2020.0620</a:t>
            </a:r>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19</a:t>
            </a:fld>
            <a:endParaRPr lang="en-US"/>
          </a:p>
        </p:txBody>
      </p:sp>
    </p:spTree>
    <p:extLst>
      <p:ext uri="{BB962C8B-B14F-4D97-AF65-F5344CB8AC3E}">
        <p14:creationId xmlns:p14="http://schemas.microsoft.com/office/powerpoint/2010/main" val="34591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22</a:t>
            </a:fld>
            <a:endParaRPr lang="en-US"/>
          </a:p>
        </p:txBody>
      </p:sp>
    </p:spTree>
    <p:extLst>
      <p:ext uri="{BB962C8B-B14F-4D97-AF65-F5344CB8AC3E}">
        <p14:creationId xmlns:p14="http://schemas.microsoft.com/office/powerpoint/2010/main" val="392764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24</a:t>
            </a:fld>
            <a:endParaRPr lang="en-US"/>
          </a:p>
        </p:txBody>
      </p:sp>
    </p:spTree>
    <p:extLst>
      <p:ext uri="{BB962C8B-B14F-4D97-AF65-F5344CB8AC3E}">
        <p14:creationId xmlns:p14="http://schemas.microsoft.com/office/powerpoint/2010/main" val="38322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staffing ratio mandate in North Carolina</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25</a:t>
            </a:fld>
            <a:endParaRPr lang="en-US"/>
          </a:p>
        </p:txBody>
      </p:sp>
    </p:spTree>
    <p:extLst>
      <p:ext uri="{BB962C8B-B14F-4D97-AF65-F5344CB8AC3E}">
        <p14:creationId xmlns:p14="http://schemas.microsoft.com/office/powerpoint/2010/main" val="1931888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March 12, 2020, CMS waived an important restriction to nursing home and skilled nursing facility (SNF) access called the “the 3-day rule”. This CMS regulation required 3 days of inpatient hospitalization for a patient to qualify for CMS payment of admission into SNF rehabilitation. Relaxation of this rule with this waiver now allows direct transfer of appropriate stable older adults to SNF from the ED. The implications of this new transfer ability to free both ED and inpatient resources is clear and may greatly reduce burden of stable patients who require only skilled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27</a:t>
            </a:fld>
            <a:endParaRPr lang="en-US"/>
          </a:p>
        </p:txBody>
      </p:sp>
    </p:spTree>
    <p:extLst>
      <p:ext uri="{BB962C8B-B14F-4D97-AF65-F5344CB8AC3E}">
        <p14:creationId xmlns:p14="http://schemas.microsoft.com/office/powerpoint/2010/main" val="103407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28</a:t>
            </a:fld>
            <a:endParaRPr lang="en-US"/>
          </a:p>
        </p:txBody>
      </p:sp>
    </p:spTree>
    <p:extLst>
      <p:ext uri="{BB962C8B-B14F-4D97-AF65-F5344CB8AC3E}">
        <p14:creationId xmlns:p14="http://schemas.microsoft.com/office/powerpoint/2010/main" val="298262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Georgia" panose="02040502050405020303" pitchFamily="18" charset="0"/>
              </a:rPr>
              <a:t>U.S., 27% of adults ages 60 and older live alone; </a:t>
            </a:r>
            <a:r>
              <a:rPr lang="en-US" dirty="0">
                <a:hlinkClick r:id="rId3"/>
              </a:rPr>
              <a:t>Older people are more likely to live alone in the U.S. than elsewhere in the world | Pew Research Center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isolation at baseline, due to institutionalization, and impaired function and cognition thus face loneliness and anxiety with little reserve; Lack of family visitors may limit the most meaningful part of an older person’s life.  Lack of regular interactions may decrease ability for a caregiver to pick up on changes in cognition and function. Additionally, isolation may restrict needed access to food and medication, and lead to unrecognized falls or health deterioration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29</a:t>
            </a:fld>
            <a:endParaRPr lang="en-US"/>
          </a:p>
        </p:txBody>
      </p:sp>
    </p:spTree>
    <p:extLst>
      <p:ext uri="{BB962C8B-B14F-4D97-AF65-F5344CB8AC3E}">
        <p14:creationId xmlns:p14="http://schemas.microsoft.com/office/powerpoint/2010/main" val="266320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Delayed care</a:t>
            </a:r>
          </a:p>
          <a:p>
            <a:r>
              <a:rPr lang="en-US" dirty="0"/>
              <a:t>Less in home care available</a:t>
            </a:r>
          </a:p>
          <a:p>
            <a:r>
              <a:rPr lang="en-US" dirty="0"/>
              <a:t>Decrease hospital resources</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30</a:t>
            </a:fld>
            <a:endParaRPr lang="en-US"/>
          </a:p>
        </p:txBody>
      </p:sp>
    </p:spTree>
    <p:extLst>
      <p:ext uri="{BB962C8B-B14F-4D97-AF65-F5344CB8AC3E}">
        <p14:creationId xmlns:p14="http://schemas.microsoft.com/office/powerpoint/2010/main" val="2589769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https://www.commonwealthfund.org/publications/issue-briefs/2021/mar/managing-medicare-beneficiaries-chronic-conditions-covid#12</a:t>
            </a:r>
          </a:p>
        </p:txBody>
      </p:sp>
      <p:sp>
        <p:nvSpPr>
          <p:cNvPr id="4" name="Slide Number Placeholder 3"/>
          <p:cNvSpPr>
            <a:spLocks noGrp="1"/>
          </p:cNvSpPr>
          <p:nvPr>
            <p:ph type="sldNum" sz="quarter" idx="5"/>
          </p:nvPr>
        </p:nvSpPr>
        <p:spPr/>
        <p:txBody>
          <a:bodyPr/>
          <a:lstStyle/>
          <a:p>
            <a:fld id="{2EBCDADF-14D7-4FB3-B173-E371DDA70DD5}" type="slidenum">
              <a:rPr lang="en-US" smtClean="0"/>
              <a:t>31</a:t>
            </a:fld>
            <a:endParaRPr lang="en-US"/>
          </a:p>
        </p:txBody>
      </p:sp>
    </p:spTree>
    <p:extLst>
      <p:ext uri="{BB962C8B-B14F-4D97-AF65-F5344CB8AC3E}">
        <p14:creationId xmlns:p14="http://schemas.microsoft.com/office/powerpoint/2010/main" val="41039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Sister Andre, Lucile </a:t>
            </a:r>
            <a:r>
              <a:rPr lang="en-US" dirty="0" err="1"/>
              <a:t>Randon</a:t>
            </a:r>
            <a:endParaRPr lang="en-US" dirty="0"/>
          </a:p>
          <a:p>
            <a:r>
              <a:rPr lang="en-US" dirty="0"/>
              <a:t>Asymptomatic, 81 of 88 residents tested positive, 10 died</a:t>
            </a:r>
          </a:p>
        </p:txBody>
      </p:sp>
      <p:sp>
        <p:nvSpPr>
          <p:cNvPr id="4" name="Slide Number Placeholder 3"/>
          <p:cNvSpPr>
            <a:spLocks noGrp="1"/>
          </p:cNvSpPr>
          <p:nvPr>
            <p:ph type="sldNum" sz="quarter" idx="5"/>
          </p:nvPr>
        </p:nvSpPr>
        <p:spPr/>
        <p:txBody>
          <a:bodyPr/>
          <a:lstStyle/>
          <a:p>
            <a:fld id="{2EBCDADF-14D7-4FB3-B173-E371DDA70DD5}" type="slidenum">
              <a:rPr lang="en-US" smtClean="0"/>
              <a:t>6</a:t>
            </a:fld>
            <a:endParaRPr lang="en-US"/>
          </a:p>
        </p:txBody>
      </p:sp>
    </p:spTree>
    <p:extLst>
      <p:ext uri="{BB962C8B-B14F-4D97-AF65-F5344CB8AC3E}">
        <p14:creationId xmlns:p14="http://schemas.microsoft.com/office/powerpoint/2010/main" val="146999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 mortality and hospitalization risks were 21% and 59%</a:t>
            </a:r>
          </a:p>
          <a:p>
            <a:r>
              <a:rPr lang="en-US" dirty="0"/>
              <a:t>Study in Italy in April of 2020 looked at close to 5000 caregivers, reported that during quarantine, increase of behavioral and psychological symptoms in approx. 60% of patient and nearly 2/3 of caregivers had increase in stress-related symptoms. </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32</a:t>
            </a:fld>
            <a:endParaRPr lang="en-US"/>
          </a:p>
        </p:txBody>
      </p:sp>
    </p:spTree>
    <p:extLst>
      <p:ext uri="{BB962C8B-B14F-4D97-AF65-F5344CB8AC3E}">
        <p14:creationId xmlns:p14="http://schemas.microsoft.com/office/powerpoint/2010/main" val="3150977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-Decreased availability of caregivers to orient and provide meaningful interactions. </a:t>
            </a:r>
          </a:p>
          <a:p>
            <a:r>
              <a:rPr lang="en-US" dirty="0"/>
              <a:t>-Trouble hearing (sensory impairment) worsened by use of PPE. Older adults with sensory or cognitive limitations (dementia), will no longer be able to read lips or hear communication obscured by masks, and may become disoriented, frightened, and agitated by gowned and masked caregivers. </a:t>
            </a:r>
          </a:p>
          <a:p>
            <a:r>
              <a:rPr lang="en-US" i="1" dirty="0"/>
              <a:t>c. </a:t>
            </a:r>
            <a:r>
              <a:rPr lang="en-US" dirty="0"/>
              <a:t>Being placed into isolation. Closing of the exam room door, curtailing ambulation and mobility in the ED, and how the patient sees people in protective gear doing invasive tests (nasopharyngeal swabs, blood draws) is stressful for all. For confused patients, it can only be worse. </a:t>
            </a:r>
          </a:p>
          <a:p>
            <a:r>
              <a:rPr lang="en-US" i="1" dirty="0"/>
              <a:t>d. </a:t>
            </a:r>
            <a:r>
              <a:rPr lang="en-US" dirty="0"/>
              <a:t>Polypharmacy and use of new anticholinergic or psychoactive medications.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33</a:t>
            </a:fld>
            <a:endParaRPr lang="en-US"/>
          </a:p>
        </p:txBody>
      </p:sp>
    </p:spTree>
    <p:extLst>
      <p:ext uri="{BB962C8B-B14F-4D97-AF65-F5344CB8AC3E}">
        <p14:creationId xmlns:p14="http://schemas.microsoft.com/office/powerpoint/2010/main" val="328744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highlighted the need for geriatric EDs even more; In 2018 the VA with the leadership of Chad Kessler in National EM office and Tom Edes in Office of Geriatrics and Extended care, brought together experts in the field to expand geriatric emergency care  in the emergency department.</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35</a:t>
            </a:fld>
            <a:endParaRPr lang="en-US"/>
          </a:p>
        </p:txBody>
      </p:sp>
    </p:spTree>
    <p:extLst>
      <p:ext uri="{BB962C8B-B14F-4D97-AF65-F5344CB8AC3E}">
        <p14:creationId xmlns:p14="http://schemas.microsoft.com/office/powerpoint/2010/main" val="679776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2019, in partnership with John A Hartford, </a:t>
            </a:r>
            <a:r>
              <a:rPr lang="en-US" dirty="0" err="1"/>
              <a:t>WestHealth</a:t>
            </a:r>
            <a:r>
              <a:rPr lang="en-US" dirty="0"/>
              <a:t> and ACEP, 20 VAs were selected to for geriatric ED accreditation; Building on this success and realizing the importance of continuing this work, continued partnerships with these entities will be ongoing for two more years.  </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36</a:t>
            </a:fld>
            <a:endParaRPr lang="en-US"/>
          </a:p>
        </p:txBody>
      </p:sp>
    </p:spTree>
    <p:extLst>
      <p:ext uri="{BB962C8B-B14F-4D97-AF65-F5344CB8AC3E}">
        <p14:creationId xmlns:p14="http://schemas.microsoft.com/office/powerpoint/2010/main" val="2984121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50 sites engaged in geriatric emergency department initiatives; 100% VISN participation</a:t>
            </a:r>
          </a:p>
          <a:p>
            <a:endParaRPr lang="en-US" dirty="0"/>
          </a:p>
          <a:p>
            <a:r>
              <a:rPr lang="en-US" dirty="0"/>
              <a:t>Will be recruiting for more sites for Cohort #3 in December!! Be on lookout for link in EM catalyst!</a:t>
            </a:r>
          </a:p>
        </p:txBody>
      </p:sp>
      <p:sp>
        <p:nvSpPr>
          <p:cNvPr id="4" name="Slide Number Placeholder 3"/>
          <p:cNvSpPr>
            <a:spLocks noGrp="1"/>
          </p:cNvSpPr>
          <p:nvPr>
            <p:ph type="sldNum" sz="quarter" idx="5"/>
          </p:nvPr>
        </p:nvSpPr>
        <p:spPr/>
        <p:txBody>
          <a:bodyPr/>
          <a:lstStyle/>
          <a:p>
            <a:fld id="{2EBCDADF-14D7-4FB3-B173-E371DDA70DD5}" type="slidenum">
              <a:rPr lang="en-US" smtClean="0"/>
              <a:t>37</a:t>
            </a:fld>
            <a:endParaRPr lang="en-US"/>
          </a:p>
        </p:txBody>
      </p:sp>
    </p:spTree>
    <p:extLst>
      <p:ext uri="{BB962C8B-B14F-4D97-AF65-F5344CB8AC3E}">
        <p14:creationId xmlns:p14="http://schemas.microsoft.com/office/powerpoint/2010/main" val="155903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STIX-Regular"/>
            </a:endParaRPr>
          </a:p>
          <a:p>
            <a:pPr algn="l"/>
            <a:r>
              <a:rPr lang="en-US" sz="1800" b="0" i="0" u="none" strike="noStrike" baseline="0" dirty="0">
                <a:solidFill>
                  <a:srgbClr val="000000"/>
                </a:solidFill>
                <a:latin typeface="STIX-Regular"/>
              </a:rPr>
              <a:t>Systematic review from Jan 2020 to Jun 2020  - 17 studies reported symptoms on 1285 patients (age &gt;60) -</a:t>
            </a:r>
            <a:r>
              <a:rPr lang="en-US" sz="2800" b="0" i="0" dirty="0">
                <a:solidFill>
                  <a:srgbClr val="333333"/>
                </a:solidFill>
                <a:effectLst/>
                <a:latin typeface="Cambria" panose="02040503050406030204" pitchFamily="18" charset="0"/>
              </a:rPr>
              <a:t>Fever and cough were the first and second most common symptoms respectively, in which fever presented in 83.6% and cough in 62.7%. </a:t>
            </a:r>
            <a:endParaRPr lang="en-US" sz="1800" b="0" i="0" u="none" strike="noStrike" baseline="0" dirty="0">
              <a:solidFill>
                <a:srgbClr val="000000"/>
              </a:solidFill>
              <a:latin typeface="STIX-Regular"/>
            </a:endParaRPr>
          </a:p>
        </p:txBody>
      </p:sp>
      <p:sp>
        <p:nvSpPr>
          <p:cNvPr id="4" name="Slide Number Placeholder 3"/>
          <p:cNvSpPr>
            <a:spLocks noGrp="1"/>
          </p:cNvSpPr>
          <p:nvPr>
            <p:ph type="sldNum" sz="quarter" idx="5"/>
          </p:nvPr>
        </p:nvSpPr>
        <p:spPr/>
        <p:txBody>
          <a:bodyPr/>
          <a:lstStyle/>
          <a:p>
            <a:fld id="{2EBCDADF-14D7-4FB3-B173-E371DDA70DD5}" type="slidenum">
              <a:rPr lang="en-US" smtClean="0"/>
              <a:t>8</a:t>
            </a:fld>
            <a:endParaRPr lang="en-US"/>
          </a:p>
        </p:txBody>
      </p:sp>
    </p:spTree>
    <p:extLst>
      <p:ext uri="{BB962C8B-B14F-4D97-AF65-F5344CB8AC3E}">
        <p14:creationId xmlns:p14="http://schemas.microsoft.com/office/powerpoint/2010/main" val="195471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-Lancet article retrospective analysis of people on Diamond Princess cruise ship found 80-90% </a:t>
            </a:r>
            <a:r>
              <a:rPr lang="en-US" dirty="0" err="1"/>
              <a:t>asx</a:t>
            </a:r>
            <a:r>
              <a:rPr lang="en-US" dirty="0"/>
              <a:t> (median age 68) – June 2020</a:t>
            </a:r>
          </a:p>
        </p:txBody>
      </p:sp>
      <p:sp>
        <p:nvSpPr>
          <p:cNvPr id="4" name="Slide Number Placeholder 3"/>
          <p:cNvSpPr>
            <a:spLocks noGrp="1"/>
          </p:cNvSpPr>
          <p:nvPr>
            <p:ph type="sldNum" sz="quarter" idx="5"/>
          </p:nvPr>
        </p:nvSpPr>
        <p:spPr/>
        <p:txBody>
          <a:bodyPr/>
          <a:lstStyle/>
          <a:p>
            <a:fld id="{2EBCDADF-14D7-4FB3-B173-E371DDA70DD5}" type="slidenum">
              <a:rPr lang="en-US" smtClean="0"/>
              <a:t>9</a:t>
            </a:fld>
            <a:endParaRPr lang="en-US"/>
          </a:p>
        </p:txBody>
      </p:sp>
    </p:spTree>
    <p:extLst>
      <p:ext uri="{BB962C8B-B14F-4D97-AF65-F5344CB8AC3E}">
        <p14:creationId xmlns:p14="http://schemas.microsoft.com/office/powerpoint/2010/main" val="175024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multicenter cohort study at 7 ED sites NE, Midwest and SE – at least 30 patients from each site – total of 817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50% had fever, sob or cough BUT…</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10</a:t>
            </a:fld>
            <a:endParaRPr lang="en-US"/>
          </a:p>
        </p:txBody>
      </p:sp>
    </p:spTree>
    <p:extLst>
      <p:ext uri="{BB962C8B-B14F-4D97-AF65-F5344CB8AC3E}">
        <p14:creationId xmlns:p14="http://schemas.microsoft.com/office/powerpoint/2010/main" val="304888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11</a:t>
            </a:fld>
            <a:endParaRPr lang="en-US"/>
          </a:p>
        </p:txBody>
      </p:sp>
    </p:spTree>
    <p:extLst>
      <p:ext uri="{BB962C8B-B14F-4D97-AF65-F5344CB8AC3E}">
        <p14:creationId xmlns:p14="http://schemas.microsoft.com/office/powerpoint/2010/main" val="216810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20-30% old older adults do not mount a fever with infectious process</a:t>
            </a:r>
          </a:p>
          <a:p>
            <a:r>
              <a:rPr lang="en-US" dirty="0"/>
              <a:t>Immune response may be blunted and ability to regulate temperature may be altered, in addition chronic illnesses or medications can mask or interfere with signs of infection (think altered cough reflexes_</a:t>
            </a:r>
          </a:p>
        </p:txBody>
      </p:sp>
      <p:sp>
        <p:nvSpPr>
          <p:cNvPr id="4" name="Slide Number Placeholder 3"/>
          <p:cNvSpPr>
            <a:spLocks noGrp="1"/>
          </p:cNvSpPr>
          <p:nvPr>
            <p:ph type="sldNum" sz="quarter" idx="5"/>
          </p:nvPr>
        </p:nvSpPr>
        <p:spPr/>
        <p:txBody>
          <a:bodyPr/>
          <a:lstStyle/>
          <a:p>
            <a:fld id="{2EBCDADF-14D7-4FB3-B173-E371DDA70DD5}" type="slidenum">
              <a:rPr lang="en-US" smtClean="0"/>
              <a:t>12</a:t>
            </a:fld>
            <a:endParaRPr lang="en-US"/>
          </a:p>
        </p:txBody>
      </p:sp>
    </p:spTree>
    <p:extLst>
      <p:ext uri="{BB962C8B-B14F-4D97-AF65-F5344CB8AC3E}">
        <p14:creationId xmlns:p14="http://schemas.microsoft.com/office/powerpoint/2010/main" val="132057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Immunosenscence</a:t>
            </a:r>
            <a:endParaRPr lang="en-US" dirty="0"/>
          </a:p>
          <a:p>
            <a:pPr lvl="1"/>
            <a:r>
              <a:rPr lang="en-US" dirty="0"/>
              <a:t>gradual deterioration of the immune system brought on by natural age advancement. The adaptive immune system is affected more than the innate immune system.</a:t>
            </a:r>
          </a:p>
          <a:p>
            <a:r>
              <a:rPr lang="en-US" dirty="0" err="1"/>
              <a:t>Inflammaging</a:t>
            </a:r>
            <a:endParaRPr lang="en-US" dirty="0"/>
          </a:p>
          <a:p>
            <a:pPr lvl="1"/>
            <a:r>
              <a:rPr lang="en-US" dirty="0"/>
              <a:t>elderly exhibit a continual production of inflammatory mediators and cytokines</a:t>
            </a:r>
          </a:p>
          <a:p>
            <a:r>
              <a:rPr lang="en-US" dirty="0"/>
              <a:t>Decreased clearing</a:t>
            </a:r>
          </a:p>
          <a:p>
            <a:pPr lvl="1"/>
            <a:r>
              <a:rPr lang="en-US" dirty="0"/>
              <a:t>Aberrant ciliary function and ciliary ultrastructural anomalies might jeopardize successful clearance of virus SARS-CoV-2 particles in older adults</a:t>
            </a:r>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14</a:t>
            </a:fld>
            <a:endParaRPr lang="en-US"/>
          </a:p>
        </p:txBody>
      </p:sp>
    </p:spTree>
    <p:extLst>
      <p:ext uri="{BB962C8B-B14F-4D97-AF65-F5344CB8AC3E}">
        <p14:creationId xmlns:p14="http://schemas.microsoft.com/office/powerpoint/2010/main" val="379767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CenturySchoolbook"/>
              </a:rPr>
              <a:t>A, Al-Saad SR, </a:t>
            </a:r>
            <a:r>
              <a:rPr lang="en-US" sz="1200" b="0" i="0" u="none" strike="noStrike" baseline="0" dirty="0" err="1">
                <a:latin typeface="CenturySchoolbook"/>
              </a:rPr>
              <a:t>Karbowski</a:t>
            </a:r>
            <a:r>
              <a:rPr lang="en-US" sz="1200" b="0" i="0" u="none" strike="noStrike" baseline="0" dirty="0">
                <a:latin typeface="CenturySchoolbook"/>
              </a:rPr>
              <a:t> LM, et al. COVID 19 - Clinical Picture in the Elderly Population: A Qualitative Systematic Review[J]. Aging and disease, 2020, 11(4): 988-1008.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CenturySchoolbook"/>
              </a:rPr>
              <a:t>In 9 articles with a total of 402 patients, 62.2% affecting multiple lobes, bilateral distribution 58.2% and most common description GGO in 28.6%</a:t>
            </a:r>
            <a:endParaRPr lang="en-US" dirty="0"/>
          </a:p>
          <a:p>
            <a:endParaRPr lang="en-US" dirty="0"/>
          </a:p>
        </p:txBody>
      </p:sp>
      <p:sp>
        <p:nvSpPr>
          <p:cNvPr id="4" name="Slide Number Placeholder 3"/>
          <p:cNvSpPr>
            <a:spLocks noGrp="1"/>
          </p:cNvSpPr>
          <p:nvPr>
            <p:ph type="sldNum" sz="quarter" idx="5"/>
          </p:nvPr>
        </p:nvSpPr>
        <p:spPr/>
        <p:txBody>
          <a:bodyPr/>
          <a:lstStyle/>
          <a:p>
            <a:fld id="{2EBCDADF-14D7-4FB3-B173-E371DDA70DD5}" type="slidenum">
              <a:rPr lang="en-US" smtClean="0"/>
              <a:t>16</a:t>
            </a:fld>
            <a:endParaRPr lang="en-US"/>
          </a:p>
        </p:txBody>
      </p:sp>
    </p:spTree>
    <p:extLst>
      <p:ext uri="{BB962C8B-B14F-4D97-AF65-F5344CB8AC3E}">
        <p14:creationId xmlns:p14="http://schemas.microsoft.com/office/powerpoint/2010/main" val="126365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A9F-3194-432F-8B7A-0FA713FAF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DDD46D-4F01-41C4-9411-A7EA9E1E7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0C3108-9F27-43E2-86C9-0CEAEED666E4}"/>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5" name="Footer Placeholder 4">
            <a:extLst>
              <a:ext uri="{FF2B5EF4-FFF2-40B4-BE49-F238E27FC236}">
                <a16:creationId xmlns:a16="http://schemas.microsoft.com/office/drawing/2014/main" id="{2725613C-EA1E-42C5-AACD-DE9A1A738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BE02A-DB7F-4605-9830-071DBE34074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20393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E866-75A2-4F62-B363-A53A6FDBF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F30BB-2F21-4410-A60E-38CA40F2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9C8C6-4AF8-4AB3-8A08-6BDD761D5169}"/>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5" name="Footer Placeholder 4">
            <a:extLst>
              <a:ext uri="{FF2B5EF4-FFF2-40B4-BE49-F238E27FC236}">
                <a16:creationId xmlns:a16="http://schemas.microsoft.com/office/drawing/2014/main" id="{7BA1D51D-8CAC-4E39-8C02-1B0F73D08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BD3EE-D3A9-4005-812C-E955013AE142}"/>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9793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11D48-3CE1-48ED-9D4C-5C87A827E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1CFBF-7279-464D-B3D4-C2D648CC5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AB643-0962-4573-A8C2-B3A4293EA0F6}"/>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5" name="Footer Placeholder 4">
            <a:extLst>
              <a:ext uri="{FF2B5EF4-FFF2-40B4-BE49-F238E27FC236}">
                <a16:creationId xmlns:a16="http://schemas.microsoft.com/office/drawing/2014/main" id="{DA43A5F8-FEA3-46D2-8832-0673EF77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C5D3-086B-4AF8-880C-6EC5E456EAA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10634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0DB-1259-49D9-967F-5CBD8843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8DB27-7C8F-4547-A35B-6A23E61C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1C73-DA86-4A77-8347-825BC453EB23}"/>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5" name="Footer Placeholder 4">
            <a:extLst>
              <a:ext uri="{FF2B5EF4-FFF2-40B4-BE49-F238E27FC236}">
                <a16:creationId xmlns:a16="http://schemas.microsoft.com/office/drawing/2014/main" id="{13B96F0B-CD59-41A8-B82C-85497A11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766A-F9DD-48BC-98F2-AEFB9755935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64560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2347-2AC8-42B5-998C-0A3348048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51A4C-1ADB-49A6-83A4-B59125A7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31D70-B27F-4EAB-8AFC-660AB0808E5A}"/>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5" name="Footer Placeholder 4">
            <a:extLst>
              <a:ext uri="{FF2B5EF4-FFF2-40B4-BE49-F238E27FC236}">
                <a16:creationId xmlns:a16="http://schemas.microsoft.com/office/drawing/2014/main" id="{C0DC7133-84FA-46DB-8AF9-753081476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E50FD-4395-4E86-872F-499EAC224A5D}"/>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65455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B902-A25B-4BF9-9BBF-DB0BFB6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5459-9FF8-428D-BB10-052E1712C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71655-85EF-4C96-97EA-DFD2E6ECF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04F-AA60-42C2-9FB3-950DEE0690A8}"/>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6" name="Footer Placeholder 5">
            <a:extLst>
              <a:ext uri="{FF2B5EF4-FFF2-40B4-BE49-F238E27FC236}">
                <a16:creationId xmlns:a16="http://schemas.microsoft.com/office/drawing/2014/main" id="{AC0CE02A-7963-4F78-8851-B5778B35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D196B-455F-46BC-993E-DD95BCADE2B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18692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5737-246E-4913-868F-FDB820C0A4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256EF-7200-4617-9442-C7A7D34D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B5F1-1663-474A-BC2F-1580E5E742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A3E11-BD93-467A-BC65-A9A193DF9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2C7B-DFBF-4F9A-9BB0-9CD3993CA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0D4B0-BE01-4CBC-952C-F818ED292FC8}"/>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8" name="Footer Placeholder 7">
            <a:extLst>
              <a:ext uri="{FF2B5EF4-FFF2-40B4-BE49-F238E27FC236}">
                <a16:creationId xmlns:a16="http://schemas.microsoft.com/office/drawing/2014/main" id="{0F667861-35F6-4F45-99F3-6F2C3162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B20BE-65B9-4C85-9A8A-D2540B47FF0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89159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AB6-9E8C-4FB3-925B-BB53F5340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A2C0-08B7-45DF-90DB-1D6A0678F38F}"/>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4" name="Footer Placeholder 3">
            <a:extLst>
              <a:ext uri="{FF2B5EF4-FFF2-40B4-BE49-F238E27FC236}">
                <a16:creationId xmlns:a16="http://schemas.microsoft.com/office/drawing/2014/main" id="{670EA65D-3F89-4D5D-9352-776E445E8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9B0CF-D8C9-4A00-8C1E-918EED8ECE6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40283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CE8C-64FF-4ACB-AFCE-2B7881E6559F}"/>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3" name="Footer Placeholder 2">
            <a:extLst>
              <a:ext uri="{FF2B5EF4-FFF2-40B4-BE49-F238E27FC236}">
                <a16:creationId xmlns:a16="http://schemas.microsoft.com/office/drawing/2014/main" id="{2275C737-F412-406C-9173-46FC421C7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AB914-8832-4C60-8AEC-9B301677AE78}"/>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58394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B69-286A-48E5-8EBD-2B00D3CF7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D86D3-9946-4AF1-A53D-ADFB60456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BD840-8720-4977-B512-1907B1EB5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45447-419E-4B28-8CE0-08FBA8DE6D2D}"/>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6" name="Footer Placeholder 5">
            <a:extLst>
              <a:ext uri="{FF2B5EF4-FFF2-40B4-BE49-F238E27FC236}">
                <a16:creationId xmlns:a16="http://schemas.microsoft.com/office/drawing/2014/main" id="{86348267-E16F-4211-B2C2-DC7A968E0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F387-AF41-4B4A-AD3B-FB20159E85B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52458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5AF-3687-4CBD-9A09-0DEBD378D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AC3F11-BA24-4C58-82E5-CB46E9706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F482E9-4B06-4BF4-90EE-B4C50A89F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5C064-128F-4CA7-855E-12BDC6B443D9}"/>
              </a:ext>
            </a:extLst>
          </p:cNvPr>
          <p:cNvSpPr>
            <a:spLocks noGrp="1"/>
          </p:cNvSpPr>
          <p:nvPr>
            <p:ph type="dt" sz="half" idx="10"/>
          </p:nvPr>
        </p:nvSpPr>
        <p:spPr/>
        <p:txBody>
          <a:bodyPr/>
          <a:lstStyle/>
          <a:p>
            <a:fld id="{D6A1A36F-CAFE-4D39-B4C2-4F30564AC731}" type="datetimeFigureOut">
              <a:rPr lang="en-US" smtClean="0"/>
              <a:t>11/26/2021</a:t>
            </a:fld>
            <a:endParaRPr lang="en-US"/>
          </a:p>
        </p:txBody>
      </p:sp>
      <p:sp>
        <p:nvSpPr>
          <p:cNvPr id="6" name="Footer Placeholder 5">
            <a:extLst>
              <a:ext uri="{FF2B5EF4-FFF2-40B4-BE49-F238E27FC236}">
                <a16:creationId xmlns:a16="http://schemas.microsoft.com/office/drawing/2014/main" id="{A6517363-9B8E-44DC-AF12-FC1F309B7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7DD1B-E251-4BCE-8BA5-25B04AA7AE2F}"/>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60400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EBD40-9787-4369-9095-648F19438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37E71-0FE5-4F37-976B-87CC82060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BC84-93AB-4B16-8268-B1010E377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1A36F-CAFE-4D39-B4C2-4F30564AC731}" type="datetimeFigureOut">
              <a:rPr lang="en-US" smtClean="0"/>
              <a:t>11/26/2021</a:t>
            </a:fld>
            <a:endParaRPr lang="en-US"/>
          </a:p>
        </p:txBody>
      </p:sp>
      <p:sp>
        <p:nvSpPr>
          <p:cNvPr id="5" name="Footer Placeholder 4">
            <a:extLst>
              <a:ext uri="{FF2B5EF4-FFF2-40B4-BE49-F238E27FC236}">
                <a16:creationId xmlns:a16="http://schemas.microsoft.com/office/drawing/2014/main" id="{6C0703A1-008F-4DCC-91F9-4F10D9FAD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20B0-02F9-465C-AA35-E2E925265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425104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9.jpeg"/><Relationship Id="rId7" Type="http://schemas.openxmlformats.org/officeDocument/2006/relationships/diagramColors" Target="../diagrams/colors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804672" y="877824"/>
            <a:ext cx="5294376" cy="3072384"/>
          </a:xfrm>
        </p:spPr>
        <p:txBody>
          <a:bodyPr anchor="b">
            <a:normAutofit/>
          </a:bodyPr>
          <a:lstStyle/>
          <a:p>
            <a:pPr algn="l"/>
            <a:r>
              <a:rPr lang="en-US" sz="5400" dirty="0"/>
              <a:t>COVID 19 and Older Adults</a:t>
            </a:r>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804672" y="4096512"/>
            <a:ext cx="4167376" cy="1155525"/>
          </a:xfrm>
        </p:spPr>
        <p:txBody>
          <a:bodyPr anchor="t">
            <a:normAutofit fontScale="70000" lnSpcReduction="20000"/>
          </a:bodyPr>
          <a:lstStyle/>
          <a:p>
            <a:pPr algn="l"/>
            <a:r>
              <a:rPr lang="en-US" sz="2000" dirty="0"/>
              <a:t>Luna Ragsdale, MD, MPH</a:t>
            </a:r>
          </a:p>
          <a:p>
            <a:pPr algn="l"/>
            <a:r>
              <a:rPr lang="en-US" sz="2000" dirty="0"/>
              <a:t>Chief, Emergency Department</a:t>
            </a:r>
          </a:p>
          <a:p>
            <a:pPr algn="l"/>
            <a:r>
              <a:rPr lang="en-US" sz="2000" dirty="0"/>
              <a:t>Durham VA Health Care System</a:t>
            </a:r>
          </a:p>
          <a:p>
            <a:pPr algn="l"/>
            <a:r>
              <a:rPr lang="en-US" sz="2000" dirty="0"/>
              <a:t>December 2, 2021</a:t>
            </a:r>
          </a:p>
        </p:txBody>
      </p:sp>
      <p:pic>
        <p:nvPicPr>
          <p:cNvPr id="8" name="Picture 7">
            <a:extLst>
              <a:ext uri="{FF2B5EF4-FFF2-40B4-BE49-F238E27FC236}">
                <a16:creationId xmlns:a16="http://schemas.microsoft.com/office/drawing/2014/main" id="{AD1AEC39-1957-4555-A106-915C470BF250}"/>
              </a:ext>
            </a:extLst>
          </p:cNvPr>
          <p:cNvPicPr>
            <a:picLocks noChangeAspect="1"/>
          </p:cNvPicPr>
          <p:nvPr/>
        </p:nvPicPr>
        <p:blipFill>
          <a:blip r:embed="rId2"/>
          <a:stretch>
            <a:fillRect/>
          </a:stretch>
        </p:blipFill>
        <p:spPr>
          <a:xfrm>
            <a:off x="8236003" y="1532966"/>
            <a:ext cx="3735737" cy="4834483"/>
          </a:xfrm>
          <a:prstGeom prst="rect">
            <a:avLst/>
          </a:prstGeom>
        </p:spPr>
      </p:pic>
    </p:spTree>
    <p:extLst>
      <p:ext uri="{BB962C8B-B14F-4D97-AF65-F5344CB8AC3E}">
        <p14:creationId xmlns:p14="http://schemas.microsoft.com/office/powerpoint/2010/main" val="10008640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66A6E-C89C-4AE9-94C2-5564D83F0BA4}"/>
              </a:ext>
            </a:extLst>
          </p:cNvPr>
          <p:cNvSpPr>
            <a:spLocks noGrp="1"/>
          </p:cNvSpPr>
          <p:nvPr>
            <p:ph type="title"/>
          </p:nvPr>
        </p:nvSpPr>
        <p:spPr>
          <a:xfrm>
            <a:off x="838200" y="556995"/>
            <a:ext cx="10515600" cy="1133693"/>
          </a:xfrm>
        </p:spPr>
        <p:txBody>
          <a:bodyPr>
            <a:normAutofit/>
          </a:bodyPr>
          <a:lstStyle/>
          <a:p>
            <a:r>
              <a:rPr lang="en-US" sz="5200"/>
              <a:t>Nonspecific Symptoms</a:t>
            </a:r>
          </a:p>
        </p:txBody>
      </p:sp>
      <p:graphicFrame>
        <p:nvGraphicFramePr>
          <p:cNvPr id="5" name="Content Placeholder 2">
            <a:extLst>
              <a:ext uri="{FF2B5EF4-FFF2-40B4-BE49-F238E27FC236}">
                <a16:creationId xmlns:a16="http://schemas.microsoft.com/office/drawing/2014/main" id="{AD6A41B5-8B96-402A-90A7-00AF9559F83C}"/>
              </a:ext>
            </a:extLst>
          </p:cNvPr>
          <p:cNvGraphicFramePr>
            <a:graphicFrameLocks noGrp="1"/>
          </p:cNvGraphicFramePr>
          <p:nvPr>
            <p:ph idx="1"/>
            <p:extLst>
              <p:ext uri="{D42A27DB-BD31-4B8C-83A1-F6EECF244321}">
                <p14:modId xmlns:p14="http://schemas.microsoft.com/office/powerpoint/2010/main" val="1328937992"/>
              </p:ext>
            </p:extLst>
          </p:nvPr>
        </p:nvGraphicFramePr>
        <p:xfrm>
          <a:off x="301841" y="1825625"/>
          <a:ext cx="1150545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9FB7FE5-4A2A-4263-A60F-D80D4ED767F2}"/>
              </a:ext>
            </a:extLst>
          </p:cNvPr>
          <p:cNvSpPr txBox="1"/>
          <p:nvPr/>
        </p:nvSpPr>
        <p:spPr>
          <a:xfrm>
            <a:off x="150875" y="6301005"/>
            <a:ext cx="11887200" cy="397032"/>
          </a:xfrm>
          <a:prstGeom prst="rect">
            <a:avLst/>
          </a:prstGeom>
          <a:noFill/>
        </p:spPr>
        <p:txBody>
          <a:bodyPr wrap="square" rtlCol="0">
            <a:spAutoFit/>
          </a:bodyPr>
          <a:lstStyle/>
          <a:p>
            <a:pPr marR="0">
              <a:lnSpc>
                <a:spcPct val="90000"/>
              </a:lnSpc>
              <a:spcBef>
                <a:spcPts val="0"/>
              </a:spcBef>
              <a:spcAft>
                <a:spcPts val="600"/>
              </a:spcAft>
            </a:pPr>
            <a:r>
              <a:rPr lang="en-US" sz="1100" dirty="0">
                <a:effectLst/>
              </a:rPr>
              <a:t>Kennedy M, Helfand BK, Gou, RY et al. Delirium in older adults with COVID-19 presenting to the Emergency Department. JAMA </a:t>
            </a:r>
            <a:r>
              <a:rPr lang="en-US" sz="1100" dirty="0" err="1">
                <a:effectLst/>
              </a:rPr>
              <a:t>Netw</a:t>
            </a:r>
            <a:r>
              <a:rPr lang="en-US" sz="1100" dirty="0">
                <a:effectLst/>
              </a:rPr>
              <a:t> Open. 2020;3(11):e2029540. doi:10.1001/jamanetworkopen.2020.29540. </a:t>
            </a:r>
          </a:p>
        </p:txBody>
      </p:sp>
    </p:spTree>
    <p:extLst>
      <p:ext uri="{BB962C8B-B14F-4D97-AF65-F5344CB8AC3E}">
        <p14:creationId xmlns:p14="http://schemas.microsoft.com/office/powerpoint/2010/main" val="113043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0E658-43C5-4FAA-9232-B607A0708C2F}"/>
              </a:ext>
            </a:extLst>
          </p:cNvPr>
          <p:cNvSpPr>
            <a:spLocks noGrp="1"/>
          </p:cNvSpPr>
          <p:nvPr>
            <p:ph type="title"/>
          </p:nvPr>
        </p:nvSpPr>
        <p:spPr>
          <a:xfrm>
            <a:off x="1102368" y="1877492"/>
            <a:ext cx="4030132" cy="3215373"/>
          </a:xfrm>
        </p:spPr>
        <p:txBody>
          <a:bodyPr>
            <a:normAutofit/>
          </a:bodyPr>
          <a:lstStyle/>
          <a:p>
            <a:pPr algn="ctr"/>
            <a:r>
              <a:rPr lang="en-US" dirty="0">
                <a:solidFill>
                  <a:schemeClr val="bg1"/>
                </a:solidFill>
              </a:rPr>
              <a:t>Delirium</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5BA26AEE-C327-4D86-A8A7-94C1305CD7EC}"/>
              </a:ext>
            </a:extLst>
          </p:cNvPr>
          <p:cNvSpPr>
            <a:spLocks noGrp="1"/>
          </p:cNvSpPr>
          <p:nvPr>
            <p:ph idx="1"/>
          </p:nvPr>
        </p:nvSpPr>
        <p:spPr>
          <a:xfrm>
            <a:off x="6234868" y="1130846"/>
            <a:ext cx="5217173" cy="4351338"/>
          </a:xfrm>
        </p:spPr>
        <p:txBody>
          <a:bodyPr>
            <a:normAutofit/>
          </a:bodyPr>
          <a:lstStyle/>
          <a:p>
            <a:pPr lvl="1"/>
            <a:r>
              <a:rPr lang="en-US" dirty="0">
                <a:solidFill>
                  <a:schemeClr val="bg1"/>
                </a:solidFill>
              </a:rPr>
              <a:t>16 % presenting complaint</a:t>
            </a:r>
          </a:p>
          <a:p>
            <a:pPr marL="457200" lvl="1" indent="0">
              <a:buNone/>
            </a:pPr>
            <a:endParaRPr lang="en-US" dirty="0">
              <a:solidFill>
                <a:schemeClr val="bg1"/>
              </a:solidFill>
            </a:endParaRPr>
          </a:p>
          <a:p>
            <a:pPr lvl="1"/>
            <a:r>
              <a:rPr lang="en-US" dirty="0">
                <a:solidFill>
                  <a:schemeClr val="bg1"/>
                </a:solidFill>
              </a:rPr>
              <a:t>37% no fever or shortness of breath</a:t>
            </a:r>
          </a:p>
          <a:p>
            <a:pPr lvl="1"/>
            <a:endParaRPr lang="en-US" dirty="0">
              <a:solidFill>
                <a:schemeClr val="bg1"/>
              </a:solidFill>
            </a:endParaRPr>
          </a:p>
          <a:p>
            <a:pPr lvl="1"/>
            <a:r>
              <a:rPr lang="en-US" dirty="0">
                <a:solidFill>
                  <a:schemeClr val="bg1"/>
                </a:solidFill>
              </a:rPr>
              <a:t>Increased risk for poor hospital outcomes</a:t>
            </a:r>
          </a:p>
          <a:p>
            <a:pPr lvl="2"/>
            <a:r>
              <a:rPr lang="en-US" dirty="0">
                <a:solidFill>
                  <a:schemeClr val="bg1"/>
                </a:solidFill>
              </a:rPr>
              <a:t>ICU stays</a:t>
            </a:r>
          </a:p>
          <a:p>
            <a:pPr lvl="2"/>
            <a:r>
              <a:rPr lang="en-US" dirty="0">
                <a:solidFill>
                  <a:schemeClr val="bg1"/>
                </a:solidFill>
              </a:rPr>
              <a:t>In hospital deaths</a:t>
            </a:r>
          </a:p>
          <a:p>
            <a:pPr marL="914400" lvl="2" indent="0">
              <a:buNone/>
            </a:pPr>
            <a:endParaRPr lang="en-US" dirty="0">
              <a:solidFill>
                <a:schemeClr val="bg1"/>
              </a:solidFill>
            </a:endParaRPr>
          </a:p>
          <a:p>
            <a:pPr marL="0" indent="0">
              <a:buNone/>
            </a:pPr>
            <a:endParaRPr lang="en-US"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8945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BB771-2CD7-425C-BED5-34D320EEA9C7}"/>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is a fever?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770454-E613-4956-A36E-E291D2C53677}"/>
              </a:ext>
            </a:extLst>
          </p:cNvPr>
          <p:cNvSpPr>
            <a:spLocks noGrp="1"/>
          </p:cNvSpPr>
          <p:nvPr>
            <p:ph idx="1"/>
          </p:nvPr>
        </p:nvSpPr>
        <p:spPr>
          <a:xfrm>
            <a:off x="4243226" y="591344"/>
            <a:ext cx="7633699" cy="5585619"/>
          </a:xfrm>
        </p:spPr>
        <p:txBody>
          <a:bodyPr anchor="ctr">
            <a:normAutofit/>
          </a:bodyPr>
          <a:lstStyle/>
          <a:p>
            <a:pPr marL="0" indent="0" algn="ctr">
              <a:buNone/>
            </a:pPr>
            <a:r>
              <a:rPr lang="en-US" dirty="0"/>
              <a:t>IDSA recommends modified fever definition for older patients:</a:t>
            </a:r>
          </a:p>
          <a:p>
            <a:pPr marL="0" indent="0">
              <a:buNone/>
            </a:pPr>
            <a:endParaRPr lang="en-US" dirty="0"/>
          </a:p>
          <a:p>
            <a:r>
              <a:rPr lang="en-US" dirty="0"/>
              <a:t>Oral temperature over </a:t>
            </a:r>
            <a:r>
              <a:rPr lang="en-US" b="1" dirty="0"/>
              <a:t>100 F</a:t>
            </a:r>
            <a:r>
              <a:rPr lang="en-US" dirty="0"/>
              <a:t> (</a:t>
            </a:r>
            <a:r>
              <a:rPr lang="en-US" b="1" dirty="0"/>
              <a:t>37.8 C</a:t>
            </a:r>
            <a:r>
              <a:rPr lang="en-US" dirty="0"/>
              <a:t>)</a:t>
            </a:r>
          </a:p>
          <a:p>
            <a:pPr marL="0" indent="0">
              <a:buNone/>
            </a:pPr>
            <a:endParaRPr lang="en-US" dirty="0"/>
          </a:p>
          <a:p>
            <a:r>
              <a:rPr lang="en-US" dirty="0"/>
              <a:t>TWO oral temperatures over 99 F (37.2C)</a:t>
            </a:r>
          </a:p>
          <a:p>
            <a:pPr marL="0" indent="0">
              <a:buNone/>
            </a:pPr>
            <a:endParaRPr lang="en-US" dirty="0"/>
          </a:p>
          <a:p>
            <a:r>
              <a:rPr lang="en-US" dirty="0"/>
              <a:t>Elevation of 2 F (1 C) from baseline body temp</a:t>
            </a:r>
          </a:p>
        </p:txBody>
      </p:sp>
    </p:spTree>
    <p:extLst>
      <p:ext uri="{BB962C8B-B14F-4D97-AF65-F5344CB8AC3E}">
        <p14:creationId xmlns:p14="http://schemas.microsoft.com/office/powerpoint/2010/main" val="23743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CADACA3-8CF0-4DED-998D-670F57B9072D}"/>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Some atypical presentations</a:t>
            </a:r>
          </a:p>
        </p:txBody>
      </p:sp>
      <p:graphicFrame>
        <p:nvGraphicFramePr>
          <p:cNvPr id="7" name="Content Placeholder 2">
            <a:extLst>
              <a:ext uri="{FF2B5EF4-FFF2-40B4-BE49-F238E27FC236}">
                <a16:creationId xmlns:a16="http://schemas.microsoft.com/office/drawing/2014/main" id="{266A0975-3E48-4839-9534-5EE18FA3205E}"/>
              </a:ext>
            </a:extLst>
          </p:cNvPr>
          <p:cNvGraphicFramePr>
            <a:graphicFrameLocks noGrp="1"/>
          </p:cNvGraphicFramePr>
          <p:nvPr>
            <p:ph idx="1"/>
            <p:extLst>
              <p:ext uri="{D42A27DB-BD31-4B8C-83A1-F6EECF244321}">
                <p14:modId xmlns:p14="http://schemas.microsoft.com/office/powerpoint/2010/main" val="188911928"/>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2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1ADF2-B3D3-4F9E-87D0-BECEE4B42B29}"/>
              </a:ext>
            </a:extLst>
          </p:cNvPr>
          <p:cNvSpPr>
            <a:spLocks noGrp="1"/>
          </p:cNvSpPr>
          <p:nvPr>
            <p:ph type="title"/>
          </p:nvPr>
        </p:nvSpPr>
        <p:spPr>
          <a:xfrm>
            <a:off x="808638" y="386930"/>
            <a:ext cx="9236700" cy="1188950"/>
          </a:xfrm>
        </p:spPr>
        <p:txBody>
          <a:bodyPr anchor="b">
            <a:normAutofit/>
          </a:bodyPr>
          <a:lstStyle/>
          <a:p>
            <a:r>
              <a:rPr lang="en-US" sz="4600"/>
              <a:t>Why are older adults affected more?</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3705FB-B147-4A7A-A69C-BB73BEC404E9}"/>
              </a:ext>
            </a:extLst>
          </p:cNvPr>
          <p:cNvGraphicFramePr>
            <a:graphicFrameLocks noGrp="1"/>
          </p:cNvGraphicFramePr>
          <p:nvPr>
            <p:ph idx="1"/>
            <p:extLst>
              <p:ext uri="{D42A27DB-BD31-4B8C-83A1-F6EECF244321}">
                <p14:modId xmlns:p14="http://schemas.microsoft.com/office/powerpoint/2010/main" val="3927917550"/>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11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8CA3-D267-4895-88B8-7878C83831D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98495E2-8288-41C5-85EC-803D24F889B5}"/>
              </a:ext>
            </a:extLst>
          </p:cNvPr>
          <p:cNvPicPr>
            <a:picLocks noGrp="1" noChangeAspect="1"/>
          </p:cNvPicPr>
          <p:nvPr>
            <p:ph idx="1"/>
          </p:nvPr>
        </p:nvPicPr>
        <p:blipFill>
          <a:blip r:embed="rId2"/>
          <a:stretch>
            <a:fillRect/>
          </a:stretch>
        </p:blipFill>
        <p:spPr>
          <a:xfrm>
            <a:off x="678094" y="821934"/>
            <a:ext cx="10769570" cy="4930286"/>
          </a:xfrm>
          <a:prstGeom prst="rect">
            <a:avLst/>
          </a:prstGeom>
        </p:spPr>
      </p:pic>
      <p:sp>
        <p:nvSpPr>
          <p:cNvPr id="5" name="TextBox 4">
            <a:extLst>
              <a:ext uri="{FF2B5EF4-FFF2-40B4-BE49-F238E27FC236}">
                <a16:creationId xmlns:a16="http://schemas.microsoft.com/office/drawing/2014/main" id="{D4546860-9EE7-4F12-B918-77FA7BD4354E}"/>
              </a:ext>
            </a:extLst>
          </p:cNvPr>
          <p:cNvSpPr txBox="1"/>
          <p:nvPr/>
        </p:nvSpPr>
        <p:spPr>
          <a:xfrm>
            <a:off x="1076325" y="5850234"/>
            <a:ext cx="9601200" cy="738664"/>
          </a:xfrm>
          <a:prstGeom prst="rect">
            <a:avLst/>
          </a:prstGeom>
          <a:noFill/>
        </p:spPr>
        <p:txBody>
          <a:bodyPr wrap="square" rtlCol="0">
            <a:spAutoFit/>
          </a:bodyPr>
          <a:lstStyle/>
          <a:p>
            <a:r>
              <a:rPr lang="en-US" sz="1400" dirty="0"/>
              <a:t>Perrotta F, </a:t>
            </a:r>
            <a:r>
              <a:rPr lang="en-US" sz="1400" dirty="0" err="1"/>
              <a:t>Corbi</a:t>
            </a:r>
            <a:r>
              <a:rPr lang="en-US" sz="1400" dirty="0"/>
              <a:t> G, </a:t>
            </a:r>
            <a:r>
              <a:rPr lang="en-US" sz="1400" dirty="0" err="1"/>
              <a:t>Mazzeo</a:t>
            </a:r>
            <a:r>
              <a:rPr lang="en-US" sz="1400" dirty="0"/>
              <a:t> G, et al. COVID-19 and the elderly: insights into pathogenesis and clinical decision-making [published correction appears in Aging Clin Exp Res. 2020 Sep;32(9):1909]. </a:t>
            </a:r>
            <a:r>
              <a:rPr lang="en-US" sz="1400" i="1" dirty="0"/>
              <a:t>Aging Clin Exp Res</a:t>
            </a:r>
            <a:r>
              <a:rPr lang="en-US" sz="1400" dirty="0"/>
              <a:t>. 2020;32(8):1599-1608. doi:10.1007/s40520-020-01631-y</a:t>
            </a:r>
          </a:p>
        </p:txBody>
      </p:sp>
    </p:spTree>
    <p:extLst>
      <p:ext uri="{BB962C8B-B14F-4D97-AF65-F5344CB8AC3E}">
        <p14:creationId xmlns:p14="http://schemas.microsoft.com/office/powerpoint/2010/main" val="354712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0630BC-675A-4BBE-ABF7-30D5936B1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319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056738-3285-4A0C-8BCC-6EB601C77112}"/>
              </a:ext>
            </a:extLst>
          </p:cNvPr>
          <p:cNvSpPr>
            <a:spLocks noGrp="1"/>
          </p:cNvSpPr>
          <p:nvPr>
            <p:ph type="title"/>
          </p:nvPr>
        </p:nvSpPr>
        <p:spPr>
          <a:xfrm>
            <a:off x="519545" y="621792"/>
            <a:ext cx="5181503" cy="5504688"/>
          </a:xfrm>
        </p:spPr>
        <p:txBody>
          <a:bodyPr>
            <a:normAutofit/>
          </a:bodyPr>
          <a:lstStyle/>
          <a:p>
            <a:r>
              <a:rPr lang="en-US" sz="4800">
                <a:solidFill>
                  <a:schemeClr val="bg1"/>
                </a:solidFill>
              </a:rPr>
              <a:t>Radiographs</a:t>
            </a:r>
          </a:p>
        </p:txBody>
      </p:sp>
      <p:graphicFrame>
        <p:nvGraphicFramePr>
          <p:cNvPr id="5" name="Content Placeholder 2">
            <a:extLst>
              <a:ext uri="{FF2B5EF4-FFF2-40B4-BE49-F238E27FC236}">
                <a16:creationId xmlns:a16="http://schemas.microsoft.com/office/drawing/2014/main" id="{43EC3E4E-81E4-469D-9341-29A2BA9A45AF}"/>
              </a:ext>
            </a:extLst>
          </p:cNvPr>
          <p:cNvGraphicFramePr>
            <a:graphicFrameLocks noGrp="1"/>
          </p:cNvGraphicFramePr>
          <p:nvPr>
            <p:ph idx="1"/>
            <p:extLst>
              <p:ext uri="{D42A27DB-BD31-4B8C-83A1-F6EECF244321}">
                <p14:modId xmlns:p14="http://schemas.microsoft.com/office/powerpoint/2010/main" val="3874570764"/>
              </p:ext>
            </p:extLst>
          </p:nvPr>
        </p:nvGraphicFramePr>
        <p:xfrm>
          <a:off x="6488709"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754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63A2-A382-43AB-80C2-FD71E1178625}"/>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COVID Lab Findings</a:t>
            </a:r>
          </a:p>
        </p:txBody>
      </p:sp>
      <p:graphicFrame>
        <p:nvGraphicFramePr>
          <p:cNvPr id="5" name="Content Placeholder 2">
            <a:extLst>
              <a:ext uri="{FF2B5EF4-FFF2-40B4-BE49-F238E27FC236}">
                <a16:creationId xmlns:a16="http://schemas.microsoft.com/office/drawing/2014/main" id="{0552492E-0363-417F-827E-0A9E7B71480F}"/>
              </a:ext>
            </a:extLst>
          </p:cNvPr>
          <p:cNvGraphicFramePr>
            <a:graphicFrameLocks noGrp="1"/>
          </p:cNvGraphicFramePr>
          <p:nvPr>
            <p:ph idx="1"/>
            <p:extLst>
              <p:ext uri="{D42A27DB-BD31-4B8C-83A1-F6EECF244321}">
                <p14:modId xmlns:p14="http://schemas.microsoft.com/office/powerpoint/2010/main" val="37102722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13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F865-DC3F-4138-BA82-A5FCB6742273}"/>
              </a:ext>
            </a:extLst>
          </p:cNvPr>
          <p:cNvSpPr>
            <a:spLocks noGrp="1"/>
          </p:cNvSpPr>
          <p:nvPr>
            <p:ph type="title"/>
          </p:nvPr>
        </p:nvSpPr>
        <p:spPr>
          <a:xfrm>
            <a:off x="524741" y="620392"/>
            <a:ext cx="3808268" cy="5504688"/>
          </a:xfrm>
        </p:spPr>
        <p:txBody>
          <a:bodyPr>
            <a:normAutofit/>
          </a:bodyPr>
          <a:lstStyle/>
          <a:p>
            <a:r>
              <a:rPr lang="en-US" sz="4700">
                <a:solidFill>
                  <a:schemeClr val="accent5"/>
                </a:solidFill>
              </a:rPr>
              <a:t>Complications</a:t>
            </a:r>
          </a:p>
        </p:txBody>
      </p:sp>
      <p:graphicFrame>
        <p:nvGraphicFramePr>
          <p:cNvPr id="5" name="Content Placeholder 2">
            <a:extLst>
              <a:ext uri="{FF2B5EF4-FFF2-40B4-BE49-F238E27FC236}">
                <a16:creationId xmlns:a16="http://schemas.microsoft.com/office/drawing/2014/main" id="{A2A54FEF-F4B6-4A36-B58A-9E663FDA47AA}"/>
              </a:ext>
            </a:extLst>
          </p:cNvPr>
          <p:cNvGraphicFramePr>
            <a:graphicFrameLocks noGrp="1"/>
          </p:cNvGraphicFramePr>
          <p:nvPr>
            <p:ph idx="1"/>
            <p:extLst>
              <p:ext uri="{D42A27DB-BD31-4B8C-83A1-F6EECF244321}">
                <p14:modId xmlns:p14="http://schemas.microsoft.com/office/powerpoint/2010/main" val="62838954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60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CA55-DB30-43D9-8564-56D620ED6251}"/>
              </a:ext>
            </a:extLst>
          </p:cNvPr>
          <p:cNvSpPr>
            <a:spLocks noGrp="1"/>
          </p:cNvSpPr>
          <p:nvPr>
            <p:ph type="title"/>
          </p:nvPr>
        </p:nvSpPr>
        <p:spPr>
          <a:xfrm>
            <a:off x="648929" y="629266"/>
            <a:ext cx="3667039" cy="5506358"/>
          </a:xfrm>
        </p:spPr>
        <p:txBody>
          <a:bodyPr>
            <a:normAutofit/>
          </a:bodyPr>
          <a:lstStyle/>
          <a:p>
            <a:r>
              <a:rPr lang="en-US" sz="4000"/>
              <a:t>Treatments</a:t>
            </a:r>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62724FF-6C7C-475B-83D8-C07D34386827}"/>
              </a:ext>
            </a:extLst>
          </p:cNvPr>
          <p:cNvGraphicFramePr>
            <a:graphicFrameLocks noGrp="1"/>
          </p:cNvGraphicFramePr>
          <p:nvPr>
            <p:ph idx="1"/>
            <p:extLst>
              <p:ext uri="{D42A27DB-BD31-4B8C-83A1-F6EECF244321}">
                <p14:modId xmlns:p14="http://schemas.microsoft.com/office/powerpoint/2010/main" val="2263989588"/>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5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4C84A-D7A2-41A4-B7EA-3BB3962F3153}"/>
              </a:ext>
            </a:extLst>
          </p:cNvPr>
          <p:cNvSpPr>
            <a:spLocks noGrp="1"/>
          </p:cNvSpPr>
          <p:nvPr>
            <p:ph type="title"/>
          </p:nvPr>
        </p:nvSpPr>
        <p:spPr>
          <a:xfrm>
            <a:off x="260931" y="2980240"/>
            <a:ext cx="6053558" cy="2424774"/>
          </a:xfrm>
        </p:spPr>
        <p:txBody>
          <a:bodyPr vert="horz" lIns="91440" tIns="45720" rIns="91440" bIns="45720" rtlCol="0" anchor="ctr">
            <a:normAutofit/>
          </a:bodyPr>
          <a:lstStyle/>
          <a:p>
            <a:r>
              <a:rPr lang="en-US" kern="1200" dirty="0">
                <a:solidFill>
                  <a:srgbClr val="FFFFFF"/>
                </a:solidFill>
                <a:latin typeface="+mj-lt"/>
                <a:ea typeface="+mj-ea"/>
                <a:cs typeface="+mj-cs"/>
              </a:rPr>
              <a:t>Geriatric Emergency</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018C45-E99D-454B-AC41-AA12D8AA1496}"/>
              </a:ext>
            </a:extLst>
          </p:cNvPr>
          <p:cNvSpPr>
            <a:spLocks noGrp="1"/>
          </p:cNvSpPr>
          <p:nvPr>
            <p:ph idx="1"/>
          </p:nvPr>
        </p:nvSpPr>
        <p:spPr>
          <a:xfrm>
            <a:off x="4215161" y="356187"/>
            <a:ext cx="2878409" cy="1792281"/>
          </a:xfrm>
        </p:spPr>
        <p:txBody>
          <a:bodyPr vert="horz" lIns="91440" tIns="45720" rIns="91440" bIns="45720" rtlCol="0" anchor="ctr">
            <a:normAutofit/>
          </a:bodyPr>
          <a:lstStyle/>
          <a:p>
            <a:pPr marL="0" indent="0">
              <a:buNone/>
            </a:pPr>
            <a:r>
              <a:rPr lang="en-US" sz="3200" dirty="0"/>
              <a:t>Older Adults 65 years and older</a:t>
            </a:r>
          </a:p>
          <a:p>
            <a:endParaRPr lang="en-US" sz="14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73BF403-D44F-4814-B965-6D641CDD3054}"/>
              </a:ext>
            </a:extLst>
          </p:cNvPr>
          <p:cNvSpPr txBox="1"/>
          <p:nvPr/>
        </p:nvSpPr>
        <p:spPr>
          <a:xfrm>
            <a:off x="7989089" y="2876550"/>
            <a:ext cx="4117186" cy="3476625"/>
          </a:xfrm>
          <a:prstGeom prst="rect">
            <a:avLst/>
          </a:prstGeom>
        </p:spPr>
        <p:txBody>
          <a:bodyPr vert="horz" lIns="91440" tIns="45720" rIns="91440" bIns="45720" rtlCol="0" anchor="ctr">
            <a:normAutofit lnSpcReduction="10000"/>
          </a:bodyPr>
          <a:lstStyle/>
          <a:p>
            <a:pPr marL="457200" indent="-457200" algn="ctr">
              <a:buFont typeface="Arial" panose="020B0604020202020204" pitchFamily="34" charset="0"/>
              <a:buChar char="•"/>
            </a:pPr>
            <a:r>
              <a:rPr lang="en-US" sz="3200" dirty="0"/>
              <a:t>16.9% of US population</a:t>
            </a:r>
          </a:p>
          <a:p>
            <a:pPr marL="457200" indent="-457200" algn="ctr">
              <a:buFont typeface="Arial" panose="020B0604020202020204" pitchFamily="34" charset="0"/>
              <a:buChar char="•"/>
            </a:pPr>
            <a:endParaRPr lang="en-US" sz="3200" dirty="0">
              <a:sym typeface="Wingdings" panose="05000000000000000000" pitchFamily="2" charset="2"/>
            </a:endParaRPr>
          </a:p>
          <a:p>
            <a:pPr marL="457200" indent="-457200" algn="ctr">
              <a:buFont typeface="Arial" panose="020B0604020202020204" pitchFamily="34" charset="0"/>
              <a:buChar char="•"/>
            </a:pPr>
            <a:r>
              <a:rPr lang="en-US" sz="3200" dirty="0">
                <a:sym typeface="Wingdings" panose="05000000000000000000" pitchFamily="2" charset="2"/>
              </a:rPr>
              <a:t>12.7% of total COVID cases</a:t>
            </a:r>
          </a:p>
          <a:p>
            <a:pPr marL="457200" indent="-457200" algn="ctr">
              <a:buFont typeface="Arial" panose="020B0604020202020204" pitchFamily="34" charset="0"/>
              <a:buChar char="•"/>
            </a:pPr>
            <a:endParaRPr lang="en-US" sz="3200" dirty="0">
              <a:sym typeface="Wingdings" panose="05000000000000000000" pitchFamily="2" charset="2"/>
            </a:endParaRPr>
          </a:p>
          <a:p>
            <a:pPr marL="457200" indent="-457200" algn="ctr">
              <a:buFont typeface="Arial" panose="020B0604020202020204" pitchFamily="34" charset="0"/>
              <a:buChar char="•"/>
            </a:pPr>
            <a:r>
              <a:rPr lang="en-US" sz="3200" dirty="0">
                <a:sym typeface="Wingdings" panose="05000000000000000000" pitchFamily="2" charset="2"/>
              </a:rPr>
              <a:t>76.8% of all deaths</a:t>
            </a:r>
          </a:p>
          <a:p>
            <a:endParaRPr lang="en-US" sz="1400" dirty="0">
              <a:sym typeface="Wingdings" panose="05000000000000000000" pitchFamily="2" charset="2"/>
            </a:endParaRPr>
          </a:p>
        </p:txBody>
      </p:sp>
      <p:sp>
        <p:nvSpPr>
          <p:cNvPr id="5" name="TextBox 4">
            <a:extLst>
              <a:ext uri="{FF2B5EF4-FFF2-40B4-BE49-F238E27FC236}">
                <a16:creationId xmlns:a16="http://schemas.microsoft.com/office/drawing/2014/main" id="{05475D26-76D8-4520-ADD8-51FCB78D14BB}"/>
              </a:ext>
            </a:extLst>
          </p:cNvPr>
          <p:cNvSpPr txBox="1"/>
          <p:nvPr/>
        </p:nvSpPr>
        <p:spPr>
          <a:xfrm>
            <a:off x="390525" y="5923850"/>
            <a:ext cx="7705725" cy="646331"/>
          </a:xfrm>
          <a:prstGeom prst="rect">
            <a:avLst/>
          </a:prstGeom>
          <a:noFill/>
        </p:spPr>
        <p:txBody>
          <a:bodyPr wrap="square" rtlCol="0">
            <a:spAutoFit/>
          </a:bodyPr>
          <a:lstStyle/>
          <a:p>
            <a:r>
              <a:rPr lang="en-US" dirty="0"/>
              <a:t>https://www.commonwealthfund.org/publications/issue-briefs/2021/mar/managing-medicare-beneficiaries-chronic-conditions-covid#12</a:t>
            </a:r>
          </a:p>
        </p:txBody>
      </p:sp>
    </p:spTree>
    <p:extLst>
      <p:ext uri="{BB962C8B-B14F-4D97-AF65-F5344CB8AC3E}">
        <p14:creationId xmlns:p14="http://schemas.microsoft.com/office/powerpoint/2010/main" val="331974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AC84-FB16-4B26-B940-883B63A652AC}"/>
              </a:ext>
            </a:extLst>
          </p:cNvPr>
          <p:cNvSpPr>
            <a:spLocks noGrp="1"/>
          </p:cNvSpPr>
          <p:nvPr>
            <p:ph type="title"/>
          </p:nvPr>
        </p:nvSpPr>
        <p:spPr>
          <a:xfrm>
            <a:off x="648929" y="629266"/>
            <a:ext cx="3667039" cy="5506358"/>
          </a:xfrm>
        </p:spPr>
        <p:txBody>
          <a:bodyPr>
            <a:normAutofit/>
          </a:bodyPr>
          <a:lstStyle/>
          <a:p>
            <a:r>
              <a:rPr lang="en-US" sz="3100"/>
              <a:t>No need for hospitalization…what then?</a:t>
            </a:r>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A09A545-2126-45E0-A283-B41652728472}"/>
              </a:ext>
            </a:extLst>
          </p:cNvPr>
          <p:cNvGraphicFramePr>
            <a:graphicFrameLocks noGrp="1"/>
          </p:cNvGraphicFramePr>
          <p:nvPr>
            <p:ph idx="1"/>
            <p:extLst>
              <p:ext uri="{D42A27DB-BD31-4B8C-83A1-F6EECF244321}">
                <p14:modId xmlns:p14="http://schemas.microsoft.com/office/powerpoint/2010/main" val="4264780174"/>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14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5F2E3-D75D-47E3-A1D3-4AB3DB14B4C9}"/>
              </a:ext>
            </a:extLst>
          </p:cNvPr>
          <p:cNvSpPr>
            <a:spLocks noGrp="1"/>
          </p:cNvSpPr>
          <p:nvPr>
            <p:ph type="title"/>
          </p:nvPr>
        </p:nvSpPr>
        <p:spPr>
          <a:xfrm>
            <a:off x="838200" y="557189"/>
            <a:ext cx="3374136" cy="5567891"/>
          </a:xfrm>
        </p:spPr>
        <p:txBody>
          <a:bodyPr>
            <a:normAutofit/>
          </a:bodyPr>
          <a:lstStyle/>
          <a:p>
            <a:r>
              <a:rPr lang="en-US" sz="5200"/>
              <a:t>Levels of Care</a:t>
            </a:r>
          </a:p>
        </p:txBody>
      </p:sp>
      <p:graphicFrame>
        <p:nvGraphicFramePr>
          <p:cNvPr id="5" name="Content Placeholder 2">
            <a:extLst>
              <a:ext uri="{FF2B5EF4-FFF2-40B4-BE49-F238E27FC236}">
                <a16:creationId xmlns:a16="http://schemas.microsoft.com/office/drawing/2014/main" id="{E8F7C6B2-18A2-4A99-BE72-382D42DE222A}"/>
              </a:ext>
            </a:extLst>
          </p:cNvPr>
          <p:cNvGraphicFramePr>
            <a:graphicFrameLocks noGrp="1"/>
          </p:cNvGraphicFramePr>
          <p:nvPr>
            <p:ph idx="1"/>
            <p:extLst>
              <p:ext uri="{D42A27DB-BD31-4B8C-83A1-F6EECF244321}">
                <p14:modId xmlns:p14="http://schemas.microsoft.com/office/powerpoint/2010/main" val="394630431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213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6E2AA-4A8B-44F4-8001-4E501224C2CC}"/>
              </a:ext>
            </a:extLst>
          </p:cNvPr>
          <p:cNvSpPr>
            <a:spLocks noGrp="1"/>
          </p:cNvSpPr>
          <p:nvPr>
            <p:ph type="title"/>
          </p:nvPr>
        </p:nvSpPr>
        <p:spPr>
          <a:xfrm>
            <a:off x="686834" y="1153572"/>
            <a:ext cx="3200400" cy="4461163"/>
          </a:xfrm>
        </p:spPr>
        <p:txBody>
          <a:bodyPr>
            <a:normAutofit/>
          </a:bodyPr>
          <a:lstStyle/>
          <a:p>
            <a:r>
              <a:rPr lang="en-US">
                <a:solidFill>
                  <a:srgbClr val="FFFFFF"/>
                </a:solidFill>
              </a:rPr>
              <a:t>COVID 19 and Nursing Homes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5E80AB-5629-42D0-BDFE-DFC97554F82C}"/>
              </a:ext>
            </a:extLst>
          </p:cNvPr>
          <p:cNvSpPr>
            <a:spLocks noGrp="1"/>
          </p:cNvSpPr>
          <p:nvPr>
            <p:ph idx="1"/>
          </p:nvPr>
        </p:nvSpPr>
        <p:spPr>
          <a:xfrm>
            <a:off x="4447308" y="591344"/>
            <a:ext cx="6906491" cy="5585619"/>
          </a:xfrm>
        </p:spPr>
        <p:txBody>
          <a:bodyPr anchor="ctr">
            <a:normAutofit/>
          </a:bodyPr>
          <a:lstStyle/>
          <a:p>
            <a:pPr marL="0" indent="0" algn="ctr">
              <a:buNone/>
            </a:pPr>
            <a:r>
              <a:rPr lang="en-US" sz="4000" dirty="0"/>
              <a:t>45% of all COVID deaths from long-term care facilities</a:t>
            </a:r>
          </a:p>
          <a:p>
            <a:pPr marL="0" indent="0">
              <a:buNone/>
            </a:pPr>
            <a:endParaRPr lang="en-US" dirty="0"/>
          </a:p>
        </p:txBody>
      </p:sp>
    </p:spTree>
    <p:extLst>
      <p:ext uri="{BB962C8B-B14F-4D97-AF65-F5344CB8AC3E}">
        <p14:creationId xmlns:p14="http://schemas.microsoft.com/office/powerpoint/2010/main" val="161014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B67805-5A4F-4F13-94CB-3985FF956255}"/>
              </a:ext>
            </a:extLst>
          </p:cNvPr>
          <p:cNvSpPr>
            <a:spLocks noGrp="1"/>
          </p:cNvSpPr>
          <p:nvPr>
            <p:ph type="title"/>
          </p:nvPr>
        </p:nvSpPr>
        <p:spPr>
          <a:xfrm>
            <a:off x="863029" y="1012004"/>
            <a:ext cx="3416158" cy="4795408"/>
          </a:xfrm>
        </p:spPr>
        <p:txBody>
          <a:bodyPr>
            <a:normAutofit/>
          </a:bodyPr>
          <a:lstStyle/>
          <a:p>
            <a:r>
              <a:rPr lang="en-US">
                <a:solidFill>
                  <a:srgbClr val="FFFFFF"/>
                </a:solidFill>
              </a:rPr>
              <a:t>Assisted Living</a:t>
            </a:r>
          </a:p>
        </p:txBody>
      </p:sp>
      <p:graphicFrame>
        <p:nvGraphicFramePr>
          <p:cNvPr id="5" name="Content Placeholder 2">
            <a:extLst>
              <a:ext uri="{FF2B5EF4-FFF2-40B4-BE49-F238E27FC236}">
                <a16:creationId xmlns:a16="http://schemas.microsoft.com/office/drawing/2014/main" id="{4885C265-A4B8-4E1B-915A-467F9151ECF6}"/>
              </a:ext>
            </a:extLst>
          </p:cNvPr>
          <p:cNvGraphicFramePr>
            <a:graphicFrameLocks noGrp="1"/>
          </p:cNvGraphicFramePr>
          <p:nvPr>
            <p:ph idx="1"/>
            <p:extLst>
              <p:ext uri="{D42A27DB-BD31-4B8C-83A1-F6EECF244321}">
                <p14:modId xmlns:p14="http://schemas.microsoft.com/office/powerpoint/2010/main" val="39618850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415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14AE6C7-0FDD-41BD-9BC5-783CE8E85FAE}"/>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Nursing Homes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DD4349-E7B0-4203-B52D-1C0D999EBBF5}"/>
              </a:ext>
            </a:extLst>
          </p:cNvPr>
          <p:cNvSpPr>
            <a:spLocks noGrp="1"/>
          </p:cNvSpPr>
          <p:nvPr>
            <p:ph idx="1"/>
          </p:nvPr>
        </p:nvSpPr>
        <p:spPr>
          <a:xfrm>
            <a:off x="4379709" y="686862"/>
            <a:ext cx="7037591" cy="5475129"/>
          </a:xfrm>
        </p:spPr>
        <p:txBody>
          <a:bodyPr anchor="ctr">
            <a:normAutofit/>
          </a:bodyPr>
          <a:lstStyle/>
          <a:p>
            <a:r>
              <a:rPr lang="en-US" sz="2600"/>
              <a:t>Combo of long-term care patients and shorter term skilled nursing/rehab</a:t>
            </a:r>
          </a:p>
          <a:p>
            <a:pPr marL="0" indent="0">
              <a:buNone/>
            </a:pPr>
            <a:endParaRPr lang="en-US" sz="2600"/>
          </a:p>
          <a:p>
            <a:r>
              <a:rPr lang="en-US" sz="2600"/>
              <a:t>Have medical and nursing oversight</a:t>
            </a:r>
          </a:p>
          <a:p>
            <a:pPr marL="0" indent="0">
              <a:buNone/>
            </a:pPr>
            <a:endParaRPr lang="en-US" sz="2600"/>
          </a:p>
          <a:p>
            <a:r>
              <a:rPr lang="en-US" sz="2600"/>
              <a:t>Most have diagnostic and therapeutic capabilities</a:t>
            </a:r>
          </a:p>
          <a:p>
            <a:pPr lvl="1"/>
            <a:r>
              <a:rPr lang="en-US" sz="2600"/>
              <a:t>Xray (mobile)</a:t>
            </a:r>
          </a:p>
          <a:p>
            <a:pPr lvl="1"/>
            <a:r>
              <a:rPr lang="en-US" sz="2600"/>
              <a:t>IV fluids/medications</a:t>
            </a:r>
          </a:p>
          <a:p>
            <a:pPr lvl="1"/>
            <a:r>
              <a:rPr lang="en-US" sz="2600"/>
              <a:t>Labs (mobile)</a:t>
            </a:r>
          </a:p>
          <a:p>
            <a:pPr marL="457200" lvl="1" indent="0">
              <a:buNone/>
            </a:pPr>
            <a:endParaRPr lang="en-US" sz="2600"/>
          </a:p>
        </p:txBody>
      </p:sp>
    </p:spTree>
    <p:extLst>
      <p:ext uri="{BB962C8B-B14F-4D97-AF65-F5344CB8AC3E}">
        <p14:creationId xmlns:p14="http://schemas.microsoft.com/office/powerpoint/2010/main" val="139370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5F9E90C-54A0-4D8E-997A-AE2F348D80BD}"/>
              </a:ext>
            </a:extLst>
          </p:cNvPr>
          <p:cNvSpPr>
            <a:spLocks noGrp="1"/>
          </p:cNvSpPr>
          <p:nvPr>
            <p:ph type="title"/>
          </p:nvPr>
        </p:nvSpPr>
        <p:spPr>
          <a:xfrm>
            <a:off x="731519" y="731520"/>
            <a:ext cx="10666145" cy="1426464"/>
          </a:xfrm>
        </p:spPr>
        <p:txBody>
          <a:bodyPr>
            <a:normAutofit/>
          </a:bodyPr>
          <a:lstStyle/>
          <a:p>
            <a:r>
              <a:rPr lang="en-US">
                <a:solidFill>
                  <a:srgbClr val="FFFFFF"/>
                </a:solidFill>
              </a:rPr>
              <a:t>Nursing Home Staffing</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98938C-2BB6-40AD-9351-DA64063A5FD3}"/>
              </a:ext>
            </a:extLst>
          </p:cNvPr>
          <p:cNvSpPr>
            <a:spLocks noGrp="1"/>
          </p:cNvSpPr>
          <p:nvPr>
            <p:ph idx="1"/>
          </p:nvPr>
        </p:nvSpPr>
        <p:spPr>
          <a:xfrm>
            <a:off x="789456" y="2789918"/>
            <a:ext cx="8370393" cy="3300196"/>
          </a:xfrm>
        </p:spPr>
        <p:txBody>
          <a:bodyPr anchor="ctr">
            <a:normAutofit/>
          </a:bodyPr>
          <a:lstStyle/>
          <a:p>
            <a:r>
              <a:rPr lang="en-US" sz="2200"/>
              <a:t>Federal law requires Medicare and Medicaid certified nursing homes to have :</a:t>
            </a:r>
          </a:p>
          <a:p>
            <a:pPr lvl="1"/>
            <a:r>
              <a:rPr lang="en-US" sz="2200"/>
              <a:t>A registered nurse (RN) on duty at least 8 hours a day, 7 days a week</a:t>
            </a:r>
          </a:p>
          <a:p>
            <a:pPr lvl="1"/>
            <a:r>
              <a:rPr lang="en-US" sz="2200"/>
              <a:t>A licensed nurse (RN or LPN) on duty 24 hours a day</a:t>
            </a:r>
          </a:p>
          <a:p>
            <a:pPr lvl="1"/>
            <a:endParaRPr lang="en-US" sz="2200"/>
          </a:p>
          <a:p>
            <a:r>
              <a:rPr lang="en-US" sz="2200"/>
              <a:t>Direct care by certified nursing assistants</a:t>
            </a:r>
          </a:p>
          <a:p>
            <a:pPr lvl="1"/>
            <a:r>
              <a:rPr lang="en-US" sz="2200"/>
              <a:t>1:7-10 daytime</a:t>
            </a:r>
          </a:p>
          <a:p>
            <a:pPr lvl="1"/>
            <a:r>
              <a:rPr lang="en-US" sz="2200"/>
              <a:t>1:20-25 nighttime</a:t>
            </a:r>
          </a:p>
          <a:p>
            <a:endParaRPr lang="en-US" sz="220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2407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DF50D-08FF-4F59-9432-D4B3ACCEA5C0}"/>
              </a:ext>
            </a:extLst>
          </p:cNvPr>
          <p:cNvSpPr>
            <a:spLocks noGrp="1"/>
          </p:cNvSpPr>
          <p:nvPr>
            <p:ph type="title"/>
          </p:nvPr>
        </p:nvSpPr>
        <p:spPr>
          <a:xfrm>
            <a:off x="1812897" y="518649"/>
            <a:ext cx="9882278" cy="1067634"/>
          </a:xfrm>
        </p:spPr>
        <p:txBody>
          <a:bodyPr anchor="ctr">
            <a:normAutofit/>
          </a:bodyPr>
          <a:lstStyle/>
          <a:p>
            <a:r>
              <a:rPr lang="en-US" dirty="0"/>
              <a:t>What Can SNFs provide?</a:t>
            </a:r>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F1101D03-BFFE-4478-B3C1-7781D3ACDD8D}"/>
              </a:ext>
            </a:extLst>
          </p:cNvPr>
          <p:cNvGraphicFramePr>
            <a:graphicFrameLocks noGrp="1"/>
          </p:cNvGraphicFramePr>
          <p:nvPr>
            <p:ph idx="1"/>
            <p:extLst>
              <p:ext uri="{D42A27DB-BD31-4B8C-83A1-F6EECF244321}">
                <p14:modId xmlns:p14="http://schemas.microsoft.com/office/powerpoint/2010/main" val="1549473342"/>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0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D0E32-7079-4240-9664-A6E6FC008623}"/>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SNF placement?</a:t>
            </a:r>
          </a:p>
        </p:txBody>
      </p:sp>
      <p:graphicFrame>
        <p:nvGraphicFramePr>
          <p:cNvPr id="5" name="Content Placeholder 2">
            <a:extLst>
              <a:ext uri="{FF2B5EF4-FFF2-40B4-BE49-F238E27FC236}">
                <a16:creationId xmlns:a16="http://schemas.microsoft.com/office/drawing/2014/main" id="{3E15CAFC-9CE4-4E49-854B-26FC75FD87C9}"/>
              </a:ext>
            </a:extLst>
          </p:cNvPr>
          <p:cNvGraphicFramePr>
            <a:graphicFrameLocks noGrp="1"/>
          </p:cNvGraphicFramePr>
          <p:nvPr>
            <p:ph idx="1"/>
            <p:extLst>
              <p:ext uri="{D42A27DB-BD31-4B8C-83A1-F6EECF244321}">
                <p14:modId xmlns:p14="http://schemas.microsoft.com/office/powerpoint/2010/main" val="102110123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516D70-4AEC-4C2D-A9E7-8490E0DFAAA5}"/>
              </a:ext>
            </a:extLst>
          </p:cNvPr>
          <p:cNvSpPr>
            <a:spLocks noGrp="1"/>
          </p:cNvSpPr>
          <p:nvPr>
            <p:ph type="title"/>
          </p:nvPr>
        </p:nvSpPr>
        <p:spPr>
          <a:xfrm>
            <a:off x="6978316" y="1431042"/>
            <a:ext cx="4055899" cy="3995916"/>
          </a:xfrm>
        </p:spPr>
        <p:txBody>
          <a:bodyPr anchor="ctr">
            <a:normAutofit/>
          </a:bodyPr>
          <a:lstStyle/>
          <a:p>
            <a:r>
              <a:rPr lang="en-US">
                <a:solidFill>
                  <a:schemeClr val="tx1">
                    <a:lumMod val="95000"/>
                    <a:lumOff val="5000"/>
                  </a:schemeClr>
                </a:solidFill>
              </a:rPr>
              <a:t>COVID sequelae</a:t>
            </a:r>
          </a:p>
        </p:txBody>
      </p:sp>
      <p:sp>
        <p:nvSpPr>
          <p:cNvPr id="3" name="Content Placeholder 2">
            <a:extLst>
              <a:ext uri="{FF2B5EF4-FFF2-40B4-BE49-F238E27FC236}">
                <a16:creationId xmlns:a16="http://schemas.microsoft.com/office/drawing/2014/main" id="{26FF1FEC-3AA0-4758-9B73-19C79266144D}"/>
              </a:ext>
            </a:extLst>
          </p:cNvPr>
          <p:cNvSpPr>
            <a:spLocks noGrp="1"/>
          </p:cNvSpPr>
          <p:nvPr>
            <p:ph idx="1"/>
          </p:nvPr>
        </p:nvSpPr>
        <p:spPr>
          <a:xfrm>
            <a:off x="286327" y="932873"/>
            <a:ext cx="5615709" cy="4938499"/>
          </a:xfrm>
        </p:spPr>
        <p:txBody>
          <a:bodyPr anchor="ctr">
            <a:normAutofit/>
          </a:bodyPr>
          <a:lstStyle/>
          <a:p>
            <a:r>
              <a:rPr lang="en-US" sz="3200" dirty="0">
                <a:solidFill>
                  <a:schemeClr val="tx1">
                    <a:lumMod val="85000"/>
                    <a:lumOff val="15000"/>
                  </a:schemeClr>
                </a:solidFill>
              </a:rPr>
              <a:t>Social Isolation</a:t>
            </a:r>
          </a:p>
          <a:p>
            <a:r>
              <a:rPr lang="en-US" sz="3200" dirty="0">
                <a:solidFill>
                  <a:schemeClr val="tx1">
                    <a:lumMod val="85000"/>
                    <a:lumOff val="15000"/>
                  </a:schemeClr>
                </a:solidFill>
              </a:rPr>
              <a:t>Disruption in routine care</a:t>
            </a:r>
          </a:p>
          <a:p>
            <a:r>
              <a:rPr lang="en-US" sz="3200" dirty="0">
                <a:solidFill>
                  <a:schemeClr val="tx1">
                    <a:lumMod val="85000"/>
                    <a:lumOff val="15000"/>
                  </a:schemeClr>
                </a:solidFill>
              </a:rPr>
              <a:t>Cognitive Impairment/Dementia</a:t>
            </a:r>
          </a:p>
        </p:txBody>
      </p:sp>
    </p:spTree>
    <p:extLst>
      <p:ext uri="{BB962C8B-B14F-4D97-AF65-F5344CB8AC3E}">
        <p14:creationId xmlns:p14="http://schemas.microsoft.com/office/powerpoint/2010/main" val="3450542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0152-6D66-459D-92F0-C6B3F2492E2A}"/>
              </a:ext>
            </a:extLst>
          </p:cNvPr>
          <p:cNvSpPr>
            <a:spLocks noGrp="1"/>
          </p:cNvSpPr>
          <p:nvPr>
            <p:ph type="title"/>
          </p:nvPr>
        </p:nvSpPr>
        <p:spPr>
          <a:xfrm>
            <a:off x="396573" y="320675"/>
            <a:ext cx="11407487" cy="1325563"/>
          </a:xfrm>
        </p:spPr>
        <p:txBody>
          <a:bodyPr>
            <a:normAutofit/>
          </a:bodyPr>
          <a:lstStyle/>
          <a:p>
            <a:r>
              <a:rPr lang="en-US" sz="5400" dirty="0"/>
              <a:t>Social Isolation</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61B9D78-8624-444B-BBB5-EED5D43641E3}"/>
              </a:ext>
            </a:extLst>
          </p:cNvPr>
          <p:cNvGraphicFramePr>
            <a:graphicFrameLocks noGrp="1"/>
          </p:cNvGraphicFramePr>
          <p:nvPr>
            <p:ph idx="1"/>
            <p:extLst>
              <p:ext uri="{D42A27DB-BD31-4B8C-83A1-F6EECF244321}">
                <p14:modId xmlns:p14="http://schemas.microsoft.com/office/powerpoint/2010/main" val="3836316347"/>
              </p:ext>
            </p:extLst>
          </p:nvPr>
        </p:nvGraphicFramePr>
        <p:xfrm>
          <a:off x="396574" y="1243174"/>
          <a:ext cx="11795426" cy="5445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666F2F6E-0E9B-4133-BF38-648089546323}"/>
              </a:ext>
            </a:extLst>
          </p:cNvPr>
          <p:cNvSpPr/>
          <p:nvPr/>
        </p:nvSpPr>
        <p:spPr>
          <a:xfrm>
            <a:off x="5260368" y="3215812"/>
            <a:ext cx="1993187" cy="181852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extBox 5">
            <a:extLst>
              <a:ext uri="{FF2B5EF4-FFF2-40B4-BE49-F238E27FC236}">
                <a16:creationId xmlns:a16="http://schemas.microsoft.com/office/drawing/2014/main" id="{8D052829-7104-4CB5-8850-D296592C16DF}"/>
              </a:ext>
            </a:extLst>
          </p:cNvPr>
          <p:cNvSpPr txBox="1"/>
          <p:nvPr/>
        </p:nvSpPr>
        <p:spPr>
          <a:xfrm>
            <a:off x="5537770" y="3801909"/>
            <a:ext cx="1438381" cy="646331"/>
          </a:xfrm>
          <a:prstGeom prst="rect">
            <a:avLst/>
          </a:prstGeom>
          <a:noFill/>
        </p:spPr>
        <p:txBody>
          <a:bodyPr wrap="square" rtlCol="0">
            <a:spAutoFit/>
          </a:bodyPr>
          <a:lstStyle/>
          <a:p>
            <a:pPr algn="ctr"/>
            <a:r>
              <a:rPr lang="en-US" dirty="0">
                <a:solidFill>
                  <a:schemeClr val="bg1">
                    <a:lumMod val="95000"/>
                  </a:schemeClr>
                </a:solidFill>
              </a:rPr>
              <a:t>Health deterioration</a:t>
            </a:r>
          </a:p>
        </p:txBody>
      </p:sp>
    </p:spTree>
    <p:extLst>
      <p:ext uri="{BB962C8B-B14F-4D97-AF65-F5344CB8AC3E}">
        <p14:creationId xmlns:p14="http://schemas.microsoft.com/office/powerpoint/2010/main" val="98443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72CF0-D22F-4E7D-9C26-08B18662B875}"/>
              </a:ext>
            </a:extLst>
          </p:cNvPr>
          <p:cNvSpPr>
            <a:spLocks noGrp="1"/>
          </p:cNvSpPr>
          <p:nvPr>
            <p:ph type="title"/>
          </p:nvPr>
        </p:nvSpPr>
        <p:spPr>
          <a:xfrm>
            <a:off x="594360" y="637125"/>
            <a:ext cx="3163448" cy="5256371"/>
          </a:xfrm>
        </p:spPr>
        <p:txBody>
          <a:bodyPr>
            <a:normAutofit/>
          </a:bodyPr>
          <a:lstStyle/>
          <a:p>
            <a:r>
              <a:rPr lang="en-US" dirty="0"/>
              <a:t>Risks for Older Adults</a:t>
            </a:r>
          </a:p>
        </p:txBody>
      </p:sp>
      <p:graphicFrame>
        <p:nvGraphicFramePr>
          <p:cNvPr id="5" name="Content Placeholder 2">
            <a:extLst>
              <a:ext uri="{FF2B5EF4-FFF2-40B4-BE49-F238E27FC236}">
                <a16:creationId xmlns:a16="http://schemas.microsoft.com/office/drawing/2014/main" id="{6924587A-083E-4406-AB10-3DB8203D6A24}"/>
              </a:ext>
            </a:extLst>
          </p:cNvPr>
          <p:cNvGraphicFramePr>
            <a:graphicFrameLocks noGrp="1"/>
          </p:cNvGraphicFramePr>
          <p:nvPr>
            <p:ph idx="1"/>
            <p:extLst>
              <p:ext uri="{D42A27DB-BD31-4B8C-83A1-F6EECF244321}">
                <p14:modId xmlns:p14="http://schemas.microsoft.com/office/powerpoint/2010/main" val="4262938567"/>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20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DE34B-09C5-4AFF-B351-663100C8074A}"/>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a:solidFill>
                  <a:schemeClr val="accent1"/>
                </a:solidFill>
                <a:latin typeface="+mj-lt"/>
                <a:ea typeface="+mj-ea"/>
                <a:cs typeface="+mj-cs"/>
              </a:rPr>
              <a:t>Impact on Older Adults with Chronic Illnesses</a:t>
            </a:r>
          </a:p>
        </p:txBody>
      </p:sp>
      <p:cxnSp>
        <p:nvCxnSpPr>
          <p:cNvPr id="16"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6735B6-0518-47C4-8262-0697C9B9365B}"/>
              </a:ext>
            </a:extLst>
          </p:cNvPr>
          <p:cNvSpPr>
            <a:spLocks noGrp="1"/>
          </p:cNvSpPr>
          <p:nvPr>
            <p:ph idx="1"/>
          </p:nvPr>
        </p:nvSpPr>
        <p:spPr>
          <a:xfrm>
            <a:off x="4784441" y="963507"/>
            <a:ext cx="6918022" cy="4744566"/>
          </a:xfrm>
        </p:spPr>
        <p:txBody>
          <a:bodyPr vert="horz" lIns="91440" tIns="45720" rIns="91440" bIns="45720" rtlCol="0" anchor="b">
            <a:normAutofit/>
          </a:bodyPr>
          <a:lstStyle/>
          <a:p>
            <a:pPr marL="0" indent="0" algn="ctr">
              <a:buNone/>
            </a:pPr>
            <a:r>
              <a:rPr lang="en-US" sz="2000" dirty="0"/>
              <a:t>Medical conditions with higher risk of severe illness from COVID</a:t>
            </a:r>
          </a:p>
          <a:p>
            <a:pPr lvl="1"/>
            <a:r>
              <a:rPr lang="en-US" sz="2000" dirty="0"/>
              <a:t>Chronic lung disease</a:t>
            </a:r>
          </a:p>
          <a:p>
            <a:pPr lvl="1"/>
            <a:r>
              <a:rPr lang="en-US" sz="2000" dirty="0"/>
              <a:t>Chronic liver disease</a:t>
            </a:r>
          </a:p>
          <a:p>
            <a:pPr lvl="1"/>
            <a:r>
              <a:rPr lang="en-US" sz="2000" dirty="0"/>
              <a:t>Mental Health disorders (Mood d/o, schizophrenia)</a:t>
            </a:r>
          </a:p>
          <a:p>
            <a:pPr lvl="1"/>
            <a:r>
              <a:rPr lang="en-US" sz="2000" dirty="0"/>
              <a:t>Cancer</a:t>
            </a:r>
          </a:p>
          <a:p>
            <a:pPr lvl="1"/>
            <a:r>
              <a:rPr lang="en-US" sz="2000" dirty="0"/>
              <a:t>Cerebrovascular disease</a:t>
            </a:r>
          </a:p>
          <a:p>
            <a:pPr lvl="1"/>
            <a:r>
              <a:rPr lang="en-US" sz="2000" dirty="0"/>
              <a:t>Chronic Kidney Disease</a:t>
            </a:r>
          </a:p>
          <a:p>
            <a:pPr lvl="1"/>
            <a:r>
              <a:rPr lang="en-US" sz="2000" dirty="0"/>
              <a:t>Diabetes (Type 1 and 2)</a:t>
            </a:r>
          </a:p>
          <a:p>
            <a:pPr lvl="1"/>
            <a:r>
              <a:rPr lang="en-US" sz="2000" dirty="0"/>
              <a:t>Heart conditions (HF, CAD, CM)</a:t>
            </a:r>
          </a:p>
          <a:p>
            <a:pPr lvl="1"/>
            <a:r>
              <a:rPr lang="en-US" sz="2000" dirty="0"/>
              <a:t>Obesity (BMI</a:t>
            </a:r>
            <a:r>
              <a:rPr lang="en-US" sz="2000" u="sng" dirty="0"/>
              <a:t>&gt;</a:t>
            </a:r>
            <a:r>
              <a:rPr lang="en-US" sz="2000" dirty="0"/>
              <a:t>30)</a:t>
            </a:r>
          </a:p>
          <a:p>
            <a:pPr lvl="1"/>
            <a:r>
              <a:rPr lang="en-US" sz="2000" dirty="0"/>
              <a:t>Smoking (current and former)</a:t>
            </a:r>
          </a:p>
          <a:p>
            <a:pPr lvl="1"/>
            <a:r>
              <a:rPr lang="en-US" sz="2000" dirty="0"/>
              <a:t>Tuberculosis</a:t>
            </a:r>
          </a:p>
          <a:p>
            <a:pPr marL="457200" lvl="1"/>
            <a:endParaRPr lang="en-US" sz="800" dirty="0"/>
          </a:p>
        </p:txBody>
      </p:sp>
      <p:sp>
        <p:nvSpPr>
          <p:cNvPr id="4" name="TextBox 3">
            <a:extLst>
              <a:ext uri="{FF2B5EF4-FFF2-40B4-BE49-F238E27FC236}">
                <a16:creationId xmlns:a16="http://schemas.microsoft.com/office/drawing/2014/main" id="{B904A559-128F-458C-9C19-EA394DED9FBE}"/>
              </a:ext>
            </a:extLst>
          </p:cNvPr>
          <p:cNvSpPr txBox="1"/>
          <p:nvPr/>
        </p:nvSpPr>
        <p:spPr>
          <a:xfrm>
            <a:off x="2201342" y="6151032"/>
            <a:ext cx="8495050" cy="408094"/>
          </a:xfrm>
          <a:prstGeom prst="rect">
            <a:avLst/>
          </a:prstGeom>
        </p:spPr>
        <p:txBody>
          <a:bodyPr vert="horz" lIns="91440" tIns="45720" rIns="91440" bIns="45720" rtlCol="0">
            <a:normAutofit fontScale="77500" lnSpcReduction="20000"/>
          </a:bodyPr>
          <a:lstStyle/>
          <a:p>
            <a:pPr algn="ctr">
              <a:lnSpc>
                <a:spcPct val="90000"/>
              </a:lnSpc>
              <a:spcAft>
                <a:spcPts val="600"/>
              </a:spcAft>
            </a:pPr>
            <a:r>
              <a:rPr lang="en-US" sz="2000" dirty="0"/>
              <a:t>https://www.cdc.gov/coronavirus/2019-ncov/science/science-briefs/underlying-evidence-table.html</a:t>
            </a:r>
          </a:p>
        </p:txBody>
      </p:sp>
    </p:spTree>
    <p:extLst>
      <p:ext uri="{BB962C8B-B14F-4D97-AF65-F5344CB8AC3E}">
        <p14:creationId xmlns:p14="http://schemas.microsoft.com/office/powerpoint/2010/main" val="302811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72F22CE-5AFF-42BE-87EA-E3332003DDC3}"/>
              </a:ext>
            </a:extLst>
          </p:cNvPr>
          <p:cNvPicPr>
            <a:picLocks noChangeAspect="1"/>
          </p:cNvPicPr>
          <p:nvPr/>
        </p:nvPicPr>
        <p:blipFill rotWithShape="1">
          <a:blip r:embed="rId3">
            <a:alphaModFix amt="35000"/>
          </a:blip>
          <a:srcRect t="9916" b="10578"/>
          <a:stretch/>
        </p:blipFill>
        <p:spPr>
          <a:xfrm>
            <a:off x="20" y="10"/>
            <a:ext cx="12191980" cy="6857990"/>
          </a:xfrm>
          <a:prstGeom prst="rect">
            <a:avLst/>
          </a:prstGeom>
        </p:spPr>
      </p:pic>
      <p:sp>
        <p:nvSpPr>
          <p:cNvPr id="2" name="Title 1">
            <a:extLst>
              <a:ext uri="{FF2B5EF4-FFF2-40B4-BE49-F238E27FC236}">
                <a16:creationId xmlns:a16="http://schemas.microsoft.com/office/drawing/2014/main" id="{AEDFECED-C2F9-49D9-A03E-BF99AFF748E1}"/>
              </a:ext>
            </a:extLst>
          </p:cNvPr>
          <p:cNvSpPr>
            <a:spLocks noGrp="1"/>
          </p:cNvSpPr>
          <p:nvPr>
            <p:ph type="title"/>
          </p:nvPr>
        </p:nvSpPr>
        <p:spPr>
          <a:xfrm>
            <a:off x="838200" y="365125"/>
            <a:ext cx="10515600" cy="1325563"/>
          </a:xfrm>
        </p:spPr>
        <p:txBody>
          <a:bodyPr>
            <a:normAutofit/>
          </a:bodyPr>
          <a:lstStyle/>
          <a:p>
            <a:r>
              <a:rPr lang="en-US">
                <a:solidFill>
                  <a:srgbClr val="FFFFFF"/>
                </a:solidFill>
              </a:rPr>
              <a:t>Delayed care</a:t>
            </a:r>
          </a:p>
        </p:txBody>
      </p:sp>
      <p:graphicFrame>
        <p:nvGraphicFramePr>
          <p:cNvPr id="5" name="Content Placeholder 2">
            <a:extLst>
              <a:ext uri="{FF2B5EF4-FFF2-40B4-BE49-F238E27FC236}">
                <a16:creationId xmlns:a16="http://schemas.microsoft.com/office/drawing/2014/main" id="{EAD0BE5C-2714-4A3F-B1B8-492B6F61EED9}"/>
              </a:ext>
            </a:extLst>
          </p:cNvPr>
          <p:cNvGraphicFramePr>
            <a:graphicFrameLocks noGrp="1"/>
          </p:cNvGraphicFramePr>
          <p:nvPr>
            <p:ph idx="1"/>
            <p:extLst>
              <p:ext uri="{D42A27DB-BD31-4B8C-83A1-F6EECF244321}">
                <p14:modId xmlns:p14="http://schemas.microsoft.com/office/powerpoint/2010/main" val="36176363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80358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28C41-7D07-40B6-90F7-2F42D1C2A63C}"/>
              </a:ext>
            </a:extLst>
          </p:cNvPr>
          <p:cNvSpPr>
            <a:spLocks noGrp="1"/>
          </p:cNvSpPr>
          <p:nvPr>
            <p:ph type="title"/>
          </p:nvPr>
        </p:nvSpPr>
        <p:spPr>
          <a:xfrm>
            <a:off x="1901162" y="1851949"/>
            <a:ext cx="3722933" cy="3020993"/>
          </a:xfrm>
          <a:ln w="25400" cap="sq">
            <a:solidFill>
              <a:srgbClr val="FFFFFF"/>
            </a:solidFill>
            <a:miter lim="800000"/>
          </a:ln>
        </p:spPr>
        <p:txBody>
          <a:bodyPr vert="horz" wrap="square" lIns="91440" tIns="45720" rIns="91440" bIns="45720" rtlCol="0" anchor="ctr">
            <a:normAutofit/>
          </a:bodyPr>
          <a:lstStyle/>
          <a:p>
            <a:pPr algn="ctr"/>
            <a:r>
              <a:rPr lang="en-US" kern="1200" dirty="0">
                <a:solidFill>
                  <a:srgbClr val="FFFFFF"/>
                </a:solidFill>
                <a:latin typeface="+mj-lt"/>
                <a:ea typeface="+mj-ea"/>
                <a:cs typeface="+mj-cs"/>
              </a:rPr>
              <a:t>Impact on Older Adults with Dementia</a:t>
            </a:r>
          </a:p>
        </p:txBody>
      </p:sp>
      <p:sp>
        <p:nvSpPr>
          <p:cNvPr id="14" name="Rectangle 13">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F7CA6F-BF42-48A7-8CBC-F1492F341396}"/>
              </a:ext>
            </a:extLst>
          </p:cNvPr>
          <p:cNvSpPr>
            <a:spLocks noGrp="1"/>
          </p:cNvSpPr>
          <p:nvPr>
            <p:ph idx="1"/>
          </p:nvPr>
        </p:nvSpPr>
        <p:spPr>
          <a:xfrm>
            <a:off x="6285053" y="640080"/>
            <a:ext cx="5694744" cy="5222672"/>
          </a:xfrm>
        </p:spPr>
        <p:txBody>
          <a:bodyPr vert="horz" lIns="91440" tIns="45720" rIns="91440" bIns="45720" rtlCol="0">
            <a:normAutofit/>
          </a:bodyPr>
          <a:lstStyle/>
          <a:p>
            <a:r>
              <a:rPr lang="en-US" dirty="0"/>
              <a:t>More likely to contract COVID -19  (AOR 2)</a:t>
            </a:r>
          </a:p>
          <a:p>
            <a:r>
              <a:rPr lang="en-US" dirty="0"/>
              <a:t>Once infected, high risk of morbidity and mortality</a:t>
            </a:r>
          </a:p>
          <a:p>
            <a:r>
              <a:rPr lang="en-US" dirty="0"/>
              <a:t>Worsening neuropsychiatric symptoms and severe behavioral disturbances</a:t>
            </a:r>
          </a:p>
          <a:p>
            <a:pPr lvl="1"/>
            <a:r>
              <a:rPr lang="en-US" sz="2800" dirty="0"/>
              <a:t>Increase in 60% of patient</a:t>
            </a:r>
          </a:p>
          <a:p>
            <a:pPr lvl="1"/>
            <a:r>
              <a:rPr lang="en-US" sz="2800" dirty="0"/>
              <a:t>Nearly 2/3 caregivers with increase in stress related symptoms</a:t>
            </a:r>
          </a:p>
        </p:txBody>
      </p:sp>
      <p:sp>
        <p:nvSpPr>
          <p:cNvPr id="5" name="TextBox 4">
            <a:extLst>
              <a:ext uri="{FF2B5EF4-FFF2-40B4-BE49-F238E27FC236}">
                <a16:creationId xmlns:a16="http://schemas.microsoft.com/office/drawing/2014/main" id="{8DDCD402-5791-4F08-AAD8-82196D61C503}"/>
              </a:ext>
            </a:extLst>
          </p:cNvPr>
          <p:cNvSpPr txBox="1"/>
          <p:nvPr/>
        </p:nvSpPr>
        <p:spPr>
          <a:xfrm>
            <a:off x="1901162" y="6099858"/>
            <a:ext cx="10078635" cy="521036"/>
          </a:xfrm>
          <a:prstGeom prst="rect">
            <a:avLst/>
          </a:prstGeom>
        </p:spPr>
        <p:txBody>
          <a:bodyPr vert="horz" lIns="91440" tIns="45720" rIns="91440" bIns="45720" rtlCol="0">
            <a:normAutofit fontScale="55000" lnSpcReduction="20000"/>
          </a:bodyPr>
          <a:lstStyle/>
          <a:p>
            <a:pPr indent="-228600">
              <a:lnSpc>
                <a:spcPct val="90000"/>
              </a:lnSpc>
              <a:spcAft>
                <a:spcPts val="600"/>
              </a:spcAft>
              <a:buFont typeface="Arial" panose="020B0604020202020204" pitchFamily="34" charset="0"/>
              <a:buChar char="•"/>
            </a:pPr>
            <a:r>
              <a:rPr lang="en-US" sz="1900" dirty="0" err="1"/>
              <a:t>Cagnin</a:t>
            </a:r>
            <a:r>
              <a:rPr lang="en-US" sz="1900" dirty="0"/>
              <a:t> </a:t>
            </a:r>
            <a:r>
              <a:rPr lang="en-US" sz="1900" dirty="0" err="1"/>
              <a:t>Annachiara</a:t>
            </a:r>
            <a:r>
              <a:rPr lang="en-US" sz="1900" dirty="0"/>
              <a:t> et al.  Behavioral and Psychological Effects of Coronavirus Disease-19 Quarantine in Patients With </a:t>
            </a:r>
            <a:r>
              <a:rPr lang="en-US" sz="1900" dirty="0" err="1"/>
              <a:t>Dementia.Frontiers</a:t>
            </a:r>
            <a:r>
              <a:rPr lang="en-US" sz="1900" dirty="0"/>
              <a:t> in Psychiatry. Vol 11, 916 (2020). </a:t>
            </a:r>
          </a:p>
          <a:p>
            <a:pPr indent="-228600">
              <a:lnSpc>
                <a:spcPct val="90000"/>
              </a:lnSpc>
              <a:spcAft>
                <a:spcPts val="600"/>
              </a:spcAft>
              <a:buFont typeface="Arial" panose="020B0604020202020204" pitchFamily="34" charset="0"/>
              <a:buChar char="•"/>
            </a:pPr>
            <a:r>
              <a:rPr lang="en-US" sz="1900" dirty="0"/>
              <a:t>Wang Q et al. COVID-19 and dementia: Analysis of risk, disparity, and outcomes from electronic health records in the US. </a:t>
            </a:r>
            <a:r>
              <a:rPr lang="en-US" sz="1900" dirty="0" err="1"/>
              <a:t>Alzhiemer’s</a:t>
            </a:r>
            <a:r>
              <a:rPr lang="en-US" sz="1900" dirty="0"/>
              <a:t> and Dementia. Vol 17(8): 1297-1306; August 2021.</a:t>
            </a:r>
          </a:p>
        </p:txBody>
      </p:sp>
    </p:spTree>
    <p:extLst>
      <p:ext uri="{BB962C8B-B14F-4D97-AF65-F5344CB8AC3E}">
        <p14:creationId xmlns:p14="http://schemas.microsoft.com/office/powerpoint/2010/main" val="86111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7901D-8D12-4698-B5BB-AB4BC3C6D2E2}"/>
              </a:ext>
            </a:extLst>
          </p:cNvPr>
          <p:cNvSpPr>
            <a:spLocks noGrp="1"/>
          </p:cNvSpPr>
          <p:nvPr>
            <p:ph type="title"/>
          </p:nvPr>
        </p:nvSpPr>
        <p:spPr>
          <a:xfrm>
            <a:off x="1006900" y="1188637"/>
            <a:ext cx="4623363" cy="4480726"/>
          </a:xfrm>
        </p:spPr>
        <p:txBody>
          <a:bodyPr>
            <a:normAutofit/>
          </a:bodyPr>
          <a:lstStyle/>
          <a:p>
            <a:pPr algn="r"/>
            <a:r>
              <a:rPr lang="en-US" sz="6600" dirty="0">
                <a:solidFill>
                  <a:schemeClr val="tx1">
                    <a:lumMod val="75000"/>
                    <a:lumOff val="25000"/>
                  </a:schemeClr>
                </a:solidFill>
              </a:rPr>
              <a:t>COVID factors</a:t>
            </a:r>
          </a:p>
        </p:txBody>
      </p:sp>
      <p:sp>
        <p:nvSpPr>
          <p:cNvPr id="3" name="Content Placeholder 2">
            <a:extLst>
              <a:ext uri="{FF2B5EF4-FFF2-40B4-BE49-F238E27FC236}">
                <a16:creationId xmlns:a16="http://schemas.microsoft.com/office/drawing/2014/main" id="{93E64133-32A2-4DD5-BCCC-38F5CAAD34CD}"/>
              </a:ext>
            </a:extLst>
          </p:cNvPr>
          <p:cNvSpPr>
            <a:spLocks noGrp="1"/>
          </p:cNvSpPr>
          <p:nvPr>
            <p:ph idx="1"/>
          </p:nvPr>
        </p:nvSpPr>
        <p:spPr>
          <a:xfrm>
            <a:off x="6577584" y="1896645"/>
            <a:ext cx="3953775" cy="3064712"/>
          </a:xfrm>
        </p:spPr>
        <p:txBody>
          <a:bodyPr anchor="ctr">
            <a:normAutofit lnSpcReduction="10000"/>
          </a:bodyPr>
          <a:lstStyle/>
          <a:p>
            <a:r>
              <a:rPr lang="en-US" sz="3200" dirty="0"/>
              <a:t>NO VISITORS – strict visitor policies</a:t>
            </a:r>
          </a:p>
          <a:p>
            <a:endParaRPr lang="en-US" sz="3200" dirty="0"/>
          </a:p>
          <a:p>
            <a:r>
              <a:rPr lang="en-US" sz="3200" dirty="0"/>
              <a:t>PPE </a:t>
            </a:r>
          </a:p>
          <a:p>
            <a:endParaRPr lang="en-US" sz="3200" dirty="0"/>
          </a:p>
          <a:p>
            <a:r>
              <a:rPr lang="en-US" sz="3200" dirty="0"/>
              <a:t>Isolation/Immobility</a:t>
            </a:r>
          </a:p>
          <a:p>
            <a:endParaRPr lang="en-US" sz="2400" dirty="0"/>
          </a:p>
        </p:txBody>
      </p:sp>
    </p:spTree>
    <p:extLst>
      <p:ext uri="{BB962C8B-B14F-4D97-AF65-F5344CB8AC3E}">
        <p14:creationId xmlns:p14="http://schemas.microsoft.com/office/powerpoint/2010/main" val="219504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CE057B0-53B2-4DE0-9E5A-BFD2583A9AC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Importance of Advanced Care Planning</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DBD1E83-5852-43C7-A354-35691081B2BA}"/>
              </a:ext>
            </a:extLst>
          </p:cNvPr>
          <p:cNvGraphicFramePr>
            <a:graphicFrameLocks noGrp="1"/>
          </p:cNvGraphicFramePr>
          <p:nvPr>
            <p:ph idx="1"/>
            <p:extLst>
              <p:ext uri="{D42A27DB-BD31-4B8C-83A1-F6EECF244321}">
                <p14:modId xmlns:p14="http://schemas.microsoft.com/office/powerpoint/2010/main" val="4128121103"/>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75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A0198EC-39A5-4CF3-A554-4DD00E0FAD13}"/>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dirty="0">
                <a:solidFill>
                  <a:srgbClr val="FFFFFF"/>
                </a:solidFill>
              </a:rPr>
              <a:t>Geriatric Emergency Departments	</a:t>
            </a:r>
          </a:p>
        </p:txBody>
      </p:sp>
      <p:pic>
        <p:nvPicPr>
          <p:cNvPr id="20" name="Content Placeholder 19">
            <a:extLst>
              <a:ext uri="{FF2B5EF4-FFF2-40B4-BE49-F238E27FC236}">
                <a16:creationId xmlns:a16="http://schemas.microsoft.com/office/drawing/2014/main" id="{AD38EF16-5CEA-47D2-B27F-965019819DFF}"/>
              </a:ext>
            </a:extLst>
          </p:cNvPr>
          <p:cNvPicPr>
            <a:picLocks noChangeAspect="1"/>
          </p:cNvPicPr>
          <p:nvPr/>
        </p:nvPicPr>
        <p:blipFill rotWithShape="1">
          <a:blip r:embed="rId3"/>
          <a:srcRect l="3846" r="3843" b="-3"/>
          <a:stretch/>
        </p:blipFill>
        <p:spPr>
          <a:xfrm>
            <a:off x="88792" y="804100"/>
            <a:ext cx="7460869" cy="5819438"/>
          </a:xfrm>
          <a:prstGeom prst="rect">
            <a:avLst/>
          </a:prstGeom>
        </p:spPr>
      </p:pic>
      <p:sp>
        <p:nvSpPr>
          <p:cNvPr id="33" name="Content Placeholder 32">
            <a:extLst>
              <a:ext uri="{FF2B5EF4-FFF2-40B4-BE49-F238E27FC236}">
                <a16:creationId xmlns:a16="http://schemas.microsoft.com/office/drawing/2014/main" id="{2F97F34F-88EE-4070-AD6A-8D196ACBEDC7}"/>
              </a:ext>
            </a:extLst>
          </p:cNvPr>
          <p:cNvSpPr>
            <a:spLocks noGrp="1"/>
          </p:cNvSpPr>
          <p:nvPr>
            <p:ph idx="1"/>
          </p:nvPr>
        </p:nvSpPr>
        <p:spPr>
          <a:xfrm>
            <a:off x="7835105" y="3072208"/>
            <a:ext cx="3264916" cy="2660684"/>
          </a:xfrm>
        </p:spPr>
        <p:txBody>
          <a:bodyPr anchor="t">
            <a:normAutofit/>
          </a:bodyPr>
          <a:lstStyle/>
          <a:p>
            <a:endParaRPr lang="en-US" sz="2000" dirty="0">
              <a:solidFill>
                <a:srgbClr val="FFFFFF"/>
              </a:solidFill>
            </a:endParaRPr>
          </a:p>
        </p:txBody>
      </p:sp>
      <p:sp>
        <p:nvSpPr>
          <p:cNvPr id="44"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216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D16D4-BBEC-4F08-BA99-7E79FF747871}"/>
              </a:ext>
            </a:extLst>
          </p:cNvPr>
          <p:cNvSpPr>
            <a:spLocks noGrp="1"/>
          </p:cNvSpPr>
          <p:nvPr>
            <p:ph type="title"/>
          </p:nvPr>
        </p:nvSpPr>
        <p:spPr>
          <a:xfrm>
            <a:off x="960120" y="5419725"/>
            <a:ext cx="10271760" cy="936626"/>
          </a:xfrm>
        </p:spPr>
        <p:txBody>
          <a:bodyPr vert="horz" lIns="91440" tIns="45720" rIns="91440" bIns="45720" rtlCol="0" anchor="ctr">
            <a:normAutofit/>
          </a:bodyPr>
          <a:lstStyle/>
          <a:p>
            <a:pPr algn="ctr"/>
            <a:r>
              <a:rPr lang="en-US" sz="2800" b="1" dirty="0"/>
              <a:t>VA Geriatric Emergency Departments</a:t>
            </a:r>
            <a:br>
              <a:rPr lang="en-US" sz="2800" b="1" dirty="0"/>
            </a:br>
            <a:r>
              <a:rPr lang="en-US" sz="2800" b="1" dirty="0"/>
              <a:t>Cohort #1</a:t>
            </a:r>
          </a:p>
        </p:txBody>
      </p:sp>
      <p:sp>
        <p:nvSpPr>
          <p:cNvPr id="21"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92C2902-25D4-4E90-8EB1-CE1376F54A56}"/>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16345" r="2" b="10772"/>
          <a:stretch/>
        </p:blipFill>
        <p:spPr>
          <a:xfrm>
            <a:off x="1281684" y="1309878"/>
            <a:ext cx="9628632" cy="3666744"/>
          </a:xfrm>
          <a:prstGeom prst="rect">
            <a:avLst/>
          </a:prstGeom>
          <a:effectLst/>
        </p:spPr>
      </p:pic>
    </p:spTree>
    <p:extLst>
      <p:ext uri="{BB962C8B-B14F-4D97-AF65-F5344CB8AC3E}">
        <p14:creationId xmlns:p14="http://schemas.microsoft.com/office/powerpoint/2010/main" val="2049214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C2D2D3-BDF7-4BBF-B439-107E4C6FE830}"/>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4297" r="1" b="1"/>
          <a:stretch/>
        </p:blipFill>
        <p:spPr>
          <a:xfrm>
            <a:off x="321733" y="321733"/>
            <a:ext cx="11548534" cy="6214534"/>
          </a:xfrm>
          <a:prstGeom prst="rect">
            <a:avLst/>
          </a:prstGeom>
        </p:spPr>
      </p:pic>
    </p:spTree>
    <p:extLst>
      <p:ext uri="{BB962C8B-B14F-4D97-AF65-F5344CB8AC3E}">
        <p14:creationId xmlns:p14="http://schemas.microsoft.com/office/powerpoint/2010/main" val="105724263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AA1FE9-7BB0-437D-B649-E75BC5D3EDA8}"/>
              </a:ext>
            </a:extLst>
          </p:cNvPr>
          <p:cNvSpPr>
            <a:spLocks noGrp="1"/>
          </p:cNvSpPr>
          <p:nvPr>
            <p:ph type="title"/>
          </p:nvPr>
        </p:nvSpPr>
        <p:spPr>
          <a:xfrm>
            <a:off x="1046746" y="641850"/>
            <a:ext cx="3611880" cy="1535865"/>
          </a:xfrm>
        </p:spPr>
        <p:txBody>
          <a:bodyPr>
            <a:normAutofit fontScale="90000"/>
          </a:bodyPr>
          <a:lstStyle/>
          <a:p>
            <a:pPr algn="ctr"/>
            <a:r>
              <a:rPr lang="en-US" sz="3200" dirty="0"/>
              <a:t>VA Geriatric Emergency Department Core Team</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FA481C3-006A-40DE-8AAE-9CA350C5C6FF}"/>
              </a:ext>
            </a:extLst>
          </p:cNvPr>
          <p:cNvSpPr>
            <a:spLocks noGrp="1"/>
          </p:cNvSpPr>
          <p:nvPr>
            <p:ph idx="1"/>
          </p:nvPr>
        </p:nvSpPr>
        <p:spPr>
          <a:xfrm>
            <a:off x="5300640" y="641850"/>
            <a:ext cx="6053160" cy="1535865"/>
          </a:xfrm>
        </p:spPr>
        <p:txBody>
          <a:bodyPr anchor="ctr">
            <a:normAutofit/>
          </a:bodyPr>
          <a:lstStyle/>
          <a:p>
            <a:pPr marL="0" indent="0" algn="ctr">
              <a:buNone/>
            </a:pPr>
            <a:r>
              <a:rPr lang="en-US" sz="1800" dirty="0"/>
              <a:t>VHAEDGEDCoreTeam@va.gov</a:t>
            </a:r>
          </a:p>
        </p:txBody>
      </p:sp>
      <p:pic>
        <p:nvPicPr>
          <p:cNvPr id="4" name="Content Placeholder 3">
            <a:extLst>
              <a:ext uri="{FF2B5EF4-FFF2-40B4-BE49-F238E27FC236}">
                <a16:creationId xmlns:a16="http://schemas.microsoft.com/office/drawing/2014/main" id="{B1FE3AA9-0475-4B12-A80F-D553F177995D}"/>
              </a:ext>
            </a:extLst>
          </p:cNvPr>
          <p:cNvPicPr>
            <a:picLocks/>
          </p:cNvPicPr>
          <p:nvPr/>
        </p:nvPicPr>
        <p:blipFill rotWithShape="1">
          <a:blip r:embed="rId2" cstate="print">
            <a:extLst>
              <a:ext uri="{28A0092B-C50C-407E-A947-70E740481C1C}">
                <a14:useLocalDpi xmlns:a14="http://schemas.microsoft.com/office/drawing/2010/main" val="0"/>
              </a:ext>
            </a:extLst>
          </a:blip>
          <a:srcRect r="1" b="3237"/>
          <a:stretch/>
        </p:blipFill>
        <p:spPr bwMode="auto">
          <a:xfrm>
            <a:off x="554416" y="2731167"/>
            <a:ext cx="11167447" cy="348498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43735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FA7240-3F63-4671-B3A1-2C7FED380DA9}"/>
              </a:ext>
            </a:extLst>
          </p:cNvPr>
          <p:cNvSpPr>
            <a:spLocks noGrp="1"/>
          </p:cNvSpPr>
          <p:nvPr>
            <p:ph type="title"/>
          </p:nvPr>
        </p:nvSpPr>
        <p:spPr>
          <a:xfrm>
            <a:off x="838200" y="365125"/>
            <a:ext cx="10515600" cy="1325563"/>
          </a:xfrm>
        </p:spPr>
        <p:txBody>
          <a:bodyPr>
            <a:normAutofit/>
          </a:bodyPr>
          <a:lstStyle/>
          <a:p>
            <a:r>
              <a:rPr lang="en-US" dirty="0"/>
              <a:t>World Data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771084-994C-42F2-BE7C-810D84CF41C7}"/>
              </a:ext>
            </a:extLst>
          </p:cNvPr>
          <p:cNvSpPr>
            <a:spLocks noGrp="1"/>
          </p:cNvSpPr>
          <p:nvPr>
            <p:ph idx="1"/>
          </p:nvPr>
        </p:nvSpPr>
        <p:spPr>
          <a:xfrm>
            <a:off x="838200" y="1825625"/>
            <a:ext cx="10515600" cy="4351338"/>
          </a:xfrm>
        </p:spPr>
        <p:txBody>
          <a:bodyPr>
            <a:normAutofit/>
          </a:bodyPr>
          <a:lstStyle/>
          <a:p>
            <a:r>
              <a:rPr lang="en-US" dirty="0"/>
              <a:t>In China, case fatality rate for &gt;80 years was 21.9% compared to 1.4% in patient of all ages with no underlying conditions</a:t>
            </a:r>
          </a:p>
          <a:p>
            <a:r>
              <a:rPr lang="en-US" dirty="0"/>
              <a:t>In Italy, where 23% of the population is over 65 years</a:t>
            </a:r>
          </a:p>
          <a:p>
            <a:pPr marL="457200" lvl="1" indent="0">
              <a:buNone/>
            </a:pPr>
            <a:r>
              <a:rPr lang="en-US" dirty="0"/>
              <a:t>-89% of COVID-19 deaths are over 70 years old </a:t>
            </a:r>
          </a:p>
          <a:p>
            <a:pPr marL="457200" lvl="1" indent="0">
              <a:buNone/>
            </a:pPr>
            <a:r>
              <a:rPr lang="en-US" dirty="0"/>
              <a:t>-31% between 70-79</a:t>
            </a:r>
          </a:p>
          <a:p>
            <a:pPr marL="457200" lvl="1" indent="0">
              <a:buNone/>
            </a:pPr>
            <a:r>
              <a:rPr lang="en-US"/>
              <a:t>-58% are over 80 years old</a:t>
            </a:r>
          </a:p>
          <a:p>
            <a:endParaRPr lang="en-US" dirty="0"/>
          </a:p>
        </p:txBody>
      </p:sp>
    </p:spTree>
    <p:extLst>
      <p:ext uri="{BB962C8B-B14F-4D97-AF65-F5344CB8AC3E}">
        <p14:creationId xmlns:p14="http://schemas.microsoft.com/office/powerpoint/2010/main" val="401165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03-Year-Old Wuhan Woman Recovers From Coronavirus | Goalcast">
            <a:extLst>
              <a:ext uri="{FF2B5EF4-FFF2-40B4-BE49-F238E27FC236}">
                <a16:creationId xmlns:a16="http://schemas.microsoft.com/office/drawing/2014/main" id="{7FB42617-170C-46E7-B234-667C75818A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r="3592" b="-1"/>
          <a:stretch/>
        </p:blipFill>
        <p:spPr bwMode="auto">
          <a:xfrm>
            <a:off x="20" y="10"/>
            <a:ext cx="5409897"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81E11-68BF-4224-AFE2-1337D383756E}"/>
              </a:ext>
            </a:extLst>
          </p:cNvPr>
          <p:cNvSpPr>
            <a:spLocks noGrp="1"/>
          </p:cNvSpPr>
          <p:nvPr>
            <p:ph type="title"/>
          </p:nvPr>
        </p:nvSpPr>
        <p:spPr>
          <a:xfrm>
            <a:off x="6746000" y="1253266"/>
            <a:ext cx="4110197" cy="907199"/>
          </a:xfrm>
        </p:spPr>
        <p:txBody>
          <a:bodyPr anchor="b">
            <a:normAutofit/>
          </a:bodyPr>
          <a:lstStyle/>
          <a:p>
            <a:pPr algn="ctr"/>
            <a:r>
              <a:rPr lang="en-US" sz="3200" dirty="0">
                <a:solidFill>
                  <a:schemeClr val="tx1">
                    <a:lumMod val="65000"/>
                    <a:lumOff val="35000"/>
                  </a:schemeClr>
                </a:solidFill>
              </a:rPr>
              <a:t>It’s not all bad news…</a:t>
            </a:r>
          </a:p>
        </p:txBody>
      </p:sp>
      <p:sp>
        <p:nvSpPr>
          <p:cNvPr id="3" name="Content Placeholder 2">
            <a:extLst>
              <a:ext uri="{FF2B5EF4-FFF2-40B4-BE49-F238E27FC236}">
                <a16:creationId xmlns:a16="http://schemas.microsoft.com/office/drawing/2014/main" id="{3FE1AFF4-B3F2-4166-B07F-1ECC18D418FB}"/>
              </a:ext>
            </a:extLst>
          </p:cNvPr>
          <p:cNvSpPr>
            <a:spLocks noGrp="1"/>
          </p:cNvSpPr>
          <p:nvPr>
            <p:ph idx="1"/>
          </p:nvPr>
        </p:nvSpPr>
        <p:spPr>
          <a:xfrm>
            <a:off x="6746001" y="2458095"/>
            <a:ext cx="4110198" cy="3075480"/>
          </a:xfrm>
        </p:spPr>
        <p:txBody>
          <a:bodyPr anchor="t">
            <a:normAutofit/>
          </a:bodyPr>
          <a:lstStyle/>
          <a:p>
            <a:pPr marL="0" indent="0">
              <a:buNone/>
            </a:pPr>
            <a:r>
              <a:rPr lang="en-US" sz="2000" dirty="0">
                <a:solidFill>
                  <a:schemeClr val="tx1">
                    <a:lumMod val="65000"/>
                    <a:lumOff val="35000"/>
                  </a:schemeClr>
                </a:solidFill>
              </a:rPr>
              <a:t>103-year-old Zhang </a:t>
            </a:r>
            <a:r>
              <a:rPr lang="en-US" sz="2000" dirty="0" err="1">
                <a:solidFill>
                  <a:schemeClr val="tx1">
                    <a:lumMod val="65000"/>
                    <a:lumOff val="35000"/>
                  </a:schemeClr>
                </a:solidFill>
              </a:rPr>
              <a:t>Guangfen</a:t>
            </a:r>
            <a:r>
              <a:rPr lang="en-US" sz="2000" dirty="0">
                <a:solidFill>
                  <a:schemeClr val="tx1">
                    <a:lumMod val="65000"/>
                    <a:lumOff val="35000"/>
                  </a:schemeClr>
                </a:solidFill>
              </a:rPr>
              <a:t> was admitted to Wuhan’s Liyuan Hospital March 1st and has completely recovered </a:t>
            </a: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283232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ster Andre speaking to the French media last year">
            <a:extLst>
              <a:ext uri="{FF2B5EF4-FFF2-40B4-BE49-F238E27FC236}">
                <a16:creationId xmlns:a16="http://schemas.microsoft.com/office/drawing/2014/main" id="{DE0BA07A-414A-4585-9769-3A610B9D0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2" t="8254" r="31229"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EB9DB5-3676-4077-AFAF-F16BC20B318D}"/>
              </a:ext>
            </a:extLst>
          </p:cNvPr>
          <p:cNvSpPr>
            <a:spLocks noGrp="1"/>
          </p:cNvSpPr>
          <p:nvPr>
            <p:ph type="title"/>
          </p:nvPr>
        </p:nvSpPr>
        <p:spPr>
          <a:xfrm>
            <a:off x="371094" y="1161288"/>
            <a:ext cx="3438144" cy="1124712"/>
          </a:xfrm>
        </p:spPr>
        <p:txBody>
          <a:bodyPr anchor="b">
            <a:noAutofit/>
          </a:bodyPr>
          <a:lstStyle/>
          <a:p>
            <a:pPr algn="ctr"/>
            <a:r>
              <a:rPr lang="en-US" sz="2800" dirty="0"/>
              <a:t>2</a:t>
            </a:r>
            <a:r>
              <a:rPr lang="en-US" sz="2800" baseline="30000" dirty="0"/>
              <a:t>nd</a:t>
            </a:r>
            <a:r>
              <a:rPr lang="en-US" sz="2800" dirty="0"/>
              <a:t> oldest known living person in the world </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2" name="Content Placeholder 1029">
            <a:extLst>
              <a:ext uri="{FF2B5EF4-FFF2-40B4-BE49-F238E27FC236}">
                <a16:creationId xmlns:a16="http://schemas.microsoft.com/office/drawing/2014/main" id="{676E05AC-BA40-4E25-AF85-8B08257169C0}"/>
              </a:ext>
            </a:extLst>
          </p:cNvPr>
          <p:cNvSpPr>
            <a:spLocks noGrp="1"/>
          </p:cNvSpPr>
          <p:nvPr>
            <p:ph idx="1"/>
          </p:nvPr>
        </p:nvSpPr>
        <p:spPr>
          <a:xfrm>
            <a:off x="371094" y="2718054"/>
            <a:ext cx="3438906" cy="3207258"/>
          </a:xfrm>
        </p:spPr>
        <p:txBody>
          <a:bodyPr anchor="t">
            <a:normAutofit/>
          </a:bodyPr>
          <a:lstStyle/>
          <a:p>
            <a:pPr marL="0" indent="0">
              <a:buNone/>
            </a:pPr>
            <a:r>
              <a:rPr lang="en-US" sz="1700" dirty="0"/>
              <a:t>-</a:t>
            </a:r>
            <a:r>
              <a:rPr lang="en-US" sz="2400" dirty="0"/>
              <a:t>Weeks before her 117</a:t>
            </a:r>
            <a:r>
              <a:rPr lang="en-US" sz="2400" baseline="30000" dirty="0"/>
              <a:t>th</a:t>
            </a:r>
            <a:r>
              <a:rPr lang="en-US" sz="2400" dirty="0"/>
              <a:t> birthday tested positive</a:t>
            </a:r>
          </a:p>
          <a:p>
            <a:pPr marL="0" indent="0">
              <a:buNone/>
            </a:pPr>
            <a:endParaRPr lang="en-US" sz="2400" dirty="0"/>
          </a:p>
          <a:p>
            <a:pPr marL="0" indent="0">
              <a:buNone/>
            </a:pPr>
            <a:r>
              <a:rPr lang="en-US" sz="2400" dirty="0"/>
              <a:t>-Care home, southern French city of Toulon</a:t>
            </a:r>
          </a:p>
        </p:txBody>
      </p:sp>
      <p:sp>
        <p:nvSpPr>
          <p:cNvPr id="4" name="TextBox 3">
            <a:extLst>
              <a:ext uri="{FF2B5EF4-FFF2-40B4-BE49-F238E27FC236}">
                <a16:creationId xmlns:a16="http://schemas.microsoft.com/office/drawing/2014/main" id="{3C730162-CC22-4E99-948A-0DE39B171A3B}"/>
              </a:ext>
            </a:extLst>
          </p:cNvPr>
          <p:cNvSpPr txBox="1"/>
          <p:nvPr/>
        </p:nvSpPr>
        <p:spPr>
          <a:xfrm>
            <a:off x="424815" y="6357366"/>
            <a:ext cx="10192879" cy="369332"/>
          </a:xfrm>
          <a:prstGeom prst="rect">
            <a:avLst/>
          </a:prstGeom>
          <a:noFill/>
        </p:spPr>
        <p:txBody>
          <a:bodyPr wrap="square" rtlCol="0">
            <a:spAutoFit/>
          </a:bodyPr>
          <a:lstStyle/>
          <a:p>
            <a:r>
              <a:rPr lang="en-US" dirty="0"/>
              <a:t>https://apnews.com/article/europe-coronavirus-pandemic-58ae17c41d911db7e216760297f9f6c0</a:t>
            </a:r>
          </a:p>
        </p:txBody>
      </p:sp>
    </p:spTree>
    <p:extLst>
      <p:ext uri="{BB962C8B-B14F-4D97-AF65-F5344CB8AC3E}">
        <p14:creationId xmlns:p14="http://schemas.microsoft.com/office/powerpoint/2010/main" val="20789812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D3BB0-05F9-4920-AFA8-07D0E10D3FD6}"/>
              </a:ext>
            </a:extLst>
          </p:cNvPr>
          <p:cNvSpPr>
            <a:spLocks noGrp="1"/>
          </p:cNvSpPr>
          <p:nvPr>
            <p:ph type="title"/>
          </p:nvPr>
        </p:nvSpPr>
        <p:spPr>
          <a:xfrm>
            <a:off x="635000" y="640823"/>
            <a:ext cx="3418659" cy="5583148"/>
          </a:xfrm>
        </p:spPr>
        <p:txBody>
          <a:bodyPr anchor="ctr">
            <a:normAutofit/>
          </a:bodyPr>
          <a:lstStyle/>
          <a:p>
            <a:r>
              <a:rPr lang="en-US" sz="5400"/>
              <a:t>Older adults more at risk</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C673A7-8727-4080-AB98-42208B1AF948}"/>
              </a:ext>
            </a:extLst>
          </p:cNvPr>
          <p:cNvGraphicFramePr>
            <a:graphicFrameLocks noGrp="1"/>
          </p:cNvGraphicFramePr>
          <p:nvPr>
            <p:ph idx="1"/>
            <p:extLst>
              <p:ext uri="{D42A27DB-BD31-4B8C-83A1-F6EECF244321}">
                <p14:modId xmlns:p14="http://schemas.microsoft.com/office/powerpoint/2010/main" val="6074933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20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FC7E-7AA3-4510-B8DF-7002BFF1ABB5}"/>
              </a:ext>
            </a:extLst>
          </p:cNvPr>
          <p:cNvSpPr>
            <a:spLocks noGrp="1"/>
          </p:cNvSpPr>
          <p:nvPr>
            <p:ph type="title"/>
          </p:nvPr>
        </p:nvSpPr>
        <p:spPr>
          <a:xfrm>
            <a:off x="519545" y="621792"/>
            <a:ext cx="5181503" cy="5504688"/>
          </a:xfrm>
        </p:spPr>
        <p:txBody>
          <a:bodyPr>
            <a:normAutofit/>
          </a:bodyPr>
          <a:lstStyle/>
          <a:p>
            <a:r>
              <a:rPr lang="en-US" sz="4800"/>
              <a:t>Most common symptoms</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7971A83-4A94-438B-97C3-CB13D8866EDA}"/>
              </a:ext>
            </a:extLst>
          </p:cNvPr>
          <p:cNvGraphicFramePr>
            <a:graphicFrameLocks noGrp="1"/>
          </p:cNvGraphicFramePr>
          <p:nvPr>
            <p:ph idx="1"/>
            <p:extLst>
              <p:ext uri="{D42A27DB-BD31-4B8C-83A1-F6EECF244321}">
                <p14:modId xmlns:p14="http://schemas.microsoft.com/office/powerpoint/2010/main" val="2759451161"/>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3BB7D03-B903-4A77-B57F-FA0A39C608DB}"/>
              </a:ext>
            </a:extLst>
          </p:cNvPr>
          <p:cNvSpPr txBox="1"/>
          <p:nvPr/>
        </p:nvSpPr>
        <p:spPr>
          <a:xfrm>
            <a:off x="519545" y="6258757"/>
            <a:ext cx="10577542" cy="646331"/>
          </a:xfrm>
          <a:prstGeom prst="rect">
            <a:avLst/>
          </a:prstGeom>
          <a:noFill/>
        </p:spPr>
        <p:txBody>
          <a:bodyPr wrap="square" rtlCol="0">
            <a:spAutoFit/>
          </a:bodyPr>
          <a:lstStyle/>
          <a:p>
            <a:r>
              <a:rPr lang="en-US" sz="1800" b="0" i="0" u="none" strike="noStrike" baseline="0" dirty="0">
                <a:latin typeface="CenturySchoolbook"/>
              </a:rPr>
              <a:t>A, Al-Saad SR, </a:t>
            </a:r>
            <a:r>
              <a:rPr lang="en-US" sz="1800" b="0" i="0" u="none" strike="noStrike" baseline="0" dirty="0" err="1">
                <a:latin typeface="CenturySchoolbook"/>
              </a:rPr>
              <a:t>Karbowski</a:t>
            </a:r>
            <a:r>
              <a:rPr lang="en-US" sz="1800" b="0" i="0" u="none" strike="noStrike" baseline="0" dirty="0">
                <a:latin typeface="CenturySchoolbook"/>
              </a:rPr>
              <a:t> LM, et al. COVID 19 - Clinical Picture in the Elderly Population: A Qualitative Systematic Review[J]. Aging and disease, 2020, 11(4): 988-1008.</a:t>
            </a:r>
            <a:endParaRPr lang="en-US" dirty="0"/>
          </a:p>
        </p:txBody>
      </p:sp>
    </p:spTree>
    <p:extLst>
      <p:ext uri="{BB962C8B-B14F-4D97-AF65-F5344CB8AC3E}">
        <p14:creationId xmlns:p14="http://schemas.microsoft.com/office/powerpoint/2010/main" val="89412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CE082-3D4E-47BB-8EE5-6D028DAA4F13}"/>
              </a:ext>
            </a:extLst>
          </p:cNvPr>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800" kern="1200">
                <a:solidFill>
                  <a:srgbClr val="FFFFFF"/>
                </a:solidFill>
                <a:latin typeface="+mj-lt"/>
                <a:ea typeface="+mj-ea"/>
                <a:cs typeface="+mj-cs"/>
              </a:rPr>
              <a:t>Symptoms</a:t>
            </a:r>
          </a:p>
        </p:txBody>
      </p:sp>
      <p:sp>
        <p:nvSpPr>
          <p:cNvPr id="21" name="Rectangle 20">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9CC547-319E-4BA9-A9B8-EC71CBD76696}"/>
              </a:ext>
            </a:extLst>
          </p:cNvPr>
          <p:cNvSpPr>
            <a:spLocks noGrp="1"/>
          </p:cNvSpPr>
          <p:nvPr>
            <p:ph idx="1"/>
          </p:nvPr>
        </p:nvSpPr>
        <p:spPr>
          <a:xfrm>
            <a:off x="6238754" y="640080"/>
            <a:ext cx="5388848" cy="4475930"/>
          </a:xfrm>
        </p:spPr>
        <p:txBody>
          <a:bodyPr vert="horz" lIns="91440" tIns="45720" rIns="91440" bIns="45720" rtlCol="0">
            <a:normAutofit/>
          </a:bodyPr>
          <a:lstStyle/>
          <a:p>
            <a:r>
              <a:rPr lang="en-US" sz="4000" dirty="0"/>
              <a:t>Variation in symptoms and illness severity</a:t>
            </a:r>
          </a:p>
          <a:p>
            <a:pPr marL="0"/>
            <a:endParaRPr lang="en-US" sz="4000" dirty="0"/>
          </a:p>
          <a:p>
            <a:r>
              <a:rPr lang="en-US" sz="4000" dirty="0"/>
              <a:t>80-90% are asymptomatic</a:t>
            </a:r>
          </a:p>
          <a:p>
            <a:pPr marL="0"/>
            <a:endParaRPr lang="en-US" sz="2000" dirty="0"/>
          </a:p>
        </p:txBody>
      </p:sp>
      <p:sp>
        <p:nvSpPr>
          <p:cNvPr id="4" name="TextBox 3">
            <a:extLst>
              <a:ext uri="{FF2B5EF4-FFF2-40B4-BE49-F238E27FC236}">
                <a16:creationId xmlns:a16="http://schemas.microsoft.com/office/drawing/2014/main" id="{1AE6DC9A-112E-413D-883B-C034B037AD4C}"/>
              </a:ext>
            </a:extLst>
          </p:cNvPr>
          <p:cNvSpPr txBox="1"/>
          <p:nvPr/>
        </p:nvSpPr>
        <p:spPr>
          <a:xfrm>
            <a:off x="6400800" y="6240895"/>
            <a:ext cx="5608766" cy="617105"/>
          </a:xfrm>
          <a:prstGeom prst="rect">
            <a:avLst/>
          </a:prstGeom>
        </p:spPr>
        <p:txBody>
          <a:bodyPr vert="horz" lIns="91440" tIns="45720" rIns="91440" bIns="45720" rtlCol="0">
            <a:normAutofit fontScale="47500" lnSpcReduction="20000"/>
          </a:bodyPr>
          <a:lstStyle/>
          <a:p>
            <a:pPr>
              <a:lnSpc>
                <a:spcPct val="90000"/>
              </a:lnSpc>
              <a:spcAft>
                <a:spcPts val="600"/>
              </a:spcAft>
            </a:pPr>
            <a:r>
              <a:rPr lang="en-US" sz="2000" dirty="0">
                <a:effectLst/>
              </a:rPr>
              <a:t>Tabata </a:t>
            </a:r>
            <a:r>
              <a:rPr lang="en-US" sz="2000" dirty="0" err="1">
                <a:effectLst/>
              </a:rPr>
              <a:t>S,Imai</a:t>
            </a:r>
            <a:r>
              <a:rPr lang="en-US" sz="2000" dirty="0">
                <a:effectLst/>
              </a:rPr>
              <a:t> K, Kawano S, et al. Clinical characteristics of COVID-19 in 104 people with SARS-CoV-2infection on the Diamond Princess cruise ship: a retrospective analysis. Lancet Infect Dis 2020;20(9): 1043-50. Available at https://www.thelancet.com/journals/laninf/article/PIIS1473-3099(20)30482-5/fulltext. </a:t>
            </a:r>
          </a:p>
          <a:p>
            <a:pPr>
              <a:lnSpc>
                <a:spcPct val="90000"/>
              </a:lnSpc>
              <a:spcAft>
                <a:spcPts val="600"/>
              </a:spcAft>
            </a:pPr>
            <a:endParaRPr lang="en-US" sz="2000" dirty="0"/>
          </a:p>
        </p:txBody>
      </p:sp>
    </p:spTree>
    <p:extLst>
      <p:ext uri="{BB962C8B-B14F-4D97-AF65-F5344CB8AC3E}">
        <p14:creationId xmlns:p14="http://schemas.microsoft.com/office/powerpoint/2010/main" val="3209661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5521</TotalTime>
  <Words>2174</Words>
  <Application>Microsoft Office PowerPoint</Application>
  <PresentationFormat>Widescreen</PresentationFormat>
  <Paragraphs>271</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Cambria</vt:lpstr>
      <vt:lpstr>CenturySchoolbook</vt:lpstr>
      <vt:lpstr>Georgia</vt:lpstr>
      <vt:lpstr>STIX-Regular</vt:lpstr>
      <vt:lpstr>Office Theme</vt:lpstr>
      <vt:lpstr>COVID 19 and Older Adults</vt:lpstr>
      <vt:lpstr>Geriatric Emergency</vt:lpstr>
      <vt:lpstr>Risks for Older Adults</vt:lpstr>
      <vt:lpstr>World Data</vt:lpstr>
      <vt:lpstr>It’s not all bad news…</vt:lpstr>
      <vt:lpstr>2nd oldest known living person in the world </vt:lpstr>
      <vt:lpstr>Older adults more at risk</vt:lpstr>
      <vt:lpstr>Most common symptoms</vt:lpstr>
      <vt:lpstr>Symptoms</vt:lpstr>
      <vt:lpstr>Nonspecific Symptoms</vt:lpstr>
      <vt:lpstr>Delirium</vt:lpstr>
      <vt:lpstr>What is a fever?</vt:lpstr>
      <vt:lpstr>Some atypical presentations</vt:lpstr>
      <vt:lpstr>Why are older adults affected more?</vt:lpstr>
      <vt:lpstr>PowerPoint Presentation</vt:lpstr>
      <vt:lpstr>Radiographs</vt:lpstr>
      <vt:lpstr>COVID Lab Findings</vt:lpstr>
      <vt:lpstr>Complications</vt:lpstr>
      <vt:lpstr>Treatments</vt:lpstr>
      <vt:lpstr>No need for hospitalization…what then?</vt:lpstr>
      <vt:lpstr>Levels of Care</vt:lpstr>
      <vt:lpstr>COVID 19 and Nursing Homes</vt:lpstr>
      <vt:lpstr>Assisted Living</vt:lpstr>
      <vt:lpstr>Nursing Homes</vt:lpstr>
      <vt:lpstr>Nursing Home Staffing</vt:lpstr>
      <vt:lpstr>What Can SNFs provide?</vt:lpstr>
      <vt:lpstr>SNF placement?</vt:lpstr>
      <vt:lpstr>COVID sequelae</vt:lpstr>
      <vt:lpstr>Social Isolation</vt:lpstr>
      <vt:lpstr>Impact on Older Adults with Chronic Illnesses</vt:lpstr>
      <vt:lpstr>Delayed care</vt:lpstr>
      <vt:lpstr>Impact on Older Adults with Dementia</vt:lpstr>
      <vt:lpstr>COVID factors</vt:lpstr>
      <vt:lpstr>Importance of Advanced Care Planning</vt:lpstr>
      <vt:lpstr>Geriatric Emergency Departments </vt:lpstr>
      <vt:lpstr>VA Geriatric Emergency Departments Cohort #1</vt:lpstr>
      <vt:lpstr>PowerPoint Presentation</vt:lpstr>
      <vt:lpstr>VA Geriatric Emergency Department Core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and Older Adults</dc:title>
  <dc:creator>Ragsdale, Luna C DURVAMC</dc:creator>
  <cp:lastModifiedBy>Ragsdale, Luna C DURVAMC</cp:lastModifiedBy>
  <cp:revision>51</cp:revision>
  <dcterms:created xsi:type="dcterms:W3CDTF">2020-11-16T13:00:53Z</dcterms:created>
  <dcterms:modified xsi:type="dcterms:W3CDTF">2021-11-26T18:31:24Z</dcterms:modified>
</cp:coreProperties>
</file>