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1"/>
    <p:sldMasterId id="2147483794" r:id="rId2"/>
  </p:sldMasterIdLst>
  <p:notesMasterIdLst>
    <p:notesMasterId r:id="rId44"/>
  </p:notesMasterIdLst>
  <p:sldIdLst>
    <p:sldId id="476" r:id="rId3"/>
    <p:sldId id="459" r:id="rId4"/>
    <p:sldId id="296" r:id="rId5"/>
    <p:sldId id="468" r:id="rId6"/>
    <p:sldId id="461" r:id="rId7"/>
    <p:sldId id="295" r:id="rId8"/>
    <p:sldId id="478" r:id="rId9"/>
    <p:sldId id="464" r:id="rId10"/>
    <p:sldId id="477" r:id="rId11"/>
    <p:sldId id="481" r:id="rId12"/>
    <p:sldId id="479" r:id="rId13"/>
    <p:sldId id="482" r:id="rId14"/>
    <p:sldId id="485" r:id="rId15"/>
    <p:sldId id="379" r:id="rId16"/>
    <p:sldId id="470" r:id="rId17"/>
    <p:sldId id="480" r:id="rId18"/>
    <p:sldId id="465" r:id="rId19"/>
    <p:sldId id="484" r:id="rId20"/>
    <p:sldId id="258" r:id="rId21"/>
    <p:sldId id="388" r:id="rId22"/>
    <p:sldId id="259" r:id="rId23"/>
    <p:sldId id="261" r:id="rId24"/>
    <p:sldId id="276" r:id="rId25"/>
    <p:sldId id="277" r:id="rId26"/>
    <p:sldId id="278" r:id="rId27"/>
    <p:sldId id="262" r:id="rId28"/>
    <p:sldId id="263" r:id="rId29"/>
    <p:sldId id="264" r:id="rId30"/>
    <p:sldId id="471" r:id="rId31"/>
    <p:sldId id="265" r:id="rId32"/>
    <p:sldId id="389" r:id="rId33"/>
    <p:sldId id="267" r:id="rId34"/>
    <p:sldId id="273" r:id="rId35"/>
    <p:sldId id="307" r:id="rId36"/>
    <p:sldId id="279" r:id="rId37"/>
    <p:sldId id="268" r:id="rId38"/>
    <p:sldId id="269" r:id="rId39"/>
    <p:sldId id="280" r:id="rId40"/>
    <p:sldId id="271" r:id="rId41"/>
    <p:sldId id="472" r:id="rId42"/>
    <p:sldId id="27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7230" autoAdjust="0"/>
  </p:normalViewPr>
  <p:slideViewPr>
    <p:cSldViewPr snapToGrid="0" snapToObjects="1">
      <p:cViewPr>
        <p:scale>
          <a:sx n="100" d="100"/>
          <a:sy n="100" d="100"/>
        </p:scale>
        <p:origin x="1026" y="300"/>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181B61-EC0B-D643-8F6B-8661158DBCF3}" type="datetimeFigureOut">
              <a:rPr lang="en-US" smtClean="0"/>
              <a:t>12/1/2021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35F31-FD86-7145-8920-08AEB30ED17E}" type="slidenum">
              <a:rPr lang="en-US" smtClean="0"/>
              <a:t>‹#›</a:t>
            </a:fld>
            <a:endParaRPr lang="en-US"/>
          </a:p>
        </p:txBody>
      </p:sp>
    </p:spTree>
    <p:extLst>
      <p:ext uri="{BB962C8B-B14F-4D97-AF65-F5344CB8AC3E}">
        <p14:creationId xmlns:p14="http://schemas.microsoft.com/office/powerpoint/2010/main" val="2989456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oi.org/10.1002/gps.4980"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EBP:  Music, Exercise, Tailored activities, home modifications, Adult Day Care centers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892330-13C7-4FF5-9E91-D7FB322C922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54849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AB2C5-3282-486C-A6FB-17DD4C0619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7941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study reviewing 4 trials of reminiscence therapy provided to over 144 individuals. Caregivers showed statistically significant lower reports of caregiver strain following introduction of reminiscence techniques to their caregiving and in participating in these groups.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AB2C5-3282-486C-A6FB-17DD4C0619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1514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AB2C5-3282-486C-A6FB-17DD4C0619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8244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AB2C5-3282-486C-A6FB-17DD4C0619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2572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Mean MMSE pre: </a:t>
            </a:r>
            <a:r>
              <a:rPr lang="en-US" dirty="0">
                <a:effectLst/>
              </a:rPr>
              <a:t>18.26 ± 3.69, Mean MMSE post: 21.08 ± 1.94 while the control group remained the same</a:t>
            </a:r>
          </a:p>
          <a:p>
            <a:r>
              <a:rPr lang="en-US" dirty="0">
                <a:effectLst/>
              </a:rPr>
              <a:t>Cornell Scale for Depression, Pre: 10.66 ± 3.61, post: 8.86 ± 1.56, control group remained the same</a:t>
            </a:r>
          </a:p>
          <a:p>
            <a:r>
              <a:rPr lang="en-US" dirty="0">
                <a:effectLst/>
              </a:rPr>
              <a:t>Quality of Life Scale: Pre: 18.05 ± 3.17, Post: 20.22 ± 3.61, control group remained the same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AB2C5-3282-486C-A6FB-17DD4C0619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6412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WHOQOL‐OLD – The World Health Organization Quality of Life‐Old </a:t>
            </a:r>
          </a:p>
          <a:p>
            <a:r>
              <a:rPr lang="en-US" b="1" dirty="0">
                <a:effectLst/>
              </a:rPr>
              <a:t>AAQ – The Attitude to Aging Questionnaire </a:t>
            </a:r>
          </a:p>
          <a:p>
            <a:r>
              <a:rPr lang="en-US" b="1" dirty="0">
                <a:effectLst/>
              </a:rPr>
              <a:t>GDS – The Geriatric Depression Scale, short version </a:t>
            </a:r>
          </a:p>
          <a:p>
            <a:r>
              <a:rPr lang="en-US" b="1" dirty="0">
                <a:effectLst/>
              </a:rPr>
              <a:t>MMSE – Mini‐Mental State Examination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AB2C5-3282-486C-A6FB-17DD4C0619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5248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 My life, my story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AB2C5-3282-486C-A6FB-17DD4C0619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6878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AB2C5-3282-486C-A6FB-17DD4C0619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662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AB2C5-3282-486C-A6FB-17DD4C0619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4493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henry</a:t>
            </a:r>
          </a:p>
          <a:p>
            <a:endParaRPr lang="en-US" dirty="0"/>
          </a:p>
          <a:p>
            <a:r>
              <a:rPr lang="en-US" dirty="0"/>
              <a:t>Activity for common phrases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AB2C5-3282-486C-A6FB-17DD4C0619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4802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338F55-7380-425B-BDE5-FB61F388839B}"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285988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AB2C5-3282-486C-A6FB-17DD4C0619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220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AB2C5-3282-486C-A6FB-17DD4C0619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5324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AB2C5-3282-486C-A6FB-17DD4C0619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0666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48A5CE-C1D9-9F46-8843-D04E81EE2E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2172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AB2C5-3282-486C-A6FB-17DD4C0619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199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AB2C5-3282-486C-A6FB-17DD4C0619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0030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Researching a </a:t>
            </a:r>
            <a:r>
              <a:rPr lang="en-US" sz="1200" b="1" i="0" kern="1200" dirty="0">
                <a:solidFill>
                  <a:schemeClr val="tx1"/>
                </a:solidFill>
                <a:effectLst/>
                <a:latin typeface="+mn-lt"/>
                <a:ea typeface="+mn-ea"/>
                <a:cs typeface="+mn-cs"/>
              </a:rPr>
              <a:t>family tree</a:t>
            </a:r>
            <a:r>
              <a:rPr lang="en-US" sz="1200" b="0" i="0" kern="1200" dirty="0">
                <a:solidFill>
                  <a:schemeClr val="tx1"/>
                </a:solidFill>
                <a:effectLst/>
                <a:latin typeface="+mn-lt"/>
                <a:ea typeface="+mn-ea"/>
                <a:cs typeface="+mn-cs"/>
              </a:rPr>
              <a:t> can be rewarding, and you can share it online with older children or grandchildren. Perhaps you can use this time to record the person talking about their life history using a phone or tablet. As with all reminiscence, be mindful of sad memories that the person may not want to discuss.  </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AB2C5-3282-486C-A6FB-17DD4C0619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4785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AB2C5-3282-486C-A6FB-17DD4C0619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7159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ffectLst/>
              </a:rPr>
              <a:t>Bademli</a:t>
            </a:r>
            <a:r>
              <a:rPr lang="en-US" dirty="0">
                <a:effectLst/>
              </a:rPr>
              <a:t> K, </a:t>
            </a:r>
            <a:r>
              <a:rPr lang="en-US" dirty="0" err="1">
                <a:effectLst/>
              </a:rPr>
              <a:t>Lök</a:t>
            </a:r>
            <a:r>
              <a:rPr lang="en-US" dirty="0">
                <a:effectLst/>
              </a:rPr>
              <a:t> N, </a:t>
            </a:r>
            <a:r>
              <a:rPr lang="en-US" dirty="0" err="1">
                <a:effectLst/>
              </a:rPr>
              <a:t>Selçuk‐Tosun</a:t>
            </a:r>
            <a:r>
              <a:rPr lang="en-US" dirty="0">
                <a:effectLst/>
              </a:rPr>
              <a:t> A. The effect of reminiscence therapy on cognitive functions, depression, and quality of life in Alzheimer patients: Randomized controlled trial. </a:t>
            </a:r>
            <a:r>
              <a:rPr lang="en-US" i="1" dirty="0" err="1">
                <a:effectLst/>
              </a:rPr>
              <a:t>Int</a:t>
            </a:r>
            <a:r>
              <a:rPr lang="en-US" i="1" dirty="0">
                <a:effectLst/>
              </a:rPr>
              <a:t> J </a:t>
            </a:r>
            <a:r>
              <a:rPr lang="en-US" i="1" dirty="0" err="1">
                <a:effectLst/>
              </a:rPr>
              <a:t>Geriatr</a:t>
            </a:r>
            <a:r>
              <a:rPr lang="en-US" i="1" dirty="0">
                <a:effectLst/>
              </a:rPr>
              <a:t> Psychiatry</a:t>
            </a:r>
            <a:r>
              <a:rPr lang="en-US" dirty="0">
                <a:effectLst/>
              </a:rPr>
              <a:t>. 2018;1–7. </a:t>
            </a:r>
            <a:r>
              <a:rPr lang="en-US" dirty="0">
                <a:effectLst/>
                <a:hlinkClick r:id="rId3"/>
              </a:rPr>
              <a:t>https://doi.org/10.1002/gps.4980</a:t>
            </a:r>
            <a:r>
              <a:rPr lang="en-US" dirty="0">
                <a:effectLst/>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AB2C5-3282-486C-A6FB-17DD4C0619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8557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E0716A0-330B-4247-99D9-CFD66BD2848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a:p>
            <a:pPr eaLnBrk="1" hangingPunct="1"/>
            <a:endParaRPr lang="en-US" altLang="en-US"/>
          </a:p>
        </p:txBody>
      </p:sp>
    </p:spTree>
    <p:extLst>
      <p:ext uri="{BB962C8B-B14F-4D97-AF65-F5344CB8AC3E}">
        <p14:creationId xmlns:p14="http://schemas.microsoft.com/office/powerpoint/2010/main" val="1199496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 Your </a:t>
            </a:r>
            <a:r>
              <a:rPr lang="en-US" altLang="en-US" b="1" dirty="0"/>
              <a:t>tone</a:t>
            </a:r>
            <a:r>
              <a:rPr lang="en-US" altLang="en-US" dirty="0"/>
              <a:t> should be soothing and sound pleasant to the ears, especially important if your partner is upset or angry. </a:t>
            </a:r>
          </a:p>
          <a:p>
            <a:pPr eaLnBrk="1" hangingPunct="1"/>
            <a:r>
              <a:rPr lang="en-US" altLang="en-US" dirty="0"/>
              <a:t>- Keep the </a:t>
            </a:r>
            <a:r>
              <a:rPr lang="en-US" altLang="en-US" b="1" dirty="0"/>
              <a:t>pitch</a:t>
            </a:r>
            <a:r>
              <a:rPr lang="en-US" altLang="en-US" dirty="0"/>
              <a:t> somewhere in the middle. High pitched voices can be jarring to the nerves; a low pitch can seem threatening.</a:t>
            </a:r>
          </a:p>
          <a:p>
            <a:pPr eaLnBrk="1" hangingPunct="1"/>
            <a:r>
              <a:rPr lang="en-US" altLang="en-US" dirty="0"/>
              <a:t>- Keep the </a:t>
            </a:r>
            <a:r>
              <a:rPr lang="en-US" altLang="en-US" b="1" dirty="0"/>
              <a:t>speed of your speech</a:t>
            </a:r>
            <a:r>
              <a:rPr lang="en-US" altLang="en-US" dirty="0"/>
              <a:t> average.  If your speech is too slow they may loose the thread of what you are saying. If it is too fast they may not understand. </a:t>
            </a:r>
          </a:p>
          <a:p>
            <a:pPr eaLnBrk="1" hangingPunct="1"/>
            <a:r>
              <a:rPr lang="en-US" altLang="en-US" dirty="0"/>
              <a:t>-</a:t>
            </a:r>
            <a:r>
              <a:rPr lang="en-US" altLang="en-US" b="1" dirty="0"/>
              <a:t> Inflection</a:t>
            </a:r>
            <a:r>
              <a:rPr lang="en-US" altLang="en-US" dirty="0"/>
              <a:t> helps them understand the meaning of what you are saying.</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892330-13C7-4FF5-9E91-D7FB322C922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21037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FBB923-35A6-4ED9-AA9F-0206010591E9}"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 Keep your face relaxed and smiling.  Your eyes need to look that way too.  It is hard to keep calm and pleasant if you do not feel that way, but the patient will read your face and may become upset if you do not look pleasant, calm and reassuring. </a:t>
            </a:r>
          </a:p>
          <a:p>
            <a:pPr eaLnBrk="1" hangingPunct="1"/>
            <a:r>
              <a:rPr lang="en-US" altLang="en-US" dirty="0"/>
              <a:t>- Be aware of your body posture, hand and arm movements.  </a:t>
            </a:r>
          </a:p>
          <a:p>
            <a:pPr eaLnBrk="1" hangingPunct="1"/>
            <a:endParaRPr lang="en-US" altLang="en-US" dirty="0"/>
          </a:p>
        </p:txBody>
      </p:sp>
    </p:spTree>
    <p:extLst>
      <p:ext uri="{BB962C8B-B14F-4D97-AF65-F5344CB8AC3E}">
        <p14:creationId xmlns:p14="http://schemas.microsoft.com/office/powerpoint/2010/main" val="431908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892330-13C7-4FF5-9E91-D7FB322C922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43992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Maintain eye contact and show respect</a:t>
            </a:r>
          </a:p>
          <a:p>
            <a:endParaRPr lang="en-US" dirty="0"/>
          </a:p>
        </p:txBody>
      </p:sp>
      <p:sp>
        <p:nvSpPr>
          <p:cNvPr id="4" name="Slide Number Placeholder 3"/>
          <p:cNvSpPr>
            <a:spLocks noGrp="1"/>
          </p:cNvSpPr>
          <p:nvPr>
            <p:ph type="sldNum" sz="quarter" idx="5"/>
          </p:nvPr>
        </p:nvSpPr>
        <p:spPr/>
        <p:txBody>
          <a:bodyPr/>
          <a:lstStyle/>
          <a:p>
            <a:fld id="{73E35F31-FD86-7145-8920-08AEB30ED17E}" type="slidenum">
              <a:rPr lang="en-US" smtClean="0"/>
              <a:t>10</a:t>
            </a:fld>
            <a:endParaRPr lang="en-US"/>
          </a:p>
        </p:txBody>
      </p:sp>
    </p:spTree>
    <p:extLst>
      <p:ext uri="{BB962C8B-B14F-4D97-AF65-F5344CB8AC3E}">
        <p14:creationId xmlns:p14="http://schemas.microsoft.com/office/powerpoint/2010/main" val="2526856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8987D-2E1F-404E-BBB2-242EC3990F6A}"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14400" lvl="1" indent="-582613" defTabSz="1143000" eaLnBrk="1" hangingPunct="1">
              <a:lnSpc>
                <a:spcPct val="90000"/>
              </a:lnSpc>
              <a:buClr>
                <a:schemeClr val="tx1"/>
              </a:buClr>
              <a:buFont typeface="Wingdings" panose="05000000000000000000" pitchFamily="2" charset="2"/>
              <a:buChar char="ü"/>
              <a:defRPr/>
            </a:pPr>
            <a:r>
              <a:rPr lang="en-US" altLang="en-US" sz="3200" dirty="0"/>
              <a:t>Make eye contact at their eye level</a:t>
            </a:r>
          </a:p>
          <a:p>
            <a:pPr marL="914400" lvl="1" indent="-582613" defTabSz="1143000" eaLnBrk="1" hangingPunct="1">
              <a:lnSpc>
                <a:spcPct val="90000"/>
              </a:lnSpc>
              <a:buClr>
                <a:schemeClr val="tx1"/>
              </a:buClr>
              <a:buFont typeface="Wingdings" panose="05000000000000000000" pitchFamily="2" charset="2"/>
              <a:buChar char="ü"/>
              <a:defRPr/>
            </a:pPr>
            <a:r>
              <a:rPr lang="en-US" altLang="en-US" sz="3200" dirty="0"/>
              <a:t>Get their attention with gentle touch</a:t>
            </a:r>
          </a:p>
          <a:p>
            <a:pPr marL="914400" indent="-582613" defTabSz="1143000" eaLnBrk="1" hangingPunct="1">
              <a:buFont typeface="Wingdings" panose="05000000000000000000" pitchFamily="2" charset="2"/>
              <a:buChar char="ü"/>
              <a:defRPr/>
            </a:pPr>
            <a:r>
              <a:rPr lang="en-US" altLang="en-US" dirty="0"/>
              <a:t>If it is a task, show objects involved</a:t>
            </a:r>
          </a:p>
          <a:p>
            <a:pPr marL="914400" indent="-582613" defTabSz="1143000" eaLnBrk="1" hangingPunct="1">
              <a:buFont typeface="Wingdings" panose="05000000000000000000" pitchFamily="2" charset="2"/>
              <a:buChar char="ü"/>
              <a:defRPr/>
            </a:pPr>
            <a:r>
              <a:rPr lang="en-US" altLang="en-US" dirty="0"/>
              <a:t>Use non-verbal cues</a:t>
            </a:r>
          </a:p>
          <a:p>
            <a:pPr marL="914400" indent="-582613" defTabSz="1143000" eaLnBrk="1" hangingPunct="1">
              <a:buFont typeface="Wingdings" panose="05000000000000000000" pitchFamily="2" charset="2"/>
              <a:buChar char="ü"/>
              <a:defRPr/>
            </a:pPr>
            <a:r>
              <a:rPr lang="en-US" altLang="en-US" dirty="0"/>
              <a:t>Use all the senses to give cues</a:t>
            </a:r>
          </a:p>
          <a:p>
            <a:pPr marL="914400" indent="-582613" defTabSz="1143000" eaLnBrk="1" hangingPunct="1">
              <a:buFont typeface="Wingdings" panose="05000000000000000000" pitchFamily="2" charset="2"/>
              <a:buChar char="ü"/>
              <a:defRPr/>
            </a:pPr>
            <a:r>
              <a:rPr lang="en-US" altLang="en-US" dirty="0"/>
              <a:t>Use positive body language</a:t>
            </a:r>
          </a:p>
          <a:p>
            <a:pPr marL="914400" indent="-685800" eaLnBrk="1" hangingPunct="1">
              <a:spcAft>
                <a:spcPts val="0"/>
              </a:spcAft>
              <a:buFont typeface="Wingdings" panose="05000000000000000000" pitchFamily="2" charset="2"/>
              <a:buChar char="ü"/>
              <a:defRPr/>
            </a:pPr>
            <a:r>
              <a:rPr lang="en-US" altLang="en-US" dirty="0"/>
              <a:t>Be patient and supportive</a:t>
            </a:r>
          </a:p>
          <a:p>
            <a:pPr marL="914400" indent="-685800" eaLnBrk="1" hangingPunct="1">
              <a:spcAft>
                <a:spcPts val="1200"/>
              </a:spcAft>
              <a:buFont typeface="Wingdings" panose="05000000000000000000" pitchFamily="2" charset="2"/>
              <a:buChar char="ü"/>
              <a:defRPr/>
            </a:pPr>
            <a:r>
              <a:rPr lang="en-US" altLang="en-US" dirty="0"/>
              <a:t>Avoid a condescending tone of voice</a:t>
            </a:r>
          </a:p>
        </p:txBody>
      </p:sp>
    </p:spTree>
    <p:extLst>
      <p:ext uri="{BB962C8B-B14F-4D97-AF65-F5344CB8AC3E}">
        <p14:creationId xmlns:p14="http://schemas.microsoft.com/office/powerpoint/2010/main" val="1044241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indent="-517525" eaLnBrk="1" hangingPunct="1">
              <a:spcAft>
                <a:spcPts val="1200"/>
              </a:spcAft>
              <a:buFont typeface="Wingdings" panose="05000000000000000000" pitchFamily="2" charset="2"/>
              <a:buChar char="ü"/>
              <a:defRPr/>
            </a:pPr>
            <a:r>
              <a:rPr lang="en-US" altLang="en-US" sz="2500" dirty="0"/>
              <a:t>Acknowledge their request</a:t>
            </a:r>
          </a:p>
          <a:p>
            <a:pPr marL="914400" indent="-517525" eaLnBrk="1" hangingPunct="1">
              <a:spcAft>
                <a:spcPts val="1200"/>
              </a:spcAft>
              <a:buFont typeface="Wingdings" panose="05000000000000000000" pitchFamily="2" charset="2"/>
              <a:buChar char="ü"/>
              <a:defRPr/>
            </a:pPr>
            <a:r>
              <a:rPr lang="en-US" altLang="en-US" sz="2500" dirty="0"/>
              <a:t>Use simple and short sentences</a:t>
            </a:r>
          </a:p>
          <a:p>
            <a:pPr marL="914400" indent="-517525" eaLnBrk="1" hangingPunct="1">
              <a:spcAft>
                <a:spcPts val="1200"/>
              </a:spcAft>
              <a:buFont typeface="Wingdings" panose="05000000000000000000" pitchFamily="2" charset="2"/>
              <a:buChar char="ü"/>
              <a:defRPr/>
            </a:pPr>
            <a:r>
              <a:rPr lang="en-US" altLang="en-US" sz="2500" dirty="0"/>
              <a:t>One instruction/one step at a time</a:t>
            </a:r>
          </a:p>
          <a:p>
            <a:pPr marL="914400" indent="-517525" eaLnBrk="1" hangingPunct="1">
              <a:spcAft>
                <a:spcPts val="1200"/>
              </a:spcAft>
              <a:buFont typeface="Wingdings" panose="05000000000000000000" pitchFamily="2" charset="2"/>
              <a:buChar char="ü"/>
              <a:defRPr/>
            </a:pPr>
            <a:r>
              <a:rPr lang="en-US" altLang="en-US" sz="2500" dirty="0"/>
              <a:t>Repeat as needed</a:t>
            </a:r>
          </a:p>
          <a:p>
            <a:pPr marL="914400" indent="-517525" eaLnBrk="1" hangingPunct="1">
              <a:spcAft>
                <a:spcPts val="1200"/>
              </a:spcAft>
              <a:buFont typeface="Wingdings" panose="05000000000000000000" pitchFamily="2" charset="2"/>
              <a:buChar char="ü"/>
              <a:defRPr/>
            </a:pPr>
            <a:r>
              <a:rPr lang="en-US" altLang="en-US" sz="2500" dirty="0"/>
              <a:t>Avoid “</a:t>
            </a:r>
            <a:r>
              <a:rPr lang="en-US" altLang="en-US" sz="2500" u="sng" dirty="0"/>
              <a:t>Why</a:t>
            </a:r>
            <a:r>
              <a:rPr lang="en-US" altLang="en-US" sz="2500" dirty="0"/>
              <a:t>” questions</a:t>
            </a:r>
          </a:p>
          <a:p>
            <a:pPr marL="914400" indent="-517525" eaLnBrk="1" hangingPunct="1">
              <a:spcAft>
                <a:spcPts val="1200"/>
              </a:spcAft>
              <a:buFont typeface="Wingdings" panose="05000000000000000000" pitchFamily="2" charset="2"/>
              <a:buChar char="ü"/>
              <a:defRPr/>
            </a:pPr>
            <a:r>
              <a:rPr lang="en-US" altLang="en-US" sz="2500" dirty="0"/>
              <a:t>Avoid contradicting or arguing</a:t>
            </a:r>
          </a:p>
          <a:p>
            <a:pPr marL="914400" indent="-517525" eaLnBrk="1" hangingPunct="1">
              <a:spcAft>
                <a:spcPts val="1200"/>
              </a:spcAft>
              <a:buFont typeface="Wingdings" panose="05000000000000000000" pitchFamily="2" charset="2"/>
              <a:buChar char="ü"/>
              <a:defRPr/>
            </a:pPr>
            <a:r>
              <a:rPr lang="en-US" altLang="en-US" sz="2500" dirty="0"/>
              <a:t>Give plenty of time for them to respond</a:t>
            </a:r>
          </a:p>
          <a:p>
            <a:pPr marL="914400" lvl="1" indent="-517525" defTabSz="1143000" eaLnBrk="1" hangingPunct="1">
              <a:lnSpc>
                <a:spcPct val="90000"/>
              </a:lnSpc>
              <a:buClr>
                <a:schemeClr val="tx1"/>
              </a:buClr>
              <a:buFont typeface="Wingdings" panose="05000000000000000000" pitchFamily="2" charset="2"/>
              <a:buChar char="ü"/>
              <a:defRPr/>
            </a:pPr>
            <a:r>
              <a:rPr lang="en-US" altLang="en-US" sz="2500" dirty="0"/>
              <a:t>Give them choices whenever possible</a:t>
            </a:r>
            <a:endParaRPr lang="en-US" sz="2500" dirty="0"/>
          </a:p>
          <a:p>
            <a:endParaRPr lang="en-US" dirty="0"/>
          </a:p>
        </p:txBody>
      </p:sp>
      <p:sp>
        <p:nvSpPr>
          <p:cNvPr id="4" name="Slide Number Placeholder 3"/>
          <p:cNvSpPr>
            <a:spLocks noGrp="1"/>
          </p:cNvSpPr>
          <p:nvPr>
            <p:ph type="sldNum" sz="quarter" idx="5"/>
          </p:nvPr>
        </p:nvSpPr>
        <p:spPr/>
        <p:txBody>
          <a:bodyPr/>
          <a:lstStyle/>
          <a:p>
            <a:pPr>
              <a:defRPr/>
            </a:pPr>
            <a:fld id="{D2892330-13C7-4FF5-9E91-D7FB322C9220}" type="slidenum">
              <a:rPr lang="en-US" smtClean="0"/>
              <a:pPr>
                <a:defRPr/>
              </a:pPr>
              <a:t>15</a:t>
            </a:fld>
            <a:endParaRPr lang="en-US"/>
          </a:p>
        </p:txBody>
      </p:sp>
    </p:spTree>
    <p:extLst>
      <p:ext uri="{BB962C8B-B14F-4D97-AF65-F5344CB8AC3E}">
        <p14:creationId xmlns:p14="http://schemas.microsoft.com/office/powerpoint/2010/main" val="660002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FA9F-3194-432F-8B7A-0FA713FAF1E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6DDD46D-4F01-41C4-9411-A7EA9E1E7DD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70C3108-9F27-43E2-86C9-0CEAEED666E4}"/>
              </a:ext>
            </a:extLst>
          </p:cNvPr>
          <p:cNvSpPr>
            <a:spLocks noGrp="1"/>
          </p:cNvSpPr>
          <p:nvPr>
            <p:ph type="dt" sz="half" idx="10"/>
          </p:nvPr>
        </p:nvSpPr>
        <p:spPr/>
        <p:txBody>
          <a:bodyPr/>
          <a:lstStyle/>
          <a:p>
            <a:fld id="{D6A1A36F-CAFE-4D39-B4C2-4F30564AC731}" type="datetimeFigureOut">
              <a:rPr lang="en-US" smtClean="0"/>
              <a:t>12/1/2021</a:t>
            </a:fld>
            <a:endParaRPr lang="en-US"/>
          </a:p>
        </p:txBody>
      </p:sp>
      <p:sp>
        <p:nvSpPr>
          <p:cNvPr id="5" name="Footer Placeholder 4">
            <a:extLst>
              <a:ext uri="{FF2B5EF4-FFF2-40B4-BE49-F238E27FC236}">
                <a16:creationId xmlns:a16="http://schemas.microsoft.com/office/drawing/2014/main" id="{2725613C-EA1E-42C5-AACD-DE9A1A738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BE02A-DB7F-4605-9830-071DBE340743}"/>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399918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BE866-75A2-4F62-B363-A53A6FDBF4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3F30BB-2F21-4410-A60E-38CA40F247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79C8C6-4AF8-4AB3-8A08-6BDD761D5169}"/>
              </a:ext>
            </a:extLst>
          </p:cNvPr>
          <p:cNvSpPr>
            <a:spLocks noGrp="1"/>
          </p:cNvSpPr>
          <p:nvPr>
            <p:ph type="dt" sz="half" idx="10"/>
          </p:nvPr>
        </p:nvSpPr>
        <p:spPr/>
        <p:txBody>
          <a:bodyPr/>
          <a:lstStyle/>
          <a:p>
            <a:fld id="{D6A1A36F-CAFE-4D39-B4C2-4F30564AC731}" type="datetimeFigureOut">
              <a:rPr lang="en-US" smtClean="0"/>
              <a:t>12/1/2021</a:t>
            </a:fld>
            <a:endParaRPr lang="en-US"/>
          </a:p>
        </p:txBody>
      </p:sp>
      <p:sp>
        <p:nvSpPr>
          <p:cNvPr id="5" name="Footer Placeholder 4">
            <a:extLst>
              <a:ext uri="{FF2B5EF4-FFF2-40B4-BE49-F238E27FC236}">
                <a16:creationId xmlns:a16="http://schemas.microsoft.com/office/drawing/2014/main" id="{7BA1D51D-8CAC-4E39-8C02-1B0F73D083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4BD3EE-D3A9-4005-812C-E955013AE142}"/>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1723653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311D48-3CE1-48ED-9D4C-5C87A827EBC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A1CFBF-7279-464D-B3D4-C2D648CC589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AB643-0962-4573-A8C2-B3A4293EA0F6}"/>
              </a:ext>
            </a:extLst>
          </p:cNvPr>
          <p:cNvSpPr>
            <a:spLocks noGrp="1"/>
          </p:cNvSpPr>
          <p:nvPr>
            <p:ph type="dt" sz="half" idx="10"/>
          </p:nvPr>
        </p:nvSpPr>
        <p:spPr/>
        <p:txBody>
          <a:bodyPr/>
          <a:lstStyle/>
          <a:p>
            <a:fld id="{D6A1A36F-CAFE-4D39-B4C2-4F30564AC731}" type="datetimeFigureOut">
              <a:rPr lang="en-US" smtClean="0"/>
              <a:t>12/1/2021</a:t>
            </a:fld>
            <a:endParaRPr lang="en-US"/>
          </a:p>
        </p:txBody>
      </p:sp>
      <p:sp>
        <p:nvSpPr>
          <p:cNvPr id="5" name="Footer Placeholder 4">
            <a:extLst>
              <a:ext uri="{FF2B5EF4-FFF2-40B4-BE49-F238E27FC236}">
                <a16:creationId xmlns:a16="http://schemas.microsoft.com/office/drawing/2014/main" id="{DA43A5F8-FEA3-46D2-8832-0673EF7703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73C5D3-086B-4AF8-880C-6EC5E456EAA1}"/>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1043710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A518456-4FFA-46A8-BB5B-6D3F091F33DB}" type="slidenum">
              <a:rPr lang="en-US" smtClean="0"/>
              <a:pPr>
                <a:defRPr/>
              </a:pPr>
              <a:t>‹#›</a:t>
            </a:fld>
            <a:endParaRPr lang="en-US"/>
          </a:p>
        </p:txBody>
      </p:sp>
    </p:spTree>
    <p:extLst>
      <p:ext uri="{BB962C8B-B14F-4D97-AF65-F5344CB8AC3E}">
        <p14:creationId xmlns:p14="http://schemas.microsoft.com/office/powerpoint/2010/main" val="285214182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A1A36F-CAFE-4D39-B4C2-4F30564AC731}" type="datetimeFigureOut">
              <a:rPr lang="en-US" smtClean="0"/>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1479644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5B3FA6E-6EBC-4A00-BD85-79E5C961CD8F}" type="slidenum">
              <a:rPr lang="en-US" smtClean="0"/>
              <a:pPr>
                <a:defRPr/>
              </a:pPr>
              <a:t>‹#›</a:t>
            </a:fld>
            <a:endParaRPr lang="en-US"/>
          </a:p>
        </p:txBody>
      </p:sp>
    </p:spTree>
    <p:extLst>
      <p:ext uri="{BB962C8B-B14F-4D97-AF65-F5344CB8AC3E}">
        <p14:creationId xmlns:p14="http://schemas.microsoft.com/office/powerpoint/2010/main" val="5620684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6A1A36F-CAFE-4D39-B4C2-4F30564AC731}" type="datetimeFigureOut">
              <a:rPr lang="en-US" smtClean="0"/>
              <a:t>12/1/2021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2742814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D6A1A36F-CAFE-4D39-B4C2-4F30564AC731}" type="datetimeFigureOut">
              <a:rPr lang="en-US" smtClean="0"/>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BB3A00-7307-46B4-8CBE-9A86B2A4E00A}"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56271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5D1A090-3963-4D69-B611-7CABA646C817}" type="slidenum">
              <a:rPr lang="en-US" smtClean="0"/>
              <a:pPr>
                <a:defRPr/>
              </a:pPr>
              <a:t>‹#›</a:t>
            </a:fld>
            <a:endParaRPr lang="en-US"/>
          </a:p>
        </p:txBody>
      </p:sp>
    </p:spTree>
    <p:extLst>
      <p:ext uri="{BB962C8B-B14F-4D97-AF65-F5344CB8AC3E}">
        <p14:creationId xmlns:p14="http://schemas.microsoft.com/office/powerpoint/2010/main" val="2607160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C8293F3-BDA8-484E-811F-6D9DD86974BC}" type="slidenum">
              <a:rPr lang="en-US" smtClean="0"/>
              <a:pPr>
                <a:defRPr/>
              </a:pPr>
              <a:t>‹#›</a:t>
            </a:fld>
            <a:endParaRPr lang="en-US"/>
          </a:p>
        </p:txBody>
      </p:sp>
    </p:spTree>
    <p:extLst>
      <p:ext uri="{BB962C8B-B14F-4D97-AF65-F5344CB8AC3E}">
        <p14:creationId xmlns:p14="http://schemas.microsoft.com/office/powerpoint/2010/main" val="1574874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6A1A36F-CAFE-4D39-B4C2-4F30564AC731}" type="datetimeFigureOut">
              <a:rPr lang="en-US" smtClean="0"/>
              <a:t>12/1/2021</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151764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4A0DB-1259-49D9-967F-5CBD8843F5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98DB27-7C8F-4547-A35B-6A23E61C5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DF1C73-DA86-4A77-8347-825BC453EB23}"/>
              </a:ext>
            </a:extLst>
          </p:cNvPr>
          <p:cNvSpPr>
            <a:spLocks noGrp="1"/>
          </p:cNvSpPr>
          <p:nvPr>
            <p:ph type="dt" sz="half" idx="10"/>
          </p:nvPr>
        </p:nvSpPr>
        <p:spPr/>
        <p:txBody>
          <a:bodyPr/>
          <a:lstStyle/>
          <a:p>
            <a:fld id="{D6A1A36F-CAFE-4D39-B4C2-4F30564AC731}" type="datetimeFigureOut">
              <a:rPr lang="en-US" smtClean="0"/>
              <a:t>12/1/2021</a:t>
            </a:fld>
            <a:endParaRPr lang="en-US"/>
          </a:p>
        </p:txBody>
      </p:sp>
      <p:sp>
        <p:nvSpPr>
          <p:cNvPr id="5" name="Footer Placeholder 4">
            <a:extLst>
              <a:ext uri="{FF2B5EF4-FFF2-40B4-BE49-F238E27FC236}">
                <a16:creationId xmlns:a16="http://schemas.microsoft.com/office/drawing/2014/main" id="{13B96F0B-CD59-41A8-B82C-85497A1168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F4766A-F9DD-48BC-98F2-AEFB97559356}"/>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3581978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pPr>
              <a:defRPr/>
            </a:pPr>
            <a:endParaRPr lang="en-US"/>
          </a:p>
        </p:txBody>
      </p:sp>
      <p:sp>
        <p:nvSpPr>
          <p:cNvPr id="10" name="Slide Number Placeholder 9"/>
          <p:cNvSpPr>
            <a:spLocks noGrp="1"/>
          </p:cNvSpPr>
          <p:nvPr>
            <p:ph type="sldNum" sz="quarter" idx="12"/>
          </p:nvPr>
        </p:nvSpPr>
        <p:spPr/>
        <p:txBody>
          <a:bodyPr/>
          <a:lstStyle/>
          <a:p>
            <a:pPr>
              <a:defRPr/>
            </a:pPr>
            <a:fld id="{4EEA82EC-5EA5-4592-8F98-A55CB63A470B}" type="slidenum">
              <a:rPr lang="en-US" smtClean="0"/>
              <a:pPr>
                <a:defRPr/>
              </a:pPr>
              <a:t>‹#›</a:t>
            </a:fld>
            <a:endParaRPr lang="en-US"/>
          </a:p>
        </p:txBody>
      </p:sp>
    </p:spTree>
    <p:extLst>
      <p:ext uri="{BB962C8B-B14F-4D97-AF65-F5344CB8AC3E}">
        <p14:creationId xmlns:p14="http://schemas.microsoft.com/office/powerpoint/2010/main" val="972580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A1A36F-CAFE-4D39-B4C2-4F30564AC731}"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1590354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A1A36F-CAFE-4D39-B4C2-4F30564AC731}"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2254201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A1A36F-CAFE-4D39-B4C2-4F30564AC731}"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990778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72347-2AC8-42B5-998C-0A3348048D6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B851A4C-1ADB-49A6-83A4-B59125A704D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731D70-B27F-4EAB-8AFC-660AB0808E5A}"/>
              </a:ext>
            </a:extLst>
          </p:cNvPr>
          <p:cNvSpPr>
            <a:spLocks noGrp="1"/>
          </p:cNvSpPr>
          <p:nvPr>
            <p:ph type="dt" sz="half" idx="10"/>
          </p:nvPr>
        </p:nvSpPr>
        <p:spPr/>
        <p:txBody>
          <a:bodyPr/>
          <a:lstStyle/>
          <a:p>
            <a:fld id="{D6A1A36F-CAFE-4D39-B4C2-4F30564AC731}" type="datetimeFigureOut">
              <a:rPr lang="en-US" smtClean="0"/>
              <a:t>12/1/2021</a:t>
            </a:fld>
            <a:endParaRPr lang="en-US"/>
          </a:p>
        </p:txBody>
      </p:sp>
      <p:sp>
        <p:nvSpPr>
          <p:cNvPr id="5" name="Footer Placeholder 4">
            <a:extLst>
              <a:ext uri="{FF2B5EF4-FFF2-40B4-BE49-F238E27FC236}">
                <a16:creationId xmlns:a16="http://schemas.microsoft.com/office/drawing/2014/main" id="{C0DC7133-84FA-46DB-8AF9-7530814768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EE50FD-4395-4E86-872F-499EAC224A5D}"/>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2567594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FB902-A25B-4BF9-9BBF-DB0BFB6239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8E5459-9FF8-428D-BB10-052E1712CB3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271655-85EF-4C96-97EA-DFD2E6ECFE6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79A04F-AA60-42C2-9FB3-950DEE0690A8}"/>
              </a:ext>
            </a:extLst>
          </p:cNvPr>
          <p:cNvSpPr>
            <a:spLocks noGrp="1"/>
          </p:cNvSpPr>
          <p:nvPr>
            <p:ph type="dt" sz="half" idx="10"/>
          </p:nvPr>
        </p:nvSpPr>
        <p:spPr/>
        <p:txBody>
          <a:bodyPr/>
          <a:lstStyle/>
          <a:p>
            <a:fld id="{D6A1A36F-CAFE-4D39-B4C2-4F30564AC731}" type="datetimeFigureOut">
              <a:rPr lang="en-US" smtClean="0"/>
              <a:t>12/1/2021</a:t>
            </a:fld>
            <a:endParaRPr lang="en-US"/>
          </a:p>
        </p:txBody>
      </p:sp>
      <p:sp>
        <p:nvSpPr>
          <p:cNvPr id="6" name="Footer Placeholder 5">
            <a:extLst>
              <a:ext uri="{FF2B5EF4-FFF2-40B4-BE49-F238E27FC236}">
                <a16:creationId xmlns:a16="http://schemas.microsoft.com/office/drawing/2014/main" id="{AC0CE02A-7963-4F78-8851-B5778B358F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7D196B-455F-46BC-993E-DD95BCADE2B3}"/>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1393889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65737-246E-4913-868F-FDB820C0A40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5256EF-7200-4617-9442-C7A7D34D4FF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74BB5F1-1663-474A-BC2F-1580E5E7424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0A3E11-BD93-467A-BC65-A9A193DF9E4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A0A2C7B-DFBF-4F9A-9BB0-9CD3993CA0A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10D4B0-BE01-4CBC-952C-F818ED292FC8}"/>
              </a:ext>
            </a:extLst>
          </p:cNvPr>
          <p:cNvSpPr>
            <a:spLocks noGrp="1"/>
          </p:cNvSpPr>
          <p:nvPr>
            <p:ph type="dt" sz="half" idx="10"/>
          </p:nvPr>
        </p:nvSpPr>
        <p:spPr/>
        <p:txBody>
          <a:bodyPr/>
          <a:lstStyle/>
          <a:p>
            <a:fld id="{D6A1A36F-CAFE-4D39-B4C2-4F30564AC731}" type="datetimeFigureOut">
              <a:rPr lang="en-US" smtClean="0"/>
              <a:t>12/1/2021</a:t>
            </a:fld>
            <a:endParaRPr lang="en-US"/>
          </a:p>
        </p:txBody>
      </p:sp>
      <p:sp>
        <p:nvSpPr>
          <p:cNvPr id="8" name="Footer Placeholder 7">
            <a:extLst>
              <a:ext uri="{FF2B5EF4-FFF2-40B4-BE49-F238E27FC236}">
                <a16:creationId xmlns:a16="http://schemas.microsoft.com/office/drawing/2014/main" id="{0F667861-35F6-4F45-99F3-6F2C3162D3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8B20BE-65B9-4C85-9A8A-D2540B47FF06}"/>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3400751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D4AB6-9E8C-4FB3-925B-BB53F5340F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81A2C0-08B7-45DF-90DB-1D6A0678F38F}"/>
              </a:ext>
            </a:extLst>
          </p:cNvPr>
          <p:cNvSpPr>
            <a:spLocks noGrp="1"/>
          </p:cNvSpPr>
          <p:nvPr>
            <p:ph type="dt" sz="half" idx="10"/>
          </p:nvPr>
        </p:nvSpPr>
        <p:spPr/>
        <p:txBody>
          <a:bodyPr/>
          <a:lstStyle/>
          <a:p>
            <a:fld id="{D6A1A36F-CAFE-4D39-B4C2-4F30564AC731}" type="datetimeFigureOut">
              <a:rPr lang="en-US" smtClean="0"/>
              <a:t>12/1/2021</a:t>
            </a:fld>
            <a:endParaRPr lang="en-US"/>
          </a:p>
        </p:txBody>
      </p:sp>
      <p:sp>
        <p:nvSpPr>
          <p:cNvPr id="4" name="Footer Placeholder 3">
            <a:extLst>
              <a:ext uri="{FF2B5EF4-FFF2-40B4-BE49-F238E27FC236}">
                <a16:creationId xmlns:a16="http://schemas.microsoft.com/office/drawing/2014/main" id="{670EA65D-3F89-4D5D-9352-776E445E88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39B0CF-D8C9-4A00-8C1E-918EED8ECE63}"/>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315668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BCCE8C-64FF-4ACB-AFCE-2B7881E6559F}"/>
              </a:ext>
            </a:extLst>
          </p:cNvPr>
          <p:cNvSpPr>
            <a:spLocks noGrp="1"/>
          </p:cNvSpPr>
          <p:nvPr>
            <p:ph type="dt" sz="half" idx="10"/>
          </p:nvPr>
        </p:nvSpPr>
        <p:spPr/>
        <p:txBody>
          <a:bodyPr/>
          <a:lstStyle/>
          <a:p>
            <a:fld id="{D6A1A36F-CAFE-4D39-B4C2-4F30564AC731}" type="datetimeFigureOut">
              <a:rPr lang="en-US" smtClean="0"/>
              <a:t>12/1/2021</a:t>
            </a:fld>
            <a:endParaRPr lang="en-US"/>
          </a:p>
        </p:txBody>
      </p:sp>
      <p:sp>
        <p:nvSpPr>
          <p:cNvPr id="3" name="Footer Placeholder 2">
            <a:extLst>
              <a:ext uri="{FF2B5EF4-FFF2-40B4-BE49-F238E27FC236}">
                <a16:creationId xmlns:a16="http://schemas.microsoft.com/office/drawing/2014/main" id="{2275C737-F412-406C-9173-46FC421C7E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7AB914-8832-4C60-8AEC-9B301677AE78}"/>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3245251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3CB69-286A-48E5-8EBD-2B00D3CF779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7FD86D3-9946-4AF1-A53D-ADFB60456D5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7BD840-8720-4977-B512-1907B1EB55B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C445447-419E-4B28-8CE0-08FBA8DE6D2D}"/>
              </a:ext>
            </a:extLst>
          </p:cNvPr>
          <p:cNvSpPr>
            <a:spLocks noGrp="1"/>
          </p:cNvSpPr>
          <p:nvPr>
            <p:ph type="dt" sz="half" idx="10"/>
          </p:nvPr>
        </p:nvSpPr>
        <p:spPr/>
        <p:txBody>
          <a:bodyPr/>
          <a:lstStyle/>
          <a:p>
            <a:fld id="{D6A1A36F-CAFE-4D39-B4C2-4F30564AC731}" type="datetimeFigureOut">
              <a:rPr lang="en-US" smtClean="0"/>
              <a:t>12/1/2021</a:t>
            </a:fld>
            <a:endParaRPr lang="en-US"/>
          </a:p>
        </p:txBody>
      </p:sp>
      <p:sp>
        <p:nvSpPr>
          <p:cNvPr id="6" name="Footer Placeholder 5">
            <a:extLst>
              <a:ext uri="{FF2B5EF4-FFF2-40B4-BE49-F238E27FC236}">
                <a16:creationId xmlns:a16="http://schemas.microsoft.com/office/drawing/2014/main" id="{86348267-E16F-4211-B2C2-DC7A968E0C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8F387-AF41-4B4A-AD3B-FB20159E85B1}"/>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4171010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B75AF-3687-4CBD-9A09-0DEBD378D1B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3AC3F11-BA24-4C58-82E5-CB46E9706CC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BF482E9-4B06-4BF4-90EE-B4C50A89F4E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BC5C064-128F-4CA7-855E-12BDC6B443D9}"/>
              </a:ext>
            </a:extLst>
          </p:cNvPr>
          <p:cNvSpPr>
            <a:spLocks noGrp="1"/>
          </p:cNvSpPr>
          <p:nvPr>
            <p:ph type="dt" sz="half" idx="10"/>
          </p:nvPr>
        </p:nvSpPr>
        <p:spPr/>
        <p:txBody>
          <a:bodyPr/>
          <a:lstStyle/>
          <a:p>
            <a:fld id="{D6A1A36F-CAFE-4D39-B4C2-4F30564AC731}" type="datetimeFigureOut">
              <a:rPr lang="en-US" smtClean="0"/>
              <a:t>12/1/2021</a:t>
            </a:fld>
            <a:endParaRPr lang="en-US"/>
          </a:p>
        </p:txBody>
      </p:sp>
      <p:sp>
        <p:nvSpPr>
          <p:cNvPr id="6" name="Footer Placeholder 5">
            <a:extLst>
              <a:ext uri="{FF2B5EF4-FFF2-40B4-BE49-F238E27FC236}">
                <a16:creationId xmlns:a16="http://schemas.microsoft.com/office/drawing/2014/main" id="{A6517363-9B8E-44DC-AF12-FC1F309B72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57DD1B-E251-4BCE-8BA5-25B04AA7AE2F}"/>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79934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FEBD40-9787-4369-9095-648F194387C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637E71-0FE5-4F37-976B-87CC820606D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4BC84-93AB-4B16-8268-B1010E3770C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6A1A36F-CAFE-4D39-B4C2-4F30564AC731}" type="datetimeFigureOut">
              <a:rPr lang="en-US" smtClean="0"/>
              <a:t>12/1/2021</a:t>
            </a:fld>
            <a:endParaRPr lang="en-US"/>
          </a:p>
        </p:txBody>
      </p:sp>
      <p:sp>
        <p:nvSpPr>
          <p:cNvPr id="5" name="Footer Placeholder 4">
            <a:extLst>
              <a:ext uri="{FF2B5EF4-FFF2-40B4-BE49-F238E27FC236}">
                <a16:creationId xmlns:a16="http://schemas.microsoft.com/office/drawing/2014/main" id="{6C0703A1-008F-4DCC-91F9-4F10D9FADAC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ED20B0-02F9-465C-AA35-E2E9252657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BB3A00-7307-46B4-8CBE-9A86B2A4E00A}" type="slidenum">
              <a:rPr lang="en-US" smtClean="0"/>
              <a:t>‹#›</a:t>
            </a:fld>
            <a:endParaRPr lang="en-US"/>
          </a:p>
        </p:txBody>
      </p:sp>
    </p:spTree>
    <p:extLst>
      <p:ext uri="{BB962C8B-B14F-4D97-AF65-F5344CB8AC3E}">
        <p14:creationId xmlns:p14="http://schemas.microsoft.com/office/powerpoint/2010/main" val="19923553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D6A1A36F-CAFE-4D39-B4C2-4F30564AC731}" type="datetimeFigureOut">
              <a:rPr lang="en-US" smtClean="0"/>
              <a:t>12/1/2021</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DEBB3A00-7307-46B4-8CBE-9A86B2A4E00A}" type="slidenum">
              <a:rPr lang="en-US" smtClean="0"/>
              <a:t>‹#›</a:t>
            </a:fld>
            <a:endParaRPr lang="en-US"/>
          </a:p>
        </p:txBody>
      </p:sp>
    </p:spTree>
    <p:extLst>
      <p:ext uri="{BB962C8B-B14F-4D97-AF65-F5344CB8AC3E}">
        <p14:creationId xmlns:p14="http://schemas.microsoft.com/office/powerpoint/2010/main" val="151430469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ile:Yellow_Happy.jpg" TargetMode="External"/><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hyperlink" Target="https://mbaumann.uneportfolio.org/2019/06/26/empathy/" TargetMode="External"/><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1.svg"/><Relationship Id="rId11" Type="http://schemas.openxmlformats.org/officeDocument/2006/relationships/hyperlink" Target="http://en.wikipedia.org/wiki/File:Yellow_Happy.jpg" TargetMode="External"/><Relationship Id="rId5" Type="http://schemas.openxmlformats.org/officeDocument/2006/relationships/image" Target="../media/image10.png"/><Relationship Id="rId10" Type="http://schemas.openxmlformats.org/officeDocument/2006/relationships/image" Target="../media/image4.jpeg"/><Relationship Id="rId4" Type="http://schemas.openxmlformats.org/officeDocument/2006/relationships/image" Target="../media/image9.jpeg"/><Relationship Id="rId9" Type="http://schemas.openxmlformats.org/officeDocument/2006/relationships/image" Target="../media/image7.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https://doi.org/10.1017/S1041610210001845"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3.xml"/><Relationship Id="rId1" Type="http://schemas.openxmlformats.org/officeDocument/2006/relationships/video" Target="https://www.youtube.com/embed/OT8AdwV0Vkw?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jpg"/><Relationship Id="rId2" Type="http://schemas.openxmlformats.org/officeDocument/2006/relationships/image" Target="../media/image21.jpg"/><Relationship Id="rId1" Type="http://schemas.openxmlformats.org/officeDocument/2006/relationships/slideLayout" Target="../slideLayouts/slideLayout18.xml"/><Relationship Id="rId6" Type="http://schemas.openxmlformats.org/officeDocument/2006/relationships/image" Target="../media/image25.jpeg"/><Relationship Id="rId11" Type="http://schemas.openxmlformats.org/officeDocument/2006/relationships/image" Target="../media/image30.jpg"/><Relationship Id="rId5" Type="http://schemas.openxmlformats.org/officeDocument/2006/relationships/image" Target="../media/image24.png"/><Relationship Id="rId10" Type="http://schemas.openxmlformats.org/officeDocument/2006/relationships/image" Target="../media/image29.jpg"/><Relationship Id="rId4" Type="http://schemas.openxmlformats.org/officeDocument/2006/relationships/image" Target="../media/image23.jpg"/><Relationship Id="rId9"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hyperlink" Target="https://www.dementiavillage.com/" TargetMode="External"/><Relationship Id="rId5" Type="http://schemas.openxmlformats.org/officeDocument/2006/relationships/image" Target="../media/image36.png"/><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7.xml"/><Relationship Id="rId4" Type="http://schemas.openxmlformats.org/officeDocument/2006/relationships/image" Target="../media/image40.svg"/></Relationships>
</file>

<file path=ppt/slides/_rels/slide41.xml.rels><?xml version="1.0" encoding="UTF-8" standalone="yes"?>
<Relationships xmlns="http://schemas.openxmlformats.org/package/2006/relationships"><Relationship Id="rId3" Type="http://schemas.openxmlformats.org/officeDocument/2006/relationships/hyperlink" Target="https://doi.org/10.1002/gps.4980"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hyperlink" Target="https://static.billboard.com/files/2020/04/COVID-19-Entertainment-Tracker-Release-1-1586793733.pdf" TargetMode="External"/><Relationship Id="rId4" Type="http://schemas.openxmlformats.org/officeDocument/2006/relationships/hyperlink" Target="https://doi.org/10.1111/inm.1244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http://terikirsch0711.wikidot.com/" TargetMode="Externa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en.wikipedia.org/wiki/File:Yellow_Happy.j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brewminate.com/what-is-compassion/" TargetMode="External"/><Relationship Id="rId2" Type="http://schemas.openxmlformats.org/officeDocument/2006/relationships/image" Target="../media/image5.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1"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Freeform: Shape 10">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856891"/>
            <a:ext cx="6672590" cy="5143859"/>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856891"/>
            <a:ext cx="6072187" cy="514385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69AC6918-43E1-477A-9100-EDCE0E22C03F}"/>
              </a:ext>
            </a:extLst>
          </p:cNvPr>
          <p:cNvSpPr>
            <a:spLocks noGrp="1"/>
          </p:cNvSpPr>
          <p:nvPr>
            <p:ph type="ctrTitle"/>
          </p:nvPr>
        </p:nvSpPr>
        <p:spPr>
          <a:xfrm>
            <a:off x="465992" y="712177"/>
            <a:ext cx="4281854" cy="3107730"/>
          </a:xfrm>
        </p:spPr>
        <p:txBody>
          <a:bodyPr anchor="b">
            <a:normAutofit fontScale="90000"/>
          </a:bodyPr>
          <a:lstStyle/>
          <a:p>
            <a:pPr algn="l"/>
            <a:r>
              <a:rPr lang="en-US" sz="4900" dirty="0">
                <a:latin typeface="Georgia" panose="02040502050405020303" pitchFamily="18" charset="0"/>
              </a:rPr>
              <a:t>Evidence-Based Practices in Dementia Care</a:t>
            </a:r>
            <a:br>
              <a:rPr lang="en-US" sz="4900" dirty="0">
                <a:latin typeface="Georgia" panose="02040502050405020303" pitchFamily="18" charset="0"/>
              </a:rPr>
            </a:br>
            <a:br>
              <a:rPr lang="en-US" sz="4050" dirty="0">
                <a:latin typeface="Georgia" panose="02040502050405020303" pitchFamily="18" charset="0"/>
              </a:rPr>
            </a:br>
            <a:endParaRPr lang="en-US" sz="4050" dirty="0">
              <a:latin typeface="Georgia" panose="02040502050405020303" pitchFamily="18" charset="0"/>
            </a:endParaRPr>
          </a:p>
        </p:txBody>
      </p:sp>
      <p:sp>
        <p:nvSpPr>
          <p:cNvPr id="3" name="Subtitle 2">
            <a:extLst>
              <a:ext uri="{FF2B5EF4-FFF2-40B4-BE49-F238E27FC236}">
                <a16:creationId xmlns:a16="http://schemas.microsoft.com/office/drawing/2014/main" id="{658D678F-0C8A-4A11-923D-41F4E326D042}"/>
              </a:ext>
            </a:extLst>
          </p:cNvPr>
          <p:cNvSpPr>
            <a:spLocks noGrp="1"/>
          </p:cNvSpPr>
          <p:nvPr>
            <p:ph type="subTitle" idx="1"/>
          </p:nvPr>
        </p:nvSpPr>
        <p:spPr>
          <a:xfrm>
            <a:off x="246185" y="3929633"/>
            <a:ext cx="3648807" cy="1776575"/>
          </a:xfrm>
        </p:spPr>
        <p:txBody>
          <a:bodyPr anchor="t">
            <a:normAutofit/>
          </a:bodyPr>
          <a:lstStyle/>
          <a:p>
            <a:r>
              <a:rPr lang="en-US" sz="1500" b="1" kern="0" dirty="0"/>
              <a:t>Judith Davagnino, LCSW, MSW, CSW-G</a:t>
            </a:r>
          </a:p>
          <a:p>
            <a:r>
              <a:rPr lang="en-US" sz="1500" b="1" kern="0" dirty="0"/>
              <a:t>COACH Program Director</a:t>
            </a:r>
          </a:p>
          <a:p>
            <a:endParaRPr lang="en-US" sz="1500" b="1" kern="0" dirty="0"/>
          </a:p>
          <a:p>
            <a:r>
              <a:rPr lang="en-US" sz="1500" b="1" kern="0" dirty="0"/>
              <a:t>Jayme Tetro, LCSW, MSW, CSW-G</a:t>
            </a:r>
          </a:p>
          <a:p>
            <a:r>
              <a:rPr lang="en-US" sz="1500" b="1" kern="0" dirty="0"/>
              <a:t>Community Living Center</a:t>
            </a:r>
          </a:p>
        </p:txBody>
      </p:sp>
      <p:pic>
        <p:nvPicPr>
          <p:cNvPr id="6" name="Picture 5">
            <a:extLst>
              <a:ext uri="{FF2B5EF4-FFF2-40B4-BE49-F238E27FC236}">
                <a16:creationId xmlns:a16="http://schemas.microsoft.com/office/drawing/2014/main" id="{DF2AC0B8-29DE-4729-AF34-06FD13DAEA40}"/>
              </a:ext>
            </a:extLst>
          </p:cNvPr>
          <p:cNvPicPr>
            <a:picLocks noChangeAspect="1"/>
          </p:cNvPicPr>
          <p:nvPr/>
        </p:nvPicPr>
        <p:blipFill>
          <a:blip r:embed="rId2"/>
          <a:stretch>
            <a:fillRect/>
          </a:stretch>
        </p:blipFill>
        <p:spPr>
          <a:xfrm>
            <a:off x="5177790" y="1182506"/>
            <a:ext cx="3362706" cy="4351737"/>
          </a:xfrm>
          <a:prstGeom prst="rect">
            <a:avLst/>
          </a:prstGeom>
        </p:spPr>
      </p:pic>
    </p:spTree>
    <p:extLst>
      <p:ext uri="{BB962C8B-B14F-4D97-AF65-F5344CB8AC3E}">
        <p14:creationId xmlns:p14="http://schemas.microsoft.com/office/powerpoint/2010/main" val="100086402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F9DF4-E595-481F-83A5-D5984BF25D9D}"/>
              </a:ext>
            </a:extLst>
          </p:cNvPr>
          <p:cNvSpPr>
            <a:spLocks noGrp="1"/>
          </p:cNvSpPr>
          <p:nvPr>
            <p:ph type="title"/>
          </p:nvPr>
        </p:nvSpPr>
        <p:spPr>
          <a:xfrm>
            <a:off x="793289" y="474785"/>
            <a:ext cx="7724546" cy="787705"/>
          </a:xfrm>
        </p:spPr>
        <p:txBody>
          <a:bodyPr>
            <a:noAutofit/>
          </a:bodyPr>
          <a:lstStyle/>
          <a:p>
            <a:r>
              <a:rPr lang="en-US" sz="3600" b="1" dirty="0">
                <a:solidFill>
                  <a:srgbClr val="C00000"/>
                </a:solidFill>
              </a:rPr>
              <a:t>Validation techniques</a:t>
            </a:r>
            <a:endParaRPr lang="en-US" sz="3600" dirty="0"/>
          </a:p>
        </p:txBody>
      </p:sp>
      <p:sp>
        <p:nvSpPr>
          <p:cNvPr id="3" name="Content Placeholder 2">
            <a:extLst>
              <a:ext uri="{FF2B5EF4-FFF2-40B4-BE49-F238E27FC236}">
                <a16:creationId xmlns:a16="http://schemas.microsoft.com/office/drawing/2014/main" id="{28E9272D-0CAF-4E64-9289-031FEBF0B4F0}"/>
              </a:ext>
            </a:extLst>
          </p:cNvPr>
          <p:cNvSpPr>
            <a:spLocks noGrp="1"/>
          </p:cNvSpPr>
          <p:nvPr>
            <p:ph idx="1"/>
          </p:nvPr>
        </p:nvSpPr>
        <p:spPr>
          <a:xfrm>
            <a:off x="793289" y="1679713"/>
            <a:ext cx="7724546" cy="4792954"/>
          </a:xfrm>
        </p:spPr>
        <p:txBody>
          <a:bodyPr>
            <a:normAutofit fontScale="92500" lnSpcReduction="10000"/>
          </a:bodyPr>
          <a:lstStyle/>
          <a:p>
            <a:pPr marL="347663" indent="-347663">
              <a:spcAft>
                <a:spcPts val="600"/>
              </a:spcAft>
              <a:buFont typeface="Wingdings" panose="05000000000000000000" pitchFamily="2" charset="2"/>
              <a:buChar char="§"/>
            </a:pPr>
            <a:r>
              <a:rPr lang="en-US" sz="3000" dirty="0"/>
              <a:t>Listen carefully and </a:t>
            </a:r>
            <a:r>
              <a:rPr lang="en-US" sz="3000" b="1" dirty="0"/>
              <a:t>empathically</a:t>
            </a:r>
            <a:r>
              <a:rPr lang="en-US" sz="3000" dirty="0"/>
              <a:t> to make a </a:t>
            </a:r>
            <a:r>
              <a:rPr lang="en-US" sz="3000" b="1" dirty="0"/>
              <a:t>connection</a:t>
            </a:r>
          </a:p>
          <a:p>
            <a:pPr marL="347663" indent="-347663">
              <a:spcAft>
                <a:spcPts val="600"/>
              </a:spcAft>
              <a:buFont typeface="Wingdings" panose="05000000000000000000" pitchFamily="2" charset="2"/>
              <a:buChar char="§"/>
            </a:pPr>
            <a:r>
              <a:rPr lang="en-US" sz="3000" dirty="0"/>
              <a:t>Join them where they are without correcting them</a:t>
            </a:r>
          </a:p>
          <a:p>
            <a:pPr marL="347663" indent="-347663">
              <a:spcAft>
                <a:spcPts val="600"/>
              </a:spcAft>
              <a:buFont typeface="Wingdings" panose="05000000000000000000" pitchFamily="2" charset="2"/>
              <a:buChar char="§"/>
              <a:defRPr/>
            </a:pPr>
            <a:r>
              <a:rPr lang="en-US" altLang="en-US" sz="3000" dirty="0"/>
              <a:t>Tell you understand how they might feel</a:t>
            </a:r>
          </a:p>
          <a:p>
            <a:pPr marL="347663" indent="-347663">
              <a:buFont typeface="Wingdings" panose="05000000000000000000" pitchFamily="2" charset="2"/>
              <a:buChar char="§"/>
              <a:defRPr/>
            </a:pPr>
            <a:r>
              <a:rPr lang="en-US" altLang="en-US" sz="3000" dirty="0"/>
              <a:t>You may say something like “it sounds like you are feeling sad”, “it looks like something is bothering you”, “You are right, that sounds very upsetting”, “Tell me about it”</a:t>
            </a:r>
          </a:p>
          <a:p>
            <a:pPr marL="347663" indent="-347663">
              <a:buFont typeface="Wingdings" panose="05000000000000000000" pitchFamily="2" charset="2"/>
              <a:buChar char="§"/>
              <a:defRPr/>
            </a:pPr>
            <a:r>
              <a:rPr lang="en-US" sz="3000" dirty="0"/>
              <a:t>Reminisce with them</a:t>
            </a:r>
          </a:p>
          <a:p>
            <a:endParaRPr lang="en-US" dirty="0"/>
          </a:p>
        </p:txBody>
      </p:sp>
    </p:spTree>
    <p:extLst>
      <p:ext uri="{BB962C8B-B14F-4D97-AF65-F5344CB8AC3E}">
        <p14:creationId xmlns:p14="http://schemas.microsoft.com/office/powerpoint/2010/main" val="1644481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52B76-A9E6-4849-8E51-A2181B10D502}"/>
              </a:ext>
            </a:extLst>
          </p:cNvPr>
          <p:cNvSpPr>
            <a:spLocks noGrp="1"/>
          </p:cNvSpPr>
          <p:nvPr>
            <p:ph type="title"/>
          </p:nvPr>
        </p:nvSpPr>
        <p:spPr>
          <a:xfrm>
            <a:off x="1659834" y="198783"/>
            <a:ext cx="5168348" cy="1013470"/>
          </a:xfrm>
        </p:spPr>
        <p:txBody>
          <a:bodyPr anchor="b">
            <a:noAutofit/>
          </a:bodyPr>
          <a:lstStyle/>
          <a:p>
            <a:r>
              <a:rPr lang="en-US" sz="4800" b="1" dirty="0">
                <a:solidFill>
                  <a:srgbClr val="C00000"/>
                </a:solidFill>
                <a:effectLst>
                  <a:outerShdw blurRad="38100" dist="38100" dir="2700000" algn="tl">
                    <a:srgbClr val="000000">
                      <a:alpha val="43137"/>
                    </a:srgbClr>
                  </a:outerShdw>
                </a:effectLst>
              </a:rPr>
              <a:t>Empathy</a:t>
            </a:r>
          </a:p>
        </p:txBody>
      </p:sp>
      <p:sp>
        <p:nvSpPr>
          <p:cNvPr id="3" name="Content Placeholder 2">
            <a:extLst>
              <a:ext uri="{FF2B5EF4-FFF2-40B4-BE49-F238E27FC236}">
                <a16:creationId xmlns:a16="http://schemas.microsoft.com/office/drawing/2014/main" id="{F1064F70-C585-4A6E-A319-8506D75ABEF1}"/>
              </a:ext>
            </a:extLst>
          </p:cNvPr>
          <p:cNvSpPr>
            <a:spLocks noGrp="1"/>
          </p:cNvSpPr>
          <p:nvPr>
            <p:ph idx="1"/>
          </p:nvPr>
        </p:nvSpPr>
        <p:spPr>
          <a:xfrm>
            <a:off x="636104" y="1535415"/>
            <a:ext cx="5729862" cy="4837916"/>
          </a:xfrm>
        </p:spPr>
        <p:txBody>
          <a:bodyPr>
            <a:noAutofit/>
          </a:bodyPr>
          <a:lstStyle/>
          <a:p>
            <a:pPr marL="457200" indent="-457200">
              <a:buFont typeface="Wingdings" pitchFamily="2" charset="2"/>
              <a:buChar char="ü"/>
            </a:pPr>
            <a:r>
              <a:rPr lang="en-US" altLang="en-US" sz="2600" dirty="0"/>
              <a:t>Placing yourself in someone’s shoes </a:t>
            </a:r>
          </a:p>
          <a:p>
            <a:pPr marL="457200" indent="-457200">
              <a:buFont typeface="Wingdings" pitchFamily="2" charset="2"/>
              <a:buChar char="ü"/>
            </a:pPr>
            <a:r>
              <a:rPr lang="en-US" altLang="en-US" sz="2600" dirty="0"/>
              <a:t>Try to understand from their world view</a:t>
            </a:r>
          </a:p>
          <a:p>
            <a:pPr marL="457200" indent="-457200">
              <a:buFont typeface="Wingdings" pitchFamily="2" charset="2"/>
              <a:buChar char="ü"/>
            </a:pPr>
            <a:r>
              <a:rPr lang="en-US" altLang="en-US" sz="2600" dirty="0"/>
              <a:t>You may ask yourself: </a:t>
            </a:r>
          </a:p>
          <a:p>
            <a:pPr marL="857250" lvl="1" indent="-457200">
              <a:buFont typeface="Wingdings" pitchFamily="2" charset="2"/>
              <a:buChar char="ü"/>
            </a:pPr>
            <a:r>
              <a:rPr lang="en-US" altLang="en-US" sz="2600" dirty="0"/>
              <a:t>How would I feel if I lose my memory?</a:t>
            </a:r>
          </a:p>
          <a:p>
            <a:pPr marL="857250" lvl="1" indent="-457200">
              <a:buFont typeface="Wingdings" pitchFamily="2" charset="2"/>
              <a:buChar char="ü"/>
            </a:pPr>
            <a:r>
              <a:rPr lang="en-US" altLang="en-US" sz="2600" dirty="0"/>
              <a:t>How would I feel if I got lost?</a:t>
            </a:r>
          </a:p>
          <a:p>
            <a:pPr marL="857250" lvl="1" indent="-457200">
              <a:buFont typeface="Wingdings" pitchFamily="2" charset="2"/>
              <a:buChar char="ü"/>
            </a:pPr>
            <a:r>
              <a:rPr lang="en-US" altLang="en-US" sz="2600" dirty="0"/>
              <a:t>How would I feel if I do not recognize a place or people? </a:t>
            </a:r>
          </a:p>
          <a:p>
            <a:pPr marL="457200" indent="-457200">
              <a:buFont typeface="Wingdings" pitchFamily="2" charset="2"/>
              <a:buChar char="ü"/>
            </a:pPr>
            <a:r>
              <a:rPr lang="en-US" altLang="en-US" sz="2600" dirty="0"/>
              <a:t>Being compassionate</a:t>
            </a:r>
            <a:endParaRPr lang="en-US" sz="2600" dirty="0"/>
          </a:p>
        </p:txBody>
      </p:sp>
      <p:pic>
        <p:nvPicPr>
          <p:cNvPr id="4" name="Picture 4" descr="C:\Users\vhadurdavagj\AppData\Local\Microsoft\Windows\Temporary Internet Files\Content.IE5\KGCH0UCO\Screen-Shot-2013-07-15-at-2.16.04-PM-300x202[1].png">
            <a:extLst>
              <a:ext uri="{FF2B5EF4-FFF2-40B4-BE49-F238E27FC236}">
                <a16:creationId xmlns:a16="http://schemas.microsoft.com/office/drawing/2014/main" id="{3A53C43D-AF3A-4D8D-A348-C1758E0B89C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39857" y="2593471"/>
            <a:ext cx="2746517" cy="18493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0106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1F6FF-7F39-4C73-B527-2A5A1F5C6A58}"/>
              </a:ext>
            </a:extLst>
          </p:cNvPr>
          <p:cNvSpPr>
            <a:spLocks noGrp="1"/>
          </p:cNvSpPr>
          <p:nvPr>
            <p:ph type="title"/>
          </p:nvPr>
        </p:nvSpPr>
        <p:spPr>
          <a:xfrm>
            <a:off x="1031875" y="365125"/>
            <a:ext cx="7028760" cy="1325563"/>
          </a:xfrm>
        </p:spPr>
        <p:txBody>
          <a:bodyPr>
            <a:normAutofit fontScale="90000"/>
          </a:bodyPr>
          <a:lstStyle/>
          <a:p>
            <a:r>
              <a:rPr lang="en-US" sz="4700" b="1" dirty="0">
                <a:solidFill>
                  <a:srgbClr val="C00000"/>
                </a:solidFill>
                <a:effectLst>
                  <a:outerShdw blurRad="38100" dist="38100" dir="2700000" algn="tl">
                    <a:srgbClr val="000000">
                      <a:alpha val="43137"/>
                    </a:srgbClr>
                  </a:outerShdw>
                </a:effectLst>
              </a:rPr>
              <a:t>Validation benefits</a:t>
            </a:r>
            <a:endParaRPr lang="en-US" sz="4700" dirty="0">
              <a:solidFill>
                <a:srgbClr val="C0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258B234-77F0-4CFE-BBAE-61E1DB21E751}"/>
              </a:ext>
            </a:extLst>
          </p:cNvPr>
          <p:cNvSpPr>
            <a:spLocks noGrp="1"/>
          </p:cNvSpPr>
          <p:nvPr>
            <p:ph idx="1"/>
          </p:nvPr>
        </p:nvSpPr>
        <p:spPr>
          <a:xfrm>
            <a:off x="586410" y="2196547"/>
            <a:ext cx="8259416" cy="3980415"/>
          </a:xfrm>
        </p:spPr>
        <p:txBody>
          <a:bodyPr>
            <a:normAutofit/>
          </a:bodyPr>
          <a:lstStyle/>
          <a:p>
            <a:pPr marL="457200" indent="-457200">
              <a:buFont typeface="Wingdings" panose="05000000000000000000" pitchFamily="2" charset="2"/>
              <a:buChar char="§"/>
            </a:pPr>
            <a:r>
              <a:rPr lang="en-US" sz="4000" dirty="0"/>
              <a:t>It gives them a sense of dignity</a:t>
            </a:r>
          </a:p>
          <a:p>
            <a:pPr marL="457200" indent="-457200">
              <a:buFont typeface="Wingdings" panose="05000000000000000000" pitchFamily="2" charset="2"/>
              <a:buChar char="§"/>
            </a:pPr>
            <a:r>
              <a:rPr lang="en-US" sz="4000" dirty="0"/>
              <a:t>It acknowledges their emotional pain</a:t>
            </a:r>
          </a:p>
          <a:p>
            <a:pPr marL="457200" indent="-457200">
              <a:buFont typeface="Wingdings" panose="05000000000000000000" pitchFamily="2" charset="2"/>
              <a:buChar char="§"/>
            </a:pPr>
            <a:r>
              <a:rPr lang="en-US" sz="4000" dirty="0"/>
              <a:t>It reduces anxiety</a:t>
            </a:r>
          </a:p>
          <a:p>
            <a:pPr marL="457200" indent="-457200">
              <a:buFont typeface="Wingdings" panose="05000000000000000000" pitchFamily="2" charset="2"/>
              <a:buChar char="§"/>
            </a:pPr>
            <a:r>
              <a:rPr lang="en-US" sz="4000" dirty="0"/>
              <a:t>It makes them feel better</a:t>
            </a:r>
          </a:p>
          <a:p>
            <a:endParaRPr lang="en-US" dirty="0"/>
          </a:p>
        </p:txBody>
      </p:sp>
      <p:pic>
        <p:nvPicPr>
          <p:cNvPr id="42" name="Picture 41">
            <a:extLst>
              <a:ext uri="{FF2B5EF4-FFF2-40B4-BE49-F238E27FC236}">
                <a16:creationId xmlns:a16="http://schemas.microsoft.com/office/drawing/2014/main" id="{8ACF8F72-4A65-40B2-A1D0-B95BF334E363}"/>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8125097" y="5219371"/>
            <a:ext cx="676839" cy="676839"/>
          </a:xfrm>
          <a:prstGeom prst="rect">
            <a:avLst/>
          </a:prstGeom>
        </p:spPr>
      </p:pic>
    </p:spTree>
    <p:extLst>
      <p:ext uri="{BB962C8B-B14F-4D97-AF65-F5344CB8AC3E}">
        <p14:creationId xmlns:p14="http://schemas.microsoft.com/office/powerpoint/2010/main" val="946905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68042-205D-43ED-BF3B-AA6808685293}"/>
              </a:ext>
            </a:extLst>
          </p:cNvPr>
          <p:cNvSpPr>
            <a:spLocks noGrp="1"/>
          </p:cNvSpPr>
          <p:nvPr>
            <p:ph type="title"/>
          </p:nvPr>
        </p:nvSpPr>
        <p:spPr>
          <a:xfrm>
            <a:off x="1219200" y="228678"/>
            <a:ext cx="6461760" cy="929562"/>
          </a:xfrm>
        </p:spPr>
        <p:txBody>
          <a:bodyPr>
            <a:normAutofit fontScale="90000"/>
          </a:bodyPr>
          <a:lstStyle/>
          <a:p>
            <a:r>
              <a:rPr lang="en-US" sz="2400" b="1" dirty="0">
                <a:solidFill>
                  <a:srgbClr val="C00000"/>
                </a:solidFill>
              </a:rPr>
              <a:t>Practicing connection using a </a:t>
            </a:r>
            <a:br>
              <a:rPr lang="en-US" sz="2400" b="1" dirty="0">
                <a:solidFill>
                  <a:srgbClr val="C00000"/>
                </a:solidFill>
              </a:rPr>
            </a:br>
            <a:r>
              <a:rPr lang="en-US" sz="4000" b="1" dirty="0">
                <a:solidFill>
                  <a:srgbClr val="C00000"/>
                </a:solidFill>
              </a:rPr>
              <a:t>POPPY FLOWER</a:t>
            </a:r>
          </a:p>
        </p:txBody>
      </p:sp>
      <p:pic>
        <p:nvPicPr>
          <p:cNvPr id="7" name="Picture 6">
            <a:extLst>
              <a:ext uri="{FF2B5EF4-FFF2-40B4-BE49-F238E27FC236}">
                <a16:creationId xmlns:a16="http://schemas.microsoft.com/office/drawing/2014/main" id="{C1D8E727-97CB-4EDA-BAAF-CDE21C182636}"/>
              </a:ext>
            </a:extLst>
          </p:cNvPr>
          <p:cNvPicPr>
            <a:picLocks noChangeAspect="1"/>
          </p:cNvPicPr>
          <p:nvPr/>
        </p:nvPicPr>
        <p:blipFill>
          <a:blip r:embed="rId2"/>
          <a:stretch>
            <a:fillRect/>
          </a:stretch>
        </p:blipFill>
        <p:spPr>
          <a:xfrm>
            <a:off x="1491521" y="1513226"/>
            <a:ext cx="5684341" cy="5274574"/>
          </a:xfrm>
          <a:prstGeom prst="rect">
            <a:avLst/>
          </a:prstGeom>
        </p:spPr>
      </p:pic>
      <p:sp>
        <p:nvSpPr>
          <p:cNvPr id="10" name="TextBox 9">
            <a:extLst>
              <a:ext uri="{FF2B5EF4-FFF2-40B4-BE49-F238E27FC236}">
                <a16:creationId xmlns:a16="http://schemas.microsoft.com/office/drawing/2014/main" id="{2609A19A-2E7B-481F-A2E1-9A020FA611B7}"/>
              </a:ext>
            </a:extLst>
          </p:cNvPr>
          <p:cNvSpPr txBox="1"/>
          <p:nvPr/>
        </p:nvSpPr>
        <p:spPr>
          <a:xfrm>
            <a:off x="2811467" y="1970998"/>
            <a:ext cx="1081573" cy="400110"/>
          </a:xfrm>
          <a:prstGeom prst="rect">
            <a:avLst/>
          </a:prstGeom>
          <a:noFill/>
        </p:spPr>
        <p:txBody>
          <a:bodyPr wrap="square" rtlCol="0">
            <a:spAutoFit/>
          </a:bodyPr>
          <a:lstStyle/>
          <a:p>
            <a:pPr algn="ctr"/>
            <a:r>
              <a:rPr lang="en-US" sz="1000" dirty="0"/>
              <a:t>My interests and hobbies </a:t>
            </a:r>
          </a:p>
        </p:txBody>
      </p:sp>
      <p:sp>
        <p:nvSpPr>
          <p:cNvPr id="11" name="TextBox 10">
            <a:extLst>
              <a:ext uri="{FF2B5EF4-FFF2-40B4-BE49-F238E27FC236}">
                <a16:creationId xmlns:a16="http://schemas.microsoft.com/office/drawing/2014/main" id="{B9DB0145-C88E-44EA-9DF5-F33127A805B6}"/>
              </a:ext>
            </a:extLst>
          </p:cNvPr>
          <p:cNvSpPr txBox="1"/>
          <p:nvPr/>
        </p:nvSpPr>
        <p:spPr>
          <a:xfrm>
            <a:off x="4572000" y="2791369"/>
            <a:ext cx="1417972" cy="246221"/>
          </a:xfrm>
          <a:prstGeom prst="rect">
            <a:avLst/>
          </a:prstGeom>
          <a:noFill/>
        </p:spPr>
        <p:txBody>
          <a:bodyPr wrap="square" rtlCol="0">
            <a:spAutoFit/>
          </a:bodyPr>
          <a:lstStyle/>
          <a:p>
            <a:r>
              <a:rPr lang="en-US" sz="1000" dirty="0"/>
              <a:t>Places that I have lived</a:t>
            </a:r>
          </a:p>
        </p:txBody>
      </p:sp>
      <p:sp>
        <p:nvSpPr>
          <p:cNvPr id="12" name="TextBox 11">
            <a:extLst>
              <a:ext uri="{FF2B5EF4-FFF2-40B4-BE49-F238E27FC236}">
                <a16:creationId xmlns:a16="http://schemas.microsoft.com/office/drawing/2014/main" id="{1F0FD27F-4CAF-42E8-AE30-21EDC71BB3EE}"/>
              </a:ext>
            </a:extLst>
          </p:cNvPr>
          <p:cNvSpPr txBox="1"/>
          <p:nvPr/>
        </p:nvSpPr>
        <p:spPr>
          <a:xfrm>
            <a:off x="2589036" y="2537151"/>
            <a:ext cx="1609070" cy="400110"/>
          </a:xfrm>
          <a:prstGeom prst="rect">
            <a:avLst/>
          </a:prstGeom>
          <a:noFill/>
        </p:spPr>
        <p:txBody>
          <a:bodyPr wrap="square" rtlCol="0">
            <a:spAutoFit/>
          </a:bodyPr>
          <a:lstStyle/>
          <a:p>
            <a:pPr algn="ctr"/>
            <a:r>
              <a:rPr lang="en-US" sz="1000" dirty="0"/>
              <a:t>People and pets important to me</a:t>
            </a:r>
          </a:p>
        </p:txBody>
      </p:sp>
      <p:sp>
        <p:nvSpPr>
          <p:cNvPr id="13" name="TextBox 12">
            <a:extLst>
              <a:ext uri="{FF2B5EF4-FFF2-40B4-BE49-F238E27FC236}">
                <a16:creationId xmlns:a16="http://schemas.microsoft.com/office/drawing/2014/main" id="{4256AA12-7840-422A-B824-D05191611C61}"/>
              </a:ext>
            </a:extLst>
          </p:cNvPr>
          <p:cNvSpPr txBox="1"/>
          <p:nvPr/>
        </p:nvSpPr>
        <p:spPr>
          <a:xfrm>
            <a:off x="5062266" y="1847419"/>
            <a:ext cx="886203" cy="400110"/>
          </a:xfrm>
          <a:prstGeom prst="rect">
            <a:avLst/>
          </a:prstGeom>
          <a:noFill/>
        </p:spPr>
        <p:txBody>
          <a:bodyPr wrap="square" rtlCol="0">
            <a:spAutoFit/>
          </a:bodyPr>
          <a:lstStyle/>
          <a:p>
            <a:pPr algn="ctr"/>
            <a:r>
              <a:rPr lang="en-US" sz="1000" dirty="0"/>
              <a:t>My past occupations</a:t>
            </a:r>
          </a:p>
        </p:txBody>
      </p:sp>
      <p:sp>
        <p:nvSpPr>
          <p:cNvPr id="14" name="TextBox 13">
            <a:extLst>
              <a:ext uri="{FF2B5EF4-FFF2-40B4-BE49-F238E27FC236}">
                <a16:creationId xmlns:a16="http://schemas.microsoft.com/office/drawing/2014/main" id="{AA514D32-ECFD-4EB2-8C0C-AA6A816A4B10}"/>
              </a:ext>
            </a:extLst>
          </p:cNvPr>
          <p:cNvSpPr txBox="1"/>
          <p:nvPr/>
        </p:nvSpPr>
        <p:spPr>
          <a:xfrm>
            <a:off x="4702629" y="2336979"/>
            <a:ext cx="1417972" cy="246221"/>
          </a:xfrm>
          <a:prstGeom prst="rect">
            <a:avLst/>
          </a:prstGeom>
          <a:noFill/>
        </p:spPr>
        <p:txBody>
          <a:bodyPr wrap="square" rtlCol="0">
            <a:spAutoFit/>
          </a:bodyPr>
          <a:lstStyle/>
          <a:p>
            <a:r>
              <a:rPr lang="en-US" sz="1000" dirty="0"/>
              <a:t>Branch of service</a:t>
            </a:r>
          </a:p>
        </p:txBody>
      </p:sp>
      <p:sp>
        <p:nvSpPr>
          <p:cNvPr id="15" name="TextBox 14">
            <a:extLst>
              <a:ext uri="{FF2B5EF4-FFF2-40B4-BE49-F238E27FC236}">
                <a16:creationId xmlns:a16="http://schemas.microsoft.com/office/drawing/2014/main" id="{CF774C83-F300-4F76-AF2F-6ACC386A32EB}"/>
              </a:ext>
            </a:extLst>
          </p:cNvPr>
          <p:cNvSpPr txBox="1"/>
          <p:nvPr/>
        </p:nvSpPr>
        <p:spPr>
          <a:xfrm>
            <a:off x="5505368" y="3538930"/>
            <a:ext cx="1609070" cy="400110"/>
          </a:xfrm>
          <a:prstGeom prst="rect">
            <a:avLst/>
          </a:prstGeom>
          <a:noFill/>
        </p:spPr>
        <p:txBody>
          <a:bodyPr wrap="square" rtlCol="0">
            <a:spAutoFit/>
          </a:bodyPr>
          <a:lstStyle/>
          <a:p>
            <a:pPr algn="ctr"/>
            <a:r>
              <a:rPr lang="en-US" sz="1000" dirty="0"/>
              <a:t>My favorite music, shows, or movies</a:t>
            </a:r>
          </a:p>
        </p:txBody>
      </p:sp>
      <p:sp>
        <p:nvSpPr>
          <p:cNvPr id="16" name="TextBox 15">
            <a:extLst>
              <a:ext uri="{FF2B5EF4-FFF2-40B4-BE49-F238E27FC236}">
                <a16:creationId xmlns:a16="http://schemas.microsoft.com/office/drawing/2014/main" id="{1279BA6B-C35E-41CC-816C-234FB8E83A9B}"/>
              </a:ext>
            </a:extLst>
          </p:cNvPr>
          <p:cNvSpPr txBox="1"/>
          <p:nvPr/>
        </p:nvSpPr>
        <p:spPr>
          <a:xfrm>
            <a:off x="5750431" y="4164073"/>
            <a:ext cx="1250773" cy="400110"/>
          </a:xfrm>
          <a:prstGeom prst="rect">
            <a:avLst/>
          </a:prstGeom>
          <a:noFill/>
        </p:spPr>
        <p:txBody>
          <a:bodyPr wrap="square" rtlCol="0">
            <a:spAutoFit/>
          </a:bodyPr>
          <a:lstStyle/>
          <a:p>
            <a:pPr algn="ctr"/>
            <a:r>
              <a:rPr lang="en-US" sz="1000" dirty="0"/>
              <a:t>My favorite food or drinks</a:t>
            </a:r>
          </a:p>
        </p:txBody>
      </p:sp>
      <p:sp>
        <p:nvSpPr>
          <p:cNvPr id="17" name="TextBox 16">
            <a:extLst>
              <a:ext uri="{FF2B5EF4-FFF2-40B4-BE49-F238E27FC236}">
                <a16:creationId xmlns:a16="http://schemas.microsoft.com/office/drawing/2014/main" id="{9BBF55D2-D0FD-4E9D-9BB5-DD0CB505A458}"/>
              </a:ext>
            </a:extLst>
          </p:cNvPr>
          <p:cNvSpPr txBox="1"/>
          <p:nvPr/>
        </p:nvSpPr>
        <p:spPr>
          <a:xfrm>
            <a:off x="4739396" y="4941719"/>
            <a:ext cx="1417972" cy="246221"/>
          </a:xfrm>
          <a:prstGeom prst="rect">
            <a:avLst/>
          </a:prstGeom>
          <a:noFill/>
        </p:spPr>
        <p:txBody>
          <a:bodyPr wrap="square" rtlCol="0">
            <a:spAutoFit/>
          </a:bodyPr>
          <a:lstStyle/>
          <a:p>
            <a:r>
              <a:rPr lang="en-US" sz="1000" dirty="0"/>
              <a:t>I am upset by</a:t>
            </a:r>
          </a:p>
        </p:txBody>
      </p:sp>
      <p:sp>
        <p:nvSpPr>
          <p:cNvPr id="18" name="TextBox 17">
            <a:extLst>
              <a:ext uri="{FF2B5EF4-FFF2-40B4-BE49-F238E27FC236}">
                <a16:creationId xmlns:a16="http://schemas.microsoft.com/office/drawing/2014/main" id="{B3FEC58D-C4E6-46A2-938B-0A423570C09E}"/>
              </a:ext>
            </a:extLst>
          </p:cNvPr>
          <p:cNvSpPr txBox="1"/>
          <p:nvPr/>
        </p:nvSpPr>
        <p:spPr>
          <a:xfrm>
            <a:off x="4815351" y="5400593"/>
            <a:ext cx="1417972" cy="246221"/>
          </a:xfrm>
          <a:prstGeom prst="rect">
            <a:avLst/>
          </a:prstGeom>
          <a:noFill/>
        </p:spPr>
        <p:txBody>
          <a:bodyPr wrap="square" rtlCol="0">
            <a:spAutoFit/>
          </a:bodyPr>
          <a:lstStyle/>
          <a:p>
            <a:r>
              <a:rPr lang="en-US" sz="1000" dirty="0"/>
              <a:t>I am calm by</a:t>
            </a:r>
          </a:p>
        </p:txBody>
      </p:sp>
      <p:sp>
        <p:nvSpPr>
          <p:cNvPr id="19" name="TextBox 18">
            <a:extLst>
              <a:ext uri="{FF2B5EF4-FFF2-40B4-BE49-F238E27FC236}">
                <a16:creationId xmlns:a16="http://schemas.microsoft.com/office/drawing/2014/main" id="{57FCB8C0-5E82-40A7-8AE8-EC1F2912AE68}"/>
              </a:ext>
            </a:extLst>
          </p:cNvPr>
          <p:cNvSpPr txBox="1"/>
          <p:nvPr/>
        </p:nvSpPr>
        <p:spPr>
          <a:xfrm>
            <a:off x="4702629" y="5845715"/>
            <a:ext cx="1605479" cy="400110"/>
          </a:xfrm>
          <a:prstGeom prst="rect">
            <a:avLst/>
          </a:prstGeom>
          <a:noFill/>
        </p:spPr>
        <p:txBody>
          <a:bodyPr wrap="square" rtlCol="0">
            <a:spAutoFit/>
          </a:bodyPr>
          <a:lstStyle/>
          <a:p>
            <a:pPr algn="ctr"/>
            <a:r>
              <a:rPr lang="en-US" sz="1000" dirty="0"/>
              <a:t>Someone who motivates me to cooperate</a:t>
            </a:r>
          </a:p>
        </p:txBody>
      </p:sp>
      <p:sp>
        <p:nvSpPr>
          <p:cNvPr id="20" name="TextBox 19">
            <a:extLst>
              <a:ext uri="{FF2B5EF4-FFF2-40B4-BE49-F238E27FC236}">
                <a16:creationId xmlns:a16="http://schemas.microsoft.com/office/drawing/2014/main" id="{16EE5296-05F2-440B-81CF-D9750170ADB2}"/>
              </a:ext>
            </a:extLst>
          </p:cNvPr>
          <p:cNvSpPr txBox="1"/>
          <p:nvPr/>
        </p:nvSpPr>
        <p:spPr>
          <a:xfrm>
            <a:off x="3018556" y="6132672"/>
            <a:ext cx="1417972" cy="246221"/>
          </a:xfrm>
          <a:prstGeom prst="rect">
            <a:avLst/>
          </a:prstGeom>
          <a:noFill/>
        </p:spPr>
        <p:txBody>
          <a:bodyPr wrap="square" rtlCol="0">
            <a:spAutoFit/>
          </a:bodyPr>
          <a:lstStyle/>
          <a:p>
            <a:r>
              <a:rPr lang="en-US" sz="1000" dirty="0"/>
              <a:t>I need assistance with</a:t>
            </a:r>
          </a:p>
        </p:txBody>
      </p:sp>
      <p:sp>
        <p:nvSpPr>
          <p:cNvPr id="21" name="TextBox 20">
            <a:extLst>
              <a:ext uri="{FF2B5EF4-FFF2-40B4-BE49-F238E27FC236}">
                <a16:creationId xmlns:a16="http://schemas.microsoft.com/office/drawing/2014/main" id="{959F7A97-8048-4F1C-A148-10246531F23C}"/>
              </a:ext>
            </a:extLst>
          </p:cNvPr>
          <p:cNvSpPr txBox="1"/>
          <p:nvPr/>
        </p:nvSpPr>
        <p:spPr>
          <a:xfrm>
            <a:off x="2601359" y="5722604"/>
            <a:ext cx="1889759" cy="246221"/>
          </a:xfrm>
          <a:prstGeom prst="rect">
            <a:avLst/>
          </a:prstGeom>
          <a:noFill/>
        </p:spPr>
        <p:txBody>
          <a:bodyPr wrap="square" rtlCol="0">
            <a:spAutoFit/>
          </a:bodyPr>
          <a:lstStyle/>
          <a:p>
            <a:r>
              <a:rPr lang="en-US" sz="1000" dirty="0"/>
              <a:t>Comfort measures that I prefer</a:t>
            </a:r>
          </a:p>
        </p:txBody>
      </p:sp>
      <p:sp>
        <p:nvSpPr>
          <p:cNvPr id="22" name="TextBox 21">
            <a:extLst>
              <a:ext uri="{FF2B5EF4-FFF2-40B4-BE49-F238E27FC236}">
                <a16:creationId xmlns:a16="http://schemas.microsoft.com/office/drawing/2014/main" id="{77400A97-F287-492E-B09B-178A9D869AE8}"/>
              </a:ext>
            </a:extLst>
          </p:cNvPr>
          <p:cNvSpPr txBox="1"/>
          <p:nvPr/>
        </p:nvSpPr>
        <p:spPr>
          <a:xfrm>
            <a:off x="2684585" y="5252461"/>
            <a:ext cx="1889759" cy="246221"/>
          </a:xfrm>
          <a:prstGeom prst="rect">
            <a:avLst/>
          </a:prstGeom>
          <a:noFill/>
        </p:spPr>
        <p:txBody>
          <a:bodyPr wrap="square" rtlCol="0">
            <a:spAutoFit/>
          </a:bodyPr>
          <a:lstStyle/>
          <a:p>
            <a:r>
              <a:rPr lang="en-US" sz="1000" dirty="0"/>
              <a:t>Other things to know about me</a:t>
            </a:r>
          </a:p>
        </p:txBody>
      </p:sp>
      <p:sp>
        <p:nvSpPr>
          <p:cNvPr id="23" name="TextBox 22">
            <a:extLst>
              <a:ext uri="{FF2B5EF4-FFF2-40B4-BE49-F238E27FC236}">
                <a16:creationId xmlns:a16="http://schemas.microsoft.com/office/drawing/2014/main" id="{75CA8F06-E76C-4C3F-8522-EC0B3E420366}"/>
              </a:ext>
            </a:extLst>
          </p:cNvPr>
          <p:cNvSpPr txBox="1"/>
          <p:nvPr/>
        </p:nvSpPr>
        <p:spPr>
          <a:xfrm>
            <a:off x="1802674" y="3661388"/>
            <a:ext cx="1609071" cy="246221"/>
          </a:xfrm>
          <a:prstGeom prst="rect">
            <a:avLst/>
          </a:prstGeom>
          <a:noFill/>
        </p:spPr>
        <p:txBody>
          <a:bodyPr wrap="square" rtlCol="0">
            <a:spAutoFit/>
          </a:bodyPr>
          <a:lstStyle/>
          <a:p>
            <a:r>
              <a:rPr lang="en-US" sz="1000" dirty="0"/>
              <a:t>Best way to approach me</a:t>
            </a:r>
          </a:p>
        </p:txBody>
      </p:sp>
      <p:sp>
        <p:nvSpPr>
          <p:cNvPr id="24" name="TextBox 23">
            <a:extLst>
              <a:ext uri="{FF2B5EF4-FFF2-40B4-BE49-F238E27FC236}">
                <a16:creationId xmlns:a16="http://schemas.microsoft.com/office/drawing/2014/main" id="{924B7775-6E87-4C47-AA9A-11233059CECC}"/>
              </a:ext>
            </a:extLst>
          </p:cNvPr>
          <p:cNvSpPr txBox="1"/>
          <p:nvPr/>
        </p:nvSpPr>
        <p:spPr>
          <a:xfrm>
            <a:off x="1880050" y="4186596"/>
            <a:ext cx="1417972" cy="400110"/>
          </a:xfrm>
          <a:prstGeom prst="rect">
            <a:avLst/>
          </a:prstGeom>
          <a:noFill/>
        </p:spPr>
        <p:txBody>
          <a:bodyPr wrap="square" rtlCol="0">
            <a:spAutoFit/>
          </a:bodyPr>
          <a:lstStyle/>
          <a:p>
            <a:pPr algn="ctr"/>
            <a:r>
              <a:rPr lang="en-US" sz="1000" dirty="0"/>
              <a:t>Best way to communicate with me</a:t>
            </a:r>
          </a:p>
        </p:txBody>
      </p:sp>
      <p:sp>
        <p:nvSpPr>
          <p:cNvPr id="25" name="TextBox 24">
            <a:extLst>
              <a:ext uri="{FF2B5EF4-FFF2-40B4-BE49-F238E27FC236}">
                <a16:creationId xmlns:a16="http://schemas.microsoft.com/office/drawing/2014/main" id="{B31888BD-819D-4D3C-83F4-BD99656C5713}"/>
              </a:ext>
            </a:extLst>
          </p:cNvPr>
          <p:cNvSpPr txBox="1"/>
          <p:nvPr/>
        </p:nvSpPr>
        <p:spPr>
          <a:xfrm>
            <a:off x="3588265" y="1533510"/>
            <a:ext cx="1609070" cy="369332"/>
          </a:xfrm>
          <a:prstGeom prst="rect">
            <a:avLst/>
          </a:prstGeom>
          <a:noFill/>
        </p:spPr>
        <p:txBody>
          <a:bodyPr wrap="square" rtlCol="0">
            <a:spAutoFit/>
          </a:bodyPr>
          <a:lstStyle/>
          <a:p>
            <a:r>
              <a:rPr lang="en-US" b="1" dirty="0"/>
              <a:t>WHO AM I?</a:t>
            </a:r>
          </a:p>
        </p:txBody>
      </p:sp>
      <p:sp>
        <p:nvSpPr>
          <p:cNvPr id="26" name="TextBox 25">
            <a:extLst>
              <a:ext uri="{FF2B5EF4-FFF2-40B4-BE49-F238E27FC236}">
                <a16:creationId xmlns:a16="http://schemas.microsoft.com/office/drawing/2014/main" id="{5E5E4B09-E74D-4132-9A2D-647284E149AB}"/>
              </a:ext>
            </a:extLst>
          </p:cNvPr>
          <p:cNvSpPr txBox="1"/>
          <p:nvPr/>
        </p:nvSpPr>
        <p:spPr>
          <a:xfrm>
            <a:off x="3630652" y="3727439"/>
            <a:ext cx="1417972" cy="646331"/>
          </a:xfrm>
          <a:prstGeom prst="rect">
            <a:avLst/>
          </a:prstGeom>
          <a:noFill/>
        </p:spPr>
        <p:txBody>
          <a:bodyPr wrap="square" rtlCol="0">
            <a:spAutoFit/>
          </a:bodyPr>
          <a:lstStyle/>
          <a:p>
            <a:r>
              <a:rPr lang="en-US" sz="1200" b="1" dirty="0">
                <a:solidFill>
                  <a:schemeClr val="bg1"/>
                </a:solidFill>
              </a:rPr>
              <a:t>Preferred name</a:t>
            </a:r>
          </a:p>
          <a:p>
            <a:endParaRPr lang="en-US" sz="1200" b="1" dirty="0">
              <a:solidFill>
                <a:srgbClr val="FF0000"/>
              </a:solidFill>
            </a:endParaRPr>
          </a:p>
          <a:p>
            <a:endParaRPr lang="en-US" sz="1200" b="1" dirty="0">
              <a:solidFill>
                <a:srgbClr val="FF0000"/>
              </a:solidFill>
              <a:highlight>
                <a:srgbClr val="FFFF00"/>
              </a:highlight>
            </a:endParaRPr>
          </a:p>
        </p:txBody>
      </p:sp>
    </p:spTree>
    <p:extLst>
      <p:ext uri="{BB962C8B-B14F-4D97-AF65-F5344CB8AC3E}">
        <p14:creationId xmlns:p14="http://schemas.microsoft.com/office/powerpoint/2010/main" val="356960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8" name="Picture 8" descr="Eye_Contac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72577" y="388149"/>
            <a:ext cx="1356280" cy="135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4012" name="Rectangle 12"/>
          <p:cNvSpPr>
            <a:spLocks noChangeArrowheads="1"/>
          </p:cNvSpPr>
          <p:nvPr/>
        </p:nvSpPr>
        <p:spPr bwMode="auto">
          <a:xfrm>
            <a:off x="4072577" y="1841881"/>
            <a:ext cx="14542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Georgia" pitchFamily="18" charset="0"/>
              </a:defRPr>
            </a:lvl1pPr>
            <a:lvl2pPr marL="742950" indent="-285750">
              <a:spcBef>
                <a:spcPct val="20000"/>
              </a:spcBef>
              <a:buChar char="–"/>
              <a:defRPr sz="2800">
                <a:solidFill>
                  <a:schemeClr val="tx1"/>
                </a:solidFill>
                <a:latin typeface="Georgia" pitchFamily="18" charset="0"/>
              </a:defRPr>
            </a:lvl2pPr>
            <a:lvl3pPr marL="1143000" indent="-228600">
              <a:spcBef>
                <a:spcPct val="20000"/>
              </a:spcBef>
              <a:buChar char="•"/>
              <a:defRPr sz="2400">
                <a:solidFill>
                  <a:schemeClr val="tx1"/>
                </a:solidFill>
                <a:latin typeface="Georgia" pitchFamily="18" charset="0"/>
              </a:defRPr>
            </a:lvl3pPr>
            <a:lvl4pPr marL="1600200" indent="-228600">
              <a:spcBef>
                <a:spcPct val="20000"/>
              </a:spcBef>
              <a:buChar char="–"/>
              <a:defRPr sz="2000">
                <a:solidFill>
                  <a:schemeClr val="tx1"/>
                </a:solidFill>
                <a:latin typeface="Georgia" pitchFamily="18" charset="0"/>
              </a:defRPr>
            </a:lvl4pPr>
            <a:lvl5pPr marL="2057400" indent="-22860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t>eye contact</a:t>
            </a:r>
          </a:p>
        </p:txBody>
      </p:sp>
      <p:pic>
        <p:nvPicPr>
          <p:cNvPr id="384018" name="Picture 18" descr="photograph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06543" y="4119154"/>
            <a:ext cx="1170062" cy="11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4019" name="Rectangle 19"/>
          <p:cNvSpPr>
            <a:spLocks noChangeArrowheads="1"/>
          </p:cNvSpPr>
          <p:nvPr/>
        </p:nvSpPr>
        <p:spPr bwMode="auto">
          <a:xfrm>
            <a:off x="6909181" y="5489911"/>
            <a:ext cx="18774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Georgia" pitchFamily="18" charset="0"/>
              </a:defRPr>
            </a:lvl1pPr>
            <a:lvl2pPr marL="742950" indent="-285750">
              <a:spcBef>
                <a:spcPct val="20000"/>
              </a:spcBef>
              <a:buChar char="–"/>
              <a:defRPr sz="2800">
                <a:solidFill>
                  <a:schemeClr val="tx1"/>
                </a:solidFill>
                <a:latin typeface="Georgia" pitchFamily="18" charset="0"/>
              </a:defRPr>
            </a:lvl2pPr>
            <a:lvl3pPr marL="1143000" indent="-228600">
              <a:spcBef>
                <a:spcPct val="20000"/>
              </a:spcBef>
              <a:buChar char="•"/>
              <a:defRPr sz="2400">
                <a:solidFill>
                  <a:schemeClr val="tx1"/>
                </a:solidFill>
                <a:latin typeface="Georgia" pitchFamily="18" charset="0"/>
              </a:defRPr>
            </a:lvl3pPr>
            <a:lvl4pPr marL="1600200" indent="-228600">
              <a:spcBef>
                <a:spcPct val="20000"/>
              </a:spcBef>
              <a:buChar char="–"/>
              <a:defRPr sz="2000">
                <a:solidFill>
                  <a:schemeClr val="tx1"/>
                </a:solidFill>
                <a:latin typeface="Georgia" pitchFamily="18" charset="0"/>
              </a:defRPr>
            </a:lvl4pPr>
            <a:lvl5pPr marL="2057400" indent="-22860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t>familiar objects</a:t>
            </a:r>
          </a:p>
        </p:txBody>
      </p:sp>
      <p:sp>
        <p:nvSpPr>
          <p:cNvPr id="384020" name="Rectangle 20"/>
          <p:cNvSpPr>
            <a:spLocks noChangeArrowheads="1"/>
          </p:cNvSpPr>
          <p:nvPr/>
        </p:nvSpPr>
        <p:spPr bwMode="auto">
          <a:xfrm>
            <a:off x="654745" y="1934214"/>
            <a:ext cx="20569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Georgia" pitchFamily="18" charset="0"/>
              </a:defRPr>
            </a:lvl1pPr>
            <a:lvl2pPr marL="742950" indent="-285750">
              <a:spcBef>
                <a:spcPct val="20000"/>
              </a:spcBef>
              <a:buChar char="–"/>
              <a:defRPr sz="2800">
                <a:solidFill>
                  <a:schemeClr val="tx1"/>
                </a:solidFill>
                <a:latin typeface="Georgia" pitchFamily="18" charset="0"/>
              </a:defRPr>
            </a:lvl2pPr>
            <a:lvl3pPr marL="1143000" indent="-228600">
              <a:spcBef>
                <a:spcPct val="20000"/>
              </a:spcBef>
              <a:buChar char="•"/>
              <a:defRPr sz="2400">
                <a:solidFill>
                  <a:schemeClr val="tx1"/>
                </a:solidFill>
                <a:latin typeface="Georgia" pitchFamily="18" charset="0"/>
              </a:defRPr>
            </a:lvl3pPr>
            <a:lvl4pPr marL="1600200" indent="-228600">
              <a:spcBef>
                <a:spcPct val="20000"/>
              </a:spcBef>
              <a:buChar char="–"/>
              <a:defRPr sz="2000">
                <a:solidFill>
                  <a:schemeClr val="tx1"/>
                </a:solidFill>
                <a:latin typeface="Georgia" pitchFamily="18" charset="0"/>
              </a:defRPr>
            </a:lvl4pPr>
            <a:lvl5pPr marL="2057400" indent="-22860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t>body posture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1800" b="1" dirty="0">
                <a:solidFill>
                  <a:srgbClr val="000000"/>
                </a:solidFill>
                <a:latin typeface="Arial" charset="0"/>
              </a:rPr>
              <a:t>facial expression</a:t>
            </a:r>
            <a:endParaRPr kumimoji="0" lang="en-US" alt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 name="TextBox 12">
            <a:extLst>
              <a:ext uri="{FF2B5EF4-FFF2-40B4-BE49-F238E27FC236}">
                <a16:creationId xmlns:a16="http://schemas.microsoft.com/office/drawing/2014/main" id="{B5A6C2A4-D01D-4A04-B7B8-4BCCAD0CA40E}"/>
              </a:ext>
            </a:extLst>
          </p:cNvPr>
          <p:cNvSpPr txBox="1"/>
          <p:nvPr/>
        </p:nvSpPr>
        <p:spPr>
          <a:xfrm>
            <a:off x="696756" y="5489911"/>
            <a:ext cx="2270814" cy="369332"/>
          </a:xfrm>
          <a:prstGeom prst="rect">
            <a:avLst/>
          </a:prstGeom>
          <a:noFill/>
        </p:spPr>
        <p:txBody>
          <a:bodyPr wrap="none" rtlCol="0">
            <a:spAutoFit/>
          </a:bodyPr>
          <a:lstStyle/>
          <a:p>
            <a:r>
              <a:rPr lang="en-US" b="1" dirty="0">
                <a:solidFill>
                  <a:srgbClr val="000000"/>
                </a:solidFill>
                <a:latin typeface="Arial" charset="0"/>
              </a:rPr>
              <a:t>Visual/written cues</a:t>
            </a:r>
          </a:p>
        </p:txBody>
      </p:sp>
      <p:pic>
        <p:nvPicPr>
          <p:cNvPr id="15" name="Graphic 14" descr="Checklist">
            <a:extLst>
              <a:ext uri="{FF2B5EF4-FFF2-40B4-BE49-F238E27FC236}">
                <a16:creationId xmlns:a16="http://schemas.microsoft.com/office/drawing/2014/main" id="{4E1A6999-A1D3-47C0-97AB-B4F2EFB1D9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2448" y="4005440"/>
            <a:ext cx="1365099" cy="1365099"/>
          </a:xfrm>
          <a:prstGeom prst="rect">
            <a:avLst/>
          </a:prstGeom>
        </p:spPr>
      </p:pic>
      <p:pic>
        <p:nvPicPr>
          <p:cNvPr id="9" name="Picture 8" descr="Text&#10;&#10;Description automatically generated">
            <a:extLst>
              <a:ext uri="{FF2B5EF4-FFF2-40B4-BE49-F238E27FC236}">
                <a16:creationId xmlns:a16="http://schemas.microsoft.com/office/drawing/2014/main" id="{2F2B7B91-EB10-4299-AC73-883997A7A363}"/>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3661617" y="3099503"/>
            <a:ext cx="2416965" cy="1941754"/>
          </a:xfrm>
          <a:prstGeom prst="rect">
            <a:avLst/>
          </a:prstGeom>
        </p:spPr>
      </p:pic>
      <p:pic>
        <p:nvPicPr>
          <p:cNvPr id="16" name="Picture 15">
            <a:extLst>
              <a:ext uri="{FF2B5EF4-FFF2-40B4-BE49-F238E27FC236}">
                <a16:creationId xmlns:a16="http://schemas.microsoft.com/office/drawing/2014/main" id="{1B1852F6-10B4-49BB-9029-A5C15DDB472C}"/>
              </a:ext>
            </a:extLst>
          </p:cNvPr>
          <p:cNvPicPr>
            <a:picLocks noChangeAspect="1"/>
          </p:cNvPicPr>
          <p:nvPr/>
        </p:nvPicPr>
        <p:blipFill>
          <a:blip r:embed="rId9"/>
          <a:stretch>
            <a:fillRect/>
          </a:stretch>
        </p:blipFill>
        <p:spPr>
          <a:xfrm>
            <a:off x="6909181" y="672604"/>
            <a:ext cx="1415876" cy="1313810"/>
          </a:xfrm>
          <a:prstGeom prst="rect">
            <a:avLst/>
          </a:prstGeom>
        </p:spPr>
      </p:pic>
      <p:sp>
        <p:nvSpPr>
          <p:cNvPr id="17" name="Rectangle 12">
            <a:extLst>
              <a:ext uri="{FF2B5EF4-FFF2-40B4-BE49-F238E27FC236}">
                <a16:creationId xmlns:a16="http://schemas.microsoft.com/office/drawing/2014/main" id="{607F1202-B0E7-4623-8F66-8653CD2E81ED}"/>
              </a:ext>
            </a:extLst>
          </p:cNvPr>
          <p:cNvSpPr>
            <a:spLocks noChangeArrowheads="1"/>
          </p:cNvSpPr>
          <p:nvPr/>
        </p:nvSpPr>
        <p:spPr bwMode="auto">
          <a:xfrm>
            <a:off x="6855473" y="2211213"/>
            <a:ext cx="1633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Georgia" pitchFamily="18" charset="0"/>
              </a:defRPr>
            </a:lvl1pPr>
            <a:lvl2pPr marL="742950" indent="-285750">
              <a:spcBef>
                <a:spcPct val="20000"/>
              </a:spcBef>
              <a:buChar char="–"/>
              <a:defRPr sz="2800">
                <a:solidFill>
                  <a:schemeClr val="tx1"/>
                </a:solidFill>
                <a:latin typeface="Georgia" pitchFamily="18" charset="0"/>
              </a:defRPr>
            </a:lvl2pPr>
            <a:lvl3pPr marL="1143000" indent="-228600">
              <a:spcBef>
                <a:spcPct val="20000"/>
              </a:spcBef>
              <a:buChar char="•"/>
              <a:defRPr sz="2400">
                <a:solidFill>
                  <a:schemeClr val="tx1"/>
                </a:solidFill>
                <a:latin typeface="Georgia" pitchFamily="18" charset="0"/>
              </a:defRPr>
            </a:lvl3pPr>
            <a:lvl4pPr marL="1600200" indent="-228600">
              <a:spcBef>
                <a:spcPct val="20000"/>
              </a:spcBef>
              <a:buChar char="–"/>
              <a:defRPr sz="2000">
                <a:solidFill>
                  <a:schemeClr val="tx1"/>
                </a:solidFill>
                <a:latin typeface="Georgia" pitchFamily="18" charset="0"/>
              </a:defRPr>
            </a:lvl4pPr>
            <a:lvl5pPr marL="2057400" indent="-22860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t>Poppy flower</a:t>
            </a:r>
          </a:p>
        </p:txBody>
      </p:sp>
      <p:pic>
        <p:nvPicPr>
          <p:cNvPr id="18" name="Picture 17">
            <a:extLst>
              <a:ext uri="{FF2B5EF4-FFF2-40B4-BE49-F238E27FC236}">
                <a16:creationId xmlns:a16="http://schemas.microsoft.com/office/drawing/2014/main" id="{9CFF470D-0D95-48EE-95B5-DFC2317AFC4F}"/>
              </a:ext>
            </a:extLst>
          </p:cNvPr>
          <p:cNvPicPr>
            <a:picLocks noChangeAspect="1"/>
          </p:cNvPicPr>
          <p:nvPr/>
        </p:nvPicPr>
        <p:blipFill>
          <a:blip r:embed="rId10" cstate="email">
            <a:extLst>
              <a:ext uri="{28A0092B-C50C-407E-A947-70E740481C1C}">
                <a14:useLocalDpi xmlns:a14="http://schemas.microsoft.com/office/drawing/2010/main"/>
              </a:ext>
              <a:ext uri="{837473B0-CC2E-450A-ABE3-18F120FF3D39}">
                <a1611:picAttrSrcUrl xmlns:a1611="http://schemas.microsoft.com/office/drawing/2016/11/main" r:id="rId11"/>
              </a:ext>
            </a:extLst>
          </a:blip>
          <a:stretch>
            <a:fillRect/>
          </a:stretch>
        </p:blipFill>
        <p:spPr>
          <a:xfrm>
            <a:off x="1176335" y="730638"/>
            <a:ext cx="1013791" cy="1013791"/>
          </a:xfrm>
          <a:prstGeom prst="rect">
            <a:avLst/>
          </a:prstGeom>
        </p:spPr>
      </p:pic>
    </p:spTree>
    <p:extLst>
      <p:ext uri="{BB962C8B-B14F-4D97-AF65-F5344CB8AC3E}">
        <p14:creationId xmlns:p14="http://schemas.microsoft.com/office/powerpoint/2010/main" val="2209955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0C509-9C66-4591-BED7-E1B6365F41EA}"/>
              </a:ext>
            </a:extLst>
          </p:cNvPr>
          <p:cNvSpPr>
            <a:spLocks noGrp="1"/>
          </p:cNvSpPr>
          <p:nvPr>
            <p:ph type="title"/>
          </p:nvPr>
        </p:nvSpPr>
        <p:spPr>
          <a:xfrm>
            <a:off x="457200" y="304801"/>
            <a:ext cx="8229600" cy="2845904"/>
          </a:xfrm>
        </p:spPr>
        <p:txBody>
          <a:bodyPr>
            <a:normAutofit fontScale="90000"/>
          </a:bodyPr>
          <a:lstStyle/>
          <a:p>
            <a:pPr>
              <a:lnSpc>
                <a:spcPct val="100000"/>
              </a:lnSpc>
              <a:spcAft>
                <a:spcPts val="600"/>
              </a:spcAft>
            </a:pPr>
            <a:r>
              <a:rPr lang="en-US" sz="3600" b="1" dirty="0">
                <a:solidFill>
                  <a:srgbClr val="C00000"/>
                </a:solidFill>
              </a:rPr>
              <a:t>QUIZ</a:t>
            </a:r>
            <a:br>
              <a:rPr lang="en-US" sz="3600" b="1" u="sng" dirty="0">
                <a:solidFill>
                  <a:srgbClr val="C00000"/>
                </a:solidFill>
              </a:rPr>
            </a:br>
            <a:br>
              <a:rPr lang="en-US" sz="1800" b="1" dirty="0">
                <a:solidFill>
                  <a:srgbClr val="C00000"/>
                </a:solidFill>
              </a:rPr>
            </a:br>
            <a:r>
              <a:rPr lang="en-US" sz="3100" b="1" dirty="0">
                <a:solidFill>
                  <a:schemeClr val="tx1"/>
                </a:solidFill>
              </a:rPr>
              <a:t>What is the most important element when communicating with a person living with dementia?</a:t>
            </a:r>
          </a:p>
        </p:txBody>
      </p:sp>
      <p:sp>
        <p:nvSpPr>
          <p:cNvPr id="3" name="Content Placeholder 2">
            <a:extLst>
              <a:ext uri="{FF2B5EF4-FFF2-40B4-BE49-F238E27FC236}">
                <a16:creationId xmlns:a16="http://schemas.microsoft.com/office/drawing/2014/main" id="{24203F53-BB95-4241-91E0-D34C3FAB083E}"/>
              </a:ext>
            </a:extLst>
          </p:cNvPr>
          <p:cNvSpPr>
            <a:spLocks noGrp="1"/>
          </p:cNvSpPr>
          <p:nvPr>
            <p:ph idx="1"/>
          </p:nvPr>
        </p:nvSpPr>
        <p:spPr>
          <a:xfrm>
            <a:off x="636711" y="3707296"/>
            <a:ext cx="8229600" cy="2693503"/>
          </a:xfrm>
        </p:spPr>
        <p:txBody>
          <a:bodyPr>
            <a:normAutofit/>
          </a:bodyPr>
          <a:lstStyle/>
          <a:p>
            <a:pPr marL="514350" indent="-514350">
              <a:buAutoNum type="arabicPeriod"/>
            </a:pPr>
            <a:r>
              <a:rPr lang="en-US" sz="3600" dirty="0"/>
              <a:t>Reality orientation</a:t>
            </a:r>
          </a:p>
          <a:p>
            <a:pPr marL="514350" indent="-514350">
              <a:buAutoNum type="arabicPeriod"/>
            </a:pPr>
            <a:r>
              <a:rPr lang="en-US" sz="3600" dirty="0"/>
              <a:t>Get them to understand the situation</a:t>
            </a:r>
          </a:p>
          <a:p>
            <a:pPr marL="514350" indent="-514350">
              <a:buAutoNum type="arabicPeriod"/>
            </a:pPr>
            <a:r>
              <a:rPr lang="en-US" sz="3600" dirty="0"/>
              <a:t>Establishing a connection</a:t>
            </a:r>
          </a:p>
        </p:txBody>
      </p:sp>
    </p:spTree>
    <p:extLst>
      <p:ext uri="{BB962C8B-B14F-4D97-AF65-F5344CB8AC3E}">
        <p14:creationId xmlns:p14="http://schemas.microsoft.com/office/powerpoint/2010/main" val="1651001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3E6B8-0053-4B96-9CB5-9AF1BDC1F958}"/>
              </a:ext>
            </a:extLst>
          </p:cNvPr>
          <p:cNvSpPr>
            <a:spLocks noGrp="1"/>
          </p:cNvSpPr>
          <p:nvPr>
            <p:ph type="title"/>
          </p:nvPr>
        </p:nvSpPr>
        <p:spPr>
          <a:xfrm>
            <a:off x="457200" y="495147"/>
            <a:ext cx="8229600" cy="2069149"/>
          </a:xfrm>
        </p:spPr>
        <p:txBody>
          <a:bodyPr>
            <a:normAutofit fontScale="90000"/>
          </a:bodyPr>
          <a:lstStyle/>
          <a:p>
            <a:pPr>
              <a:spcAft>
                <a:spcPts val="600"/>
              </a:spcAft>
            </a:pPr>
            <a:r>
              <a:rPr lang="en-US" sz="3600" b="1" dirty="0">
                <a:solidFill>
                  <a:srgbClr val="C00000"/>
                </a:solidFill>
              </a:rPr>
              <a:t>QUIZ</a:t>
            </a:r>
            <a:br>
              <a:rPr lang="en-US" sz="3000" b="1" dirty="0">
                <a:solidFill>
                  <a:schemeClr val="tx1"/>
                </a:solidFill>
              </a:rPr>
            </a:br>
            <a:br>
              <a:rPr lang="en-US" sz="3000" b="1" dirty="0">
                <a:solidFill>
                  <a:schemeClr val="tx1"/>
                </a:solidFill>
              </a:rPr>
            </a:br>
            <a:r>
              <a:rPr lang="en-US" sz="3000" b="1" dirty="0">
                <a:solidFill>
                  <a:schemeClr val="tx1"/>
                </a:solidFill>
              </a:rPr>
              <a:t>What can we say when a patient with dementia is trying to leave the place without supervision?</a:t>
            </a:r>
            <a:endParaRPr lang="en-US" sz="3000" dirty="0">
              <a:solidFill>
                <a:schemeClr val="tx1"/>
              </a:solidFill>
            </a:endParaRPr>
          </a:p>
        </p:txBody>
      </p:sp>
      <p:sp>
        <p:nvSpPr>
          <p:cNvPr id="3" name="Content Placeholder 2">
            <a:extLst>
              <a:ext uri="{FF2B5EF4-FFF2-40B4-BE49-F238E27FC236}">
                <a16:creationId xmlns:a16="http://schemas.microsoft.com/office/drawing/2014/main" id="{64A4800F-7017-4B95-AC29-C35D992FFD71}"/>
              </a:ext>
            </a:extLst>
          </p:cNvPr>
          <p:cNvSpPr>
            <a:spLocks noGrp="1"/>
          </p:cNvSpPr>
          <p:nvPr>
            <p:ph idx="1"/>
          </p:nvPr>
        </p:nvSpPr>
        <p:spPr>
          <a:xfrm>
            <a:off x="457200" y="2918601"/>
            <a:ext cx="8033657" cy="3796748"/>
          </a:xfrm>
        </p:spPr>
        <p:txBody>
          <a:bodyPr>
            <a:normAutofit/>
          </a:bodyPr>
          <a:lstStyle/>
          <a:p>
            <a:pPr marL="514350" indent="-514350">
              <a:spcAft>
                <a:spcPts val="600"/>
              </a:spcAft>
              <a:buFont typeface="+mj-lt"/>
              <a:buAutoNum type="arabicPeriod"/>
            </a:pPr>
            <a:r>
              <a:rPr lang="en-US" sz="3200" dirty="0"/>
              <a:t>Why are you leaving?</a:t>
            </a:r>
          </a:p>
          <a:p>
            <a:pPr marL="514350" indent="-514350">
              <a:spcAft>
                <a:spcPts val="600"/>
              </a:spcAft>
              <a:buFont typeface="+mj-lt"/>
              <a:buAutoNum type="arabicPeriod"/>
            </a:pPr>
            <a:r>
              <a:rPr lang="en-US" sz="3200" dirty="0"/>
              <a:t>Sorry, you are not allowed to leave this place, that is the policy here</a:t>
            </a:r>
          </a:p>
          <a:p>
            <a:pPr marL="514350" indent="-514350">
              <a:buFont typeface="+mj-lt"/>
              <a:buAutoNum type="arabicPeriod"/>
            </a:pPr>
            <a:r>
              <a:rPr lang="en-US" sz="3200" dirty="0"/>
              <a:t>It looks like you are searching for something. Is there anything I can do to help you? Please tell me about it.</a:t>
            </a:r>
          </a:p>
        </p:txBody>
      </p:sp>
    </p:spTree>
    <p:extLst>
      <p:ext uri="{BB962C8B-B14F-4D97-AF65-F5344CB8AC3E}">
        <p14:creationId xmlns:p14="http://schemas.microsoft.com/office/powerpoint/2010/main" val="1455403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3A07D-6891-4440-B37B-51F92751B156}"/>
              </a:ext>
            </a:extLst>
          </p:cNvPr>
          <p:cNvSpPr>
            <a:spLocks noGrp="1"/>
          </p:cNvSpPr>
          <p:nvPr>
            <p:ph type="title"/>
          </p:nvPr>
        </p:nvSpPr>
        <p:spPr>
          <a:xfrm>
            <a:off x="1606045" y="370332"/>
            <a:ext cx="5937755" cy="1188720"/>
          </a:xfrm>
        </p:spPr>
        <p:txBody>
          <a:bodyPr>
            <a:normAutofit/>
          </a:bodyPr>
          <a:lstStyle/>
          <a:p>
            <a:r>
              <a:rPr lang="en-US" sz="3200" b="1" dirty="0">
                <a:solidFill>
                  <a:srgbClr val="C00000"/>
                </a:solidFill>
              </a:rPr>
              <a:t>References</a:t>
            </a:r>
          </a:p>
        </p:txBody>
      </p:sp>
      <p:sp>
        <p:nvSpPr>
          <p:cNvPr id="3" name="Content Placeholder 2">
            <a:extLst>
              <a:ext uri="{FF2B5EF4-FFF2-40B4-BE49-F238E27FC236}">
                <a16:creationId xmlns:a16="http://schemas.microsoft.com/office/drawing/2014/main" id="{BB034AD9-A717-4E2D-B974-D2628B3822B9}"/>
              </a:ext>
            </a:extLst>
          </p:cNvPr>
          <p:cNvSpPr>
            <a:spLocks noGrp="1"/>
          </p:cNvSpPr>
          <p:nvPr>
            <p:ph idx="1"/>
          </p:nvPr>
        </p:nvSpPr>
        <p:spPr>
          <a:xfrm>
            <a:off x="721894" y="1962150"/>
            <a:ext cx="7892717" cy="3091951"/>
          </a:xfrm>
        </p:spPr>
        <p:txBody>
          <a:bodyPr>
            <a:normAutofit/>
          </a:bodyPr>
          <a:lstStyle/>
          <a:p>
            <a:pPr>
              <a:buFont typeface="+mj-lt"/>
              <a:buAutoNum type="arabicPeriod"/>
            </a:pPr>
            <a:r>
              <a:rPr lang="en-US" sz="1400" dirty="0" err="1"/>
              <a:t>Glenner</a:t>
            </a:r>
            <a:r>
              <a:rPr lang="en-US" sz="1400" dirty="0"/>
              <a:t>, J. A., Stehman, J.M., Davagnino, J., Galante, M.J., Green, M.L. (2005) When Your Loved Has Dementia: A Simple Guide for Caregivers. John Hopkins University Press.</a:t>
            </a:r>
          </a:p>
          <a:p>
            <a:pPr>
              <a:buFont typeface="+mj-lt"/>
              <a:buAutoNum type="arabicPeriod"/>
            </a:pPr>
            <a:r>
              <a:rPr lang="en-US" sz="1400" dirty="0"/>
              <a:t>Smith, E. R., Broughton, M., Baker, R., </a:t>
            </a:r>
            <a:r>
              <a:rPr lang="en-US" sz="1400" dirty="0" err="1"/>
              <a:t>Pachana</a:t>
            </a:r>
            <a:r>
              <a:rPr lang="en-US" sz="1400" dirty="0"/>
              <a:t>, N. A., Angwin, A. J., Humphreys, M. S., Mitchell, L., Byrne, G. J., Copland, D. A., </a:t>
            </a:r>
            <a:r>
              <a:rPr lang="en-US" sz="1400" dirty="0" err="1"/>
              <a:t>Gallois</a:t>
            </a:r>
            <a:r>
              <a:rPr lang="en-US" sz="1400" dirty="0"/>
              <a:t>, C., </a:t>
            </a:r>
            <a:r>
              <a:rPr lang="en-US" sz="1400" dirty="0" err="1"/>
              <a:t>Hegney</a:t>
            </a:r>
            <a:r>
              <a:rPr lang="en-US" sz="1400" dirty="0"/>
              <a:t>, D., &amp; Chenery, H. J. (2011). Memory and communication support in dementia: Research-based strategies for caregivers. </a:t>
            </a:r>
            <a:r>
              <a:rPr lang="en-US" sz="1400" i="1" dirty="0"/>
              <a:t>International Psychogeriatrics</a:t>
            </a:r>
            <a:r>
              <a:rPr lang="en-US" sz="1400" dirty="0"/>
              <a:t>, </a:t>
            </a:r>
            <a:r>
              <a:rPr lang="en-US" sz="1400" i="1" dirty="0"/>
              <a:t>23</a:t>
            </a:r>
            <a:r>
              <a:rPr lang="en-US" sz="1400" dirty="0"/>
              <a:t>(2), 256–263. </a:t>
            </a:r>
            <a:r>
              <a:rPr lang="en-US" sz="1400" dirty="0">
                <a:hlinkClick r:id="rId2"/>
              </a:rPr>
              <a:t>https://doi.org/10.1017/S1041610210001845</a:t>
            </a:r>
            <a:r>
              <a:rPr lang="en-US" sz="1400" dirty="0"/>
              <a:t>.</a:t>
            </a:r>
          </a:p>
          <a:p>
            <a:pPr>
              <a:buFont typeface="+mj-lt"/>
              <a:buAutoNum type="arabicPeriod"/>
            </a:pPr>
            <a:r>
              <a:rPr lang="en-US" sz="1400" dirty="0"/>
              <a:t>Mehrabian, A. (1981) Silent Messages: Implicit communication of emotions and attitudes.</a:t>
            </a:r>
          </a:p>
          <a:p>
            <a:pPr>
              <a:buFont typeface="+mj-lt"/>
              <a:buAutoNum type="arabicPeriod"/>
            </a:pPr>
            <a:r>
              <a:rPr lang="en-US" sz="1400" dirty="0"/>
              <a:t>Feil, Naomi, De Klerk-Rubin, Vicki. </a:t>
            </a:r>
            <a:r>
              <a:rPr lang="en-US" sz="1400" i="0" dirty="0">
                <a:solidFill>
                  <a:srgbClr val="0F1111"/>
                </a:solidFill>
                <a:effectLst/>
              </a:rPr>
              <a:t>The Validation Breakthrough: Simple Techniques for Communicating with People with Alzheimer's and Other Dementias. Health Professions Press, 1993.</a:t>
            </a:r>
          </a:p>
          <a:p>
            <a:pPr>
              <a:buFont typeface="+mj-lt"/>
              <a:buAutoNum type="arabicPeriod"/>
            </a:pPr>
            <a:r>
              <a:rPr lang="en-US" sz="1400" dirty="0">
                <a:solidFill>
                  <a:srgbClr val="0F1111"/>
                </a:solidFill>
              </a:rPr>
              <a:t>Poppy flower created by Justin Wheeler, BSN, RN, CMSRN, RN-BC, at the William S. Middleton Memorial Veterans Hospital, Madison, </a:t>
            </a:r>
            <a:r>
              <a:rPr lang="en-US" sz="1400">
                <a:solidFill>
                  <a:srgbClr val="0F1111"/>
                </a:solidFill>
              </a:rPr>
              <a:t>WI.</a:t>
            </a:r>
            <a:endParaRPr lang="en-US" sz="1400" i="0" dirty="0">
              <a:solidFill>
                <a:srgbClr val="0F1111"/>
              </a:solidFill>
              <a:effectLst/>
            </a:endParaRPr>
          </a:p>
          <a:p>
            <a:pPr>
              <a:buFont typeface="+mj-lt"/>
              <a:buAutoNum type="arabicPeriod"/>
            </a:pPr>
            <a:endParaRPr lang="en-US" sz="1400" dirty="0"/>
          </a:p>
        </p:txBody>
      </p:sp>
    </p:spTree>
    <p:extLst>
      <p:ext uri="{BB962C8B-B14F-4D97-AF65-F5344CB8AC3E}">
        <p14:creationId xmlns:p14="http://schemas.microsoft.com/office/powerpoint/2010/main" val="2311868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2BA2A-0D1A-41B7-9BBB-C475516EC6C9}"/>
              </a:ext>
            </a:extLst>
          </p:cNvPr>
          <p:cNvSpPr>
            <a:spLocks noGrp="1"/>
          </p:cNvSpPr>
          <p:nvPr>
            <p:ph type="ctrTitle"/>
          </p:nvPr>
        </p:nvSpPr>
        <p:spPr>
          <a:xfrm>
            <a:off x="1102240" y="2027583"/>
            <a:ext cx="7127360" cy="2623930"/>
          </a:xfrm>
        </p:spPr>
        <p:txBody>
          <a:bodyPr>
            <a:normAutofit/>
          </a:bodyPr>
          <a:lstStyle/>
          <a:p>
            <a:r>
              <a:rPr lang="en-US" sz="4000" b="1" dirty="0">
                <a:solidFill>
                  <a:srgbClr val="C00000"/>
                </a:solidFill>
              </a:rPr>
              <a:t>Reminiscence Therapy</a:t>
            </a:r>
          </a:p>
        </p:txBody>
      </p:sp>
    </p:spTree>
    <p:extLst>
      <p:ext uri="{BB962C8B-B14F-4D97-AF65-F5344CB8AC3E}">
        <p14:creationId xmlns:p14="http://schemas.microsoft.com/office/powerpoint/2010/main" val="2335772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97553"/>
            <a:ext cx="7158016" cy="1188720"/>
          </a:xfrm>
        </p:spPr>
        <p:txBody>
          <a:bodyPr>
            <a:noAutofit/>
          </a:bodyPr>
          <a:lstStyle/>
          <a:p>
            <a:pPr algn="ctr"/>
            <a:r>
              <a:rPr lang="en-US" sz="3200" b="1" dirty="0">
                <a:solidFill>
                  <a:srgbClr val="C00000"/>
                </a:solidFill>
              </a:rPr>
              <a:t>Reminiscence: What is it?</a:t>
            </a:r>
          </a:p>
        </p:txBody>
      </p:sp>
      <p:sp>
        <p:nvSpPr>
          <p:cNvPr id="3" name="Content Placeholder 2"/>
          <p:cNvSpPr>
            <a:spLocks noGrp="1"/>
          </p:cNvSpPr>
          <p:nvPr>
            <p:ph idx="1"/>
          </p:nvPr>
        </p:nvSpPr>
        <p:spPr>
          <a:xfrm>
            <a:off x="982132" y="2116157"/>
            <a:ext cx="7704667" cy="3332816"/>
          </a:xfrm>
        </p:spPr>
        <p:txBody>
          <a:bodyPr>
            <a:normAutofit/>
          </a:bodyPr>
          <a:lstStyle/>
          <a:p>
            <a:pPr marL="347663" indent="-347663">
              <a:spcAft>
                <a:spcPts val="1200"/>
              </a:spcAft>
            </a:pPr>
            <a:r>
              <a:rPr lang="en-US" sz="3200" dirty="0"/>
              <a:t>The </a:t>
            </a:r>
            <a:r>
              <a:rPr lang="en-US" sz="3200" b="1" i="1" dirty="0"/>
              <a:t>enjoyable</a:t>
            </a:r>
            <a:r>
              <a:rPr lang="en-US" sz="3200" dirty="0"/>
              <a:t> recollection of past events</a:t>
            </a:r>
          </a:p>
          <a:p>
            <a:pPr marL="347663" indent="-347663">
              <a:spcAft>
                <a:spcPts val="1200"/>
              </a:spcAft>
            </a:pPr>
            <a:r>
              <a:rPr lang="en-US" sz="3200" dirty="0"/>
              <a:t>A story told about a past event remembered </a:t>
            </a:r>
            <a:r>
              <a:rPr lang="en-US" sz="3200" b="1" i="1" dirty="0"/>
              <a:t>by</a:t>
            </a:r>
            <a:r>
              <a:rPr lang="en-US" sz="3200" dirty="0"/>
              <a:t> </a:t>
            </a:r>
            <a:r>
              <a:rPr lang="en-US" sz="3200" b="1" i="1" dirty="0"/>
              <a:t>the narrator</a:t>
            </a:r>
          </a:p>
          <a:p>
            <a:pPr marL="347663" indent="-347663"/>
            <a:r>
              <a:rPr lang="en-US" sz="3200" dirty="0"/>
              <a:t>Reminiscence is not simply remembering</a:t>
            </a:r>
          </a:p>
        </p:txBody>
      </p:sp>
    </p:spTree>
    <p:extLst>
      <p:ext uri="{BB962C8B-B14F-4D97-AF65-F5344CB8AC3E}">
        <p14:creationId xmlns:p14="http://schemas.microsoft.com/office/powerpoint/2010/main" val="309475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95400"/>
          </a:xfrm>
        </p:spPr>
        <p:txBody>
          <a:bodyPr>
            <a:normAutofit/>
          </a:bodyPr>
          <a:lstStyle/>
          <a:p>
            <a:r>
              <a:rPr lang="en-US" altLang="en-US" sz="4400" b="1" dirty="0">
                <a:solidFill>
                  <a:srgbClr val="C00000"/>
                </a:solidFill>
              </a:rPr>
              <a:t>EBP IN DEMENTIA CARE</a:t>
            </a:r>
            <a:endParaRPr lang="en-US" sz="4400" dirty="0"/>
          </a:p>
        </p:txBody>
      </p:sp>
      <p:sp>
        <p:nvSpPr>
          <p:cNvPr id="3" name="Content Placeholder 2"/>
          <p:cNvSpPr>
            <a:spLocks noGrp="1"/>
          </p:cNvSpPr>
          <p:nvPr>
            <p:ph idx="1"/>
          </p:nvPr>
        </p:nvSpPr>
        <p:spPr>
          <a:xfrm>
            <a:off x="457200" y="2267251"/>
            <a:ext cx="7924800" cy="3897285"/>
          </a:xfrm>
        </p:spPr>
        <p:txBody>
          <a:bodyPr/>
          <a:lstStyle/>
          <a:p>
            <a:pPr marL="1143000" indent="-577850" eaLnBrk="1" hangingPunct="1">
              <a:lnSpc>
                <a:spcPct val="90000"/>
              </a:lnSpc>
              <a:spcAft>
                <a:spcPts val="1200"/>
              </a:spcAft>
              <a:buFont typeface="+mj-lt"/>
              <a:buAutoNum type="arabicPeriod"/>
            </a:pPr>
            <a:r>
              <a:rPr lang="en-US" altLang="en-US" sz="4000" b="1" dirty="0"/>
              <a:t>Communication skills</a:t>
            </a:r>
          </a:p>
          <a:p>
            <a:pPr marL="1943100" lvl="2" indent="-577850" eaLnBrk="1" hangingPunct="1">
              <a:lnSpc>
                <a:spcPct val="90000"/>
              </a:lnSpc>
              <a:spcAft>
                <a:spcPts val="1200"/>
              </a:spcAft>
              <a:buFont typeface="Wingdings" panose="05000000000000000000" pitchFamily="2" charset="2"/>
              <a:buChar char="§"/>
            </a:pPr>
            <a:r>
              <a:rPr lang="en-US" altLang="en-US" sz="2800" b="1" dirty="0"/>
              <a:t>Verbal and non-verbal communication </a:t>
            </a:r>
          </a:p>
          <a:p>
            <a:pPr marL="1943100" lvl="2" indent="-577850" eaLnBrk="1" hangingPunct="1">
              <a:lnSpc>
                <a:spcPct val="90000"/>
              </a:lnSpc>
              <a:spcAft>
                <a:spcPts val="1200"/>
              </a:spcAft>
              <a:buFont typeface="Wingdings" panose="05000000000000000000" pitchFamily="2" charset="2"/>
              <a:buChar char="§"/>
            </a:pPr>
            <a:r>
              <a:rPr lang="en-US" altLang="en-US" sz="2800" b="1" dirty="0"/>
              <a:t>Validation and Empathy</a:t>
            </a:r>
          </a:p>
          <a:p>
            <a:pPr marL="1143000" indent="-577850" eaLnBrk="1" hangingPunct="1">
              <a:lnSpc>
                <a:spcPct val="90000"/>
              </a:lnSpc>
              <a:spcAft>
                <a:spcPts val="1200"/>
              </a:spcAft>
              <a:buFont typeface="+mj-lt"/>
              <a:buAutoNum type="arabicPeriod"/>
            </a:pPr>
            <a:r>
              <a:rPr lang="en-US" altLang="en-US" sz="4000" b="1" dirty="0"/>
              <a:t>Reminiscence</a:t>
            </a:r>
          </a:p>
          <a:p>
            <a:pPr marL="565150" indent="0" eaLnBrk="1" hangingPunct="1">
              <a:lnSpc>
                <a:spcPct val="90000"/>
              </a:lnSpc>
              <a:spcAft>
                <a:spcPts val="1200"/>
              </a:spcAft>
              <a:buNone/>
            </a:pPr>
            <a:endParaRPr lang="en-US" dirty="0"/>
          </a:p>
          <a:p>
            <a:pPr marL="1143000" indent="-577850" eaLnBrk="1" hangingPunct="1">
              <a:lnSpc>
                <a:spcPct val="90000"/>
              </a:lnSpc>
              <a:spcAft>
                <a:spcPts val="1200"/>
              </a:spcAft>
              <a:buFont typeface="+mj-lt"/>
              <a:buAutoNum type="arabicPeriod"/>
            </a:pPr>
            <a:endParaRPr lang="en-US" dirty="0"/>
          </a:p>
          <a:p>
            <a:endParaRPr lang="en-US" dirty="0"/>
          </a:p>
          <a:p>
            <a:pPr marL="0" indent="0">
              <a:buNone/>
            </a:pPr>
            <a:endParaRPr lang="en-US" dirty="0"/>
          </a:p>
        </p:txBody>
      </p:sp>
    </p:spTree>
    <p:extLst>
      <p:ext uri="{BB962C8B-B14F-4D97-AF65-F5344CB8AC3E}">
        <p14:creationId xmlns:p14="http://schemas.microsoft.com/office/powerpoint/2010/main" val="2998405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961" y="457201"/>
            <a:ext cx="8058839" cy="1540564"/>
          </a:xfrm>
        </p:spPr>
        <p:txBody>
          <a:bodyPr>
            <a:normAutofit/>
          </a:bodyPr>
          <a:lstStyle/>
          <a:p>
            <a:pPr algn="ctr"/>
            <a:r>
              <a:rPr lang="en-US" sz="3200" b="1" dirty="0">
                <a:solidFill>
                  <a:srgbClr val="C00000"/>
                </a:solidFill>
              </a:rPr>
              <a:t>Reminiscence: Who benefits from it?</a:t>
            </a:r>
          </a:p>
        </p:txBody>
      </p:sp>
      <p:sp>
        <p:nvSpPr>
          <p:cNvPr id="3" name="Content Placeholder 2"/>
          <p:cNvSpPr>
            <a:spLocks noGrp="1"/>
          </p:cNvSpPr>
          <p:nvPr>
            <p:ph idx="1"/>
          </p:nvPr>
        </p:nvSpPr>
        <p:spPr>
          <a:xfrm>
            <a:off x="982133" y="2494721"/>
            <a:ext cx="7704667" cy="3906077"/>
          </a:xfrm>
        </p:spPr>
        <p:txBody>
          <a:bodyPr>
            <a:normAutofit fontScale="77500" lnSpcReduction="20000"/>
          </a:bodyPr>
          <a:lstStyle/>
          <a:p>
            <a:pPr marL="347663" indent="-347663"/>
            <a:r>
              <a:rPr lang="en-US" sz="4100" dirty="0"/>
              <a:t>Everyone!</a:t>
            </a:r>
          </a:p>
          <a:p>
            <a:pPr marL="347663" indent="-347663"/>
            <a:r>
              <a:rPr lang="en-US" sz="4100" dirty="0"/>
              <a:t>Specifically, reminiscence can be a therapeutic intervention for people with various stages and types of dementia and cognitive impairment</a:t>
            </a:r>
          </a:p>
          <a:p>
            <a:pPr marL="347663" indent="-347663"/>
            <a:r>
              <a:rPr lang="en-US" sz="4100" dirty="0"/>
              <a:t>Caregivers</a:t>
            </a:r>
          </a:p>
          <a:p>
            <a:pPr marL="51435" indent="0">
              <a:buNone/>
            </a:pPr>
            <a:endParaRPr lang="en-US" sz="900" dirty="0"/>
          </a:p>
          <a:p>
            <a:pPr marL="51435" indent="0">
              <a:buNone/>
            </a:pPr>
            <a:endParaRPr lang="en-US" sz="900" dirty="0"/>
          </a:p>
          <a:p>
            <a:pPr marL="51435" indent="0">
              <a:buNone/>
            </a:pPr>
            <a:endParaRPr lang="en-US" sz="900" dirty="0"/>
          </a:p>
          <a:p>
            <a:pPr marL="51435" indent="0">
              <a:buNone/>
            </a:pPr>
            <a:endParaRPr lang="en-US" sz="900" dirty="0"/>
          </a:p>
          <a:p>
            <a:pPr marL="51435" indent="0" algn="r">
              <a:buNone/>
            </a:pPr>
            <a:r>
              <a:rPr lang="en-US" sz="1300" dirty="0"/>
              <a:t>(Woods, Spector, Jones, </a:t>
            </a:r>
            <a:r>
              <a:rPr lang="en-US" sz="1300" dirty="0" err="1"/>
              <a:t>Orrell</a:t>
            </a:r>
            <a:r>
              <a:rPr lang="en-US" sz="1300" dirty="0"/>
              <a:t> &amp; Davies, 2005)</a:t>
            </a:r>
          </a:p>
        </p:txBody>
      </p:sp>
    </p:spTree>
    <p:extLst>
      <p:ext uri="{BB962C8B-B14F-4D97-AF65-F5344CB8AC3E}">
        <p14:creationId xmlns:p14="http://schemas.microsoft.com/office/powerpoint/2010/main" val="68123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239397"/>
          </a:xfrm>
        </p:spPr>
        <p:txBody>
          <a:bodyPr>
            <a:normAutofit/>
          </a:bodyPr>
          <a:lstStyle/>
          <a:p>
            <a:r>
              <a:rPr lang="en-US" sz="3200" b="1" dirty="0">
                <a:solidFill>
                  <a:srgbClr val="C00000"/>
                </a:solidFill>
              </a:rPr>
              <a:t>What are the benefits?</a:t>
            </a:r>
          </a:p>
        </p:txBody>
      </p:sp>
      <p:sp>
        <p:nvSpPr>
          <p:cNvPr id="3" name="Content Placeholder 2"/>
          <p:cNvSpPr>
            <a:spLocks noGrp="1"/>
          </p:cNvSpPr>
          <p:nvPr>
            <p:ph idx="1"/>
          </p:nvPr>
        </p:nvSpPr>
        <p:spPr>
          <a:xfrm>
            <a:off x="793214" y="1696598"/>
            <a:ext cx="8202058" cy="4803354"/>
          </a:xfrm>
        </p:spPr>
        <p:txBody>
          <a:bodyPr>
            <a:normAutofit/>
          </a:bodyPr>
          <a:lstStyle/>
          <a:p>
            <a:r>
              <a:rPr lang="en-US" sz="2800" b="1" dirty="0"/>
              <a:t>Allows patient to be the expert</a:t>
            </a:r>
          </a:p>
          <a:p>
            <a:pPr lvl="1"/>
            <a:r>
              <a:rPr lang="en-US" dirty="0"/>
              <a:t>With varying types of dementia, short term memory is lost early on and long-term memories are preserved until much later in disease progression</a:t>
            </a:r>
          </a:p>
          <a:p>
            <a:r>
              <a:rPr lang="en-US" sz="2800" b="1" dirty="0"/>
              <a:t>Socialization</a:t>
            </a:r>
          </a:p>
          <a:p>
            <a:pPr lvl="1"/>
            <a:r>
              <a:rPr lang="en-US" dirty="0"/>
              <a:t>Small group of others with dementia</a:t>
            </a:r>
          </a:p>
          <a:p>
            <a:pPr lvl="1"/>
            <a:r>
              <a:rPr lang="en-US" dirty="0"/>
              <a:t>Family members</a:t>
            </a:r>
          </a:p>
          <a:p>
            <a:r>
              <a:rPr lang="en-US" sz="2800" b="1" dirty="0"/>
              <a:t>Decreases depressive symptoms</a:t>
            </a:r>
          </a:p>
          <a:p>
            <a:r>
              <a:rPr lang="en-US" sz="2800" b="1" dirty="0"/>
              <a:t>Increases life-satisfaction</a:t>
            </a:r>
          </a:p>
          <a:p>
            <a:r>
              <a:rPr lang="en-US" sz="2800" b="1" dirty="0"/>
              <a:t>Presents as a meaningful and engaging activity</a:t>
            </a:r>
          </a:p>
          <a:p>
            <a:pPr marL="51435" indent="0">
              <a:buNone/>
            </a:pPr>
            <a:r>
              <a:rPr lang="en-US" sz="1050" dirty="0"/>
              <a:t>		  		       									 (</a:t>
            </a:r>
            <a:r>
              <a:rPr lang="en-US" sz="1050" dirty="0" err="1"/>
              <a:t>Bademli</a:t>
            </a:r>
            <a:r>
              <a:rPr lang="en-US" sz="1050" dirty="0"/>
              <a:t>, </a:t>
            </a:r>
            <a:r>
              <a:rPr lang="en-US" sz="1050" dirty="0" err="1"/>
              <a:t>Lök</a:t>
            </a:r>
            <a:r>
              <a:rPr lang="en-US" sz="1050" dirty="0"/>
              <a:t>&amp; </a:t>
            </a:r>
            <a:r>
              <a:rPr lang="en-US" sz="1050" dirty="0" err="1"/>
              <a:t>Selçuk‐Tosun</a:t>
            </a:r>
            <a:r>
              <a:rPr lang="en-US" sz="1050" dirty="0"/>
              <a:t>, 2018)</a:t>
            </a:r>
            <a:endParaRPr lang="en-US" sz="1050" b="1" dirty="0"/>
          </a:p>
        </p:txBody>
      </p:sp>
    </p:spTree>
    <p:extLst>
      <p:ext uri="{BB962C8B-B14F-4D97-AF65-F5344CB8AC3E}">
        <p14:creationId xmlns:p14="http://schemas.microsoft.com/office/powerpoint/2010/main" val="228101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435" y="755375"/>
            <a:ext cx="7752522" cy="1630016"/>
          </a:xfrm>
        </p:spPr>
        <p:txBody>
          <a:bodyPr>
            <a:noAutofit/>
          </a:bodyPr>
          <a:lstStyle/>
          <a:p>
            <a:r>
              <a:rPr lang="en-US" sz="3200" b="1" dirty="0">
                <a:solidFill>
                  <a:srgbClr val="C00000"/>
                </a:solidFill>
              </a:rPr>
              <a:t>The Theory Behind Reminiscence</a:t>
            </a:r>
          </a:p>
        </p:txBody>
      </p:sp>
      <p:sp>
        <p:nvSpPr>
          <p:cNvPr id="3" name="Content Placeholder 2"/>
          <p:cNvSpPr>
            <a:spLocks noGrp="1"/>
          </p:cNvSpPr>
          <p:nvPr>
            <p:ph idx="1"/>
          </p:nvPr>
        </p:nvSpPr>
        <p:spPr>
          <a:xfrm>
            <a:off x="1371601" y="2981739"/>
            <a:ext cx="6838122" cy="2758289"/>
          </a:xfrm>
        </p:spPr>
        <p:txBody>
          <a:bodyPr/>
          <a:lstStyle/>
          <a:p>
            <a:pPr marL="347663" indent="-347663"/>
            <a:r>
              <a:rPr lang="en-US" sz="3600" i="1" dirty="0"/>
              <a:t>DECREASING demands on impaired brain functions and CAPITALIZING</a:t>
            </a:r>
            <a:r>
              <a:rPr lang="en-US" sz="3600" b="1" i="1" dirty="0"/>
              <a:t> </a:t>
            </a:r>
            <a:r>
              <a:rPr lang="en-US" sz="3600" dirty="0"/>
              <a:t>on preserved parts of brain functioning</a:t>
            </a:r>
            <a:endParaRPr lang="en-US" sz="3600" i="1" dirty="0"/>
          </a:p>
          <a:p>
            <a:endParaRPr lang="en-US" dirty="0"/>
          </a:p>
        </p:txBody>
      </p:sp>
    </p:spTree>
    <p:extLst>
      <p:ext uri="{BB962C8B-B14F-4D97-AF65-F5344CB8AC3E}">
        <p14:creationId xmlns:p14="http://schemas.microsoft.com/office/powerpoint/2010/main" val="187453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AC84-8B6E-441E-AFF6-61A97A2E8586}"/>
              </a:ext>
            </a:extLst>
          </p:cNvPr>
          <p:cNvSpPr>
            <a:spLocks noGrp="1"/>
          </p:cNvSpPr>
          <p:nvPr>
            <p:ph type="title"/>
          </p:nvPr>
        </p:nvSpPr>
        <p:spPr>
          <a:xfrm>
            <a:off x="1133061" y="523612"/>
            <a:ext cx="6609522" cy="1188720"/>
          </a:xfrm>
        </p:spPr>
        <p:txBody>
          <a:bodyPr>
            <a:normAutofit/>
          </a:bodyPr>
          <a:lstStyle/>
          <a:p>
            <a:r>
              <a:rPr lang="en-US" sz="3200" b="1" dirty="0">
                <a:solidFill>
                  <a:srgbClr val="C00000"/>
                </a:solidFill>
              </a:rPr>
              <a:t>In the Literature…</a:t>
            </a:r>
          </a:p>
        </p:txBody>
      </p:sp>
      <p:sp>
        <p:nvSpPr>
          <p:cNvPr id="3" name="Content Placeholder 2">
            <a:extLst>
              <a:ext uri="{FF2B5EF4-FFF2-40B4-BE49-F238E27FC236}">
                <a16:creationId xmlns:a16="http://schemas.microsoft.com/office/drawing/2014/main" id="{098BD1F0-7547-47E3-8DFE-E3A1F27C3EF6}"/>
              </a:ext>
            </a:extLst>
          </p:cNvPr>
          <p:cNvSpPr>
            <a:spLocks noGrp="1"/>
          </p:cNvSpPr>
          <p:nvPr>
            <p:ph idx="1"/>
          </p:nvPr>
        </p:nvSpPr>
        <p:spPr>
          <a:xfrm>
            <a:off x="1053549" y="2375453"/>
            <a:ext cx="6977268" cy="3364576"/>
          </a:xfrm>
        </p:spPr>
        <p:txBody>
          <a:bodyPr>
            <a:normAutofit fontScale="85000" lnSpcReduction="20000"/>
          </a:bodyPr>
          <a:lstStyle/>
          <a:p>
            <a:pPr marL="347663" indent="-347663"/>
            <a:r>
              <a:rPr lang="en-US" sz="3000" dirty="0"/>
              <a:t>Pre/test, Post/Test study in Konya, Turkey</a:t>
            </a:r>
          </a:p>
          <a:p>
            <a:pPr marL="347663" indent="-347663"/>
            <a:r>
              <a:rPr lang="en-US" sz="3000" dirty="0"/>
              <a:t>60 elderly individuals with dementia</a:t>
            </a:r>
          </a:p>
          <a:p>
            <a:pPr marL="347663" indent="-347663"/>
            <a:r>
              <a:rPr lang="en-US" sz="3000" dirty="0"/>
              <a:t>Weekly reminisce therapy for 8 weeks</a:t>
            </a:r>
          </a:p>
          <a:p>
            <a:pPr marL="347663" indent="-347663"/>
            <a:r>
              <a:rPr lang="en-US" sz="3000" dirty="0"/>
              <a:t>Results: Mini-mental scores improves, quality of life scores improved, depressive symptoms decreased</a:t>
            </a:r>
          </a:p>
          <a:p>
            <a:endParaRPr lang="en-US" dirty="0"/>
          </a:p>
          <a:p>
            <a:pPr marL="1419606" lvl="8" indent="0" algn="r">
              <a:buNone/>
            </a:pPr>
            <a:r>
              <a:rPr lang="en-US" dirty="0"/>
              <a:t>	      						 (</a:t>
            </a:r>
            <a:r>
              <a:rPr lang="en-US" dirty="0" err="1"/>
              <a:t>Bademli</a:t>
            </a:r>
            <a:r>
              <a:rPr lang="en-US" dirty="0"/>
              <a:t>, </a:t>
            </a:r>
            <a:r>
              <a:rPr lang="en-US" dirty="0" err="1"/>
              <a:t>Lök</a:t>
            </a:r>
            <a:r>
              <a:rPr lang="en-US" dirty="0"/>
              <a:t>&amp; </a:t>
            </a:r>
            <a:r>
              <a:rPr lang="en-US" dirty="0" err="1"/>
              <a:t>Selçuk‐Tosun</a:t>
            </a:r>
            <a:r>
              <a:rPr lang="en-US" dirty="0"/>
              <a:t>, 2018)</a:t>
            </a:r>
          </a:p>
        </p:txBody>
      </p:sp>
    </p:spTree>
    <p:extLst>
      <p:ext uri="{BB962C8B-B14F-4D97-AF65-F5344CB8AC3E}">
        <p14:creationId xmlns:p14="http://schemas.microsoft.com/office/powerpoint/2010/main" val="94392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24CE-4FA7-4009-8E5C-396A5110C5EF}"/>
              </a:ext>
            </a:extLst>
          </p:cNvPr>
          <p:cNvSpPr>
            <a:spLocks noGrp="1"/>
          </p:cNvSpPr>
          <p:nvPr>
            <p:ph type="title"/>
          </p:nvPr>
        </p:nvSpPr>
        <p:spPr>
          <a:xfrm>
            <a:off x="1262271" y="775252"/>
            <a:ext cx="6470372" cy="1378160"/>
          </a:xfrm>
        </p:spPr>
        <p:txBody>
          <a:bodyPr>
            <a:noAutofit/>
          </a:bodyPr>
          <a:lstStyle/>
          <a:p>
            <a:r>
              <a:rPr lang="en-US" sz="3200" b="1" dirty="0">
                <a:solidFill>
                  <a:srgbClr val="C00000"/>
                </a:solidFill>
              </a:rPr>
              <a:t>More In the Literature…</a:t>
            </a:r>
          </a:p>
        </p:txBody>
      </p:sp>
      <p:sp>
        <p:nvSpPr>
          <p:cNvPr id="3" name="Content Placeholder 2">
            <a:extLst>
              <a:ext uri="{FF2B5EF4-FFF2-40B4-BE49-F238E27FC236}">
                <a16:creationId xmlns:a16="http://schemas.microsoft.com/office/drawing/2014/main" id="{86272561-5728-471D-A4DE-913610F46A4A}"/>
              </a:ext>
            </a:extLst>
          </p:cNvPr>
          <p:cNvSpPr>
            <a:spLocks noGrp="1"/>
          </p:cNvSpPr>
          <p:nvPr>
            <p:ph idx="1"/>
          </p:nvPr>
        </p:nvSpPr>
        <p:spPr>
          <a:xfrm>
            <a:off x="1262271" y="2638045"/>
            <a:ext cx="6689031" cy="3623607"/>
          </a:xfrm>
        </p:spPr>
        <p:txBody>
          <a:bodyPr>
            <a:normAutofit/>
          </a:bodyPr>
          <a:lstStyle/>
          <a:p>
            <a:pPr marL="288925" indent="-288925"/>
            <a:r>
              <a:rPr lang="en-US" sz="2400" dirty="0"/>
              <a:t>Similar study in the Czech Republic</a:t>
            </a:r>
          </a:p>
          <a:p>
            <a:pPr marL="288925" indent="-288925"/>
            <a:r>
              <a:rPr lang="en-US" sz="2400" dirty="0"/>
              <a:t>116 men and women with mild &amp; moderate cognitive impairment living in LTC centers</a:t>
            </a:r>
          </a:p>
          <a:p>
            <a:pPr marL="288925" indent="-288925"/>
            <a:r>
              <a:rPr lang="en-US" sz="2400" dirty="0"/>
              <a:t>Results: Improvement in mental health, social participation, reduction in depression &amp; elevated attitudes towards their old age and aging in general</a:t>
            </a:r>
          </a:p>
          <a:p>
            <a:pPr marL="51435" indent="0" algn="r">
              <a:buNone/>
            </a:pPr>
            <a:r>
              <a:rPr lang="en-US" sz="900" dirty="0"/>
              <a:t>				(</a:t>
            </a:r>
            <a:r>
              <a:rPr lang="en-US" sz="900" dirty="0" err="1"/>
              <a:t>Siverová</a:t>
            </a:r>
            <a:r>
              <a:rPr lang="en-US" sz="900" dirty="0"/>
              <a:t> &amp; </a:t>
            </a:r>
            <a:r>
              <a:rPr lang="en-US" sz="900" dirty="0" err="1"/>
              <a:t>Bužgová</a:t>
            </a:r>
            <a:r>
              <a:rPr lang="en-US" sz="900" dirty="0"/>
              <a:t>, 2018)</a:t>
            </a:r>
          </a:p>
        </p:txBody>
      </p:sp>
    </p:spTree>
    <p:extLst>
      <p:ext uri="{BB962C8B-B14F-4D97-AF65-F5344CB8AC3E}">
        <p14:creationId xmlns:p14="http://schemas.microsoft.com/office/powerpoint/2010/main" val="2762127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AE685-2E1A-4E0D-A46E-5491E63A946A}"/>
              </a:ext>
            </a:extLst>
          </p:cNvPr>
          <p:cNvSpPr>
            <a:spLocks noGrp="1"/>
          </p:cNvSpPr>
          <p:nvPr>
            <p:ph type="title"/>
          </p:nvPr>
        </p:nvSpPr>
        <p:spPr>
          <a:xfrm>
            <a:off x="1123122" y="587005"/>
            <a:ext cx="7046843" cy="1188720"/>
          </a:xfrm>
        </p:spPr>
        <p:txBody>
          <a:bodyPr>
            <a:noAutofit/>
          </a:bodyPr>
          <a:lstStyle/>
          <a:p>
            <a:r>
              <a:rPr lang="en-US" sz="3200" b="1" dirty="0">
                <a:solidFill>
                  <a:srgbClr val="C00000"/>
                </a:solidFill>
              </a:rPr>
              <a:t>So… How do we use it?</a:t>
            </a:r>
          </a:p>
        </p:txBody>
      </p:sp>
      <p:sp>
        <p:nvSpPr>
          <p:cNvPr id="3" name="Content Placeholder 2">
            <a:extLst>
              <a:ext uri="{FF2B5EF4-FFF2-40B4-BE49-F238E27FC236}">
                <a16:creationId xmlns:a16="http://schemas.microsoft.com/office/drawing/2014/main" id="{9F8CA810-9418-4F33-BC8E-FFC217E5C937}"/>
              </a:ext>
            </a:extLst>
          </p:cNvPr>
          <p:cNvSpPr>
            <a:spLocks noGrp="1"/>
          </p:cNvSpPr>
          <p:nvPr>
            <p:ph idx="1"/>
          </p:nvPr>
        </p:nvSpPr>
        <p:spPr>
          <a:xfrm>
            <a:off x="982133" y="2494721"/>
            <a:ext cx="7704667" cy="2833065"/>
          </a:xfrm>
        </p:spPr>
        <p:txBody>
          <a:bodyPr>
            <a:normAutofit/>
          </a:bodyPr>
          <a:lstStyle/>
          <a:p>
            <a:pPr marL="347663" indent="-347663">
              <a:spcAft>
                <a:spcPts val="1200"/>
              </a:spcAft>
            </a:pPr>
            <a:r>
              <a:rPr lang="en-US" sz="3600" dirty="0"/>
              <a:t>Individual: life review</a:t>
            </a:r>
          </a:p>
          <a:p>
            <a:pPr marL="347663" indent="-347663"/>
            <a:r>
              <a:rPr lang="en-US" sz="3600" dirty="0"/>
              <a:t>Group: introducing various objects, sounds and shared topics/ life events</a:t>
            </a:r>
          </a:p>
        </p:txBody>
      </p:sp>
    </p:spTree>
    <p:extLst>
      <p:ext uri="{BB962C8B-B14F-4D97-AF65-F5344CB8AC3E}">
        <p14:creationId xmlns:p14="http://schemas.microsoft.com/office/powerpoint/2010/main" val="4055872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304" y="378824"/>
            <a:ext cx="6997147" cy="1188720"/>
          </a:xfrm>
        </p:spPr>
        <p:txBody>
          <a:bodyPr>
            <a:noAutofit/>
          </a:bodyPr>
          <a:lstStyle/>
          <a:p>
            <a:r>
              <a:rPr lang="en-US" sz="3200" b="1" dirty="0">
                <a:solidFill>
                  <a:srgbClr val="C00000"/>
                </a:solidFill>
              </a:rPr>
              <a:t>Focusing on the Senses</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67427" y="2282553"/>
            <a:ext cx="4603830" cy="3350258"/>
          </a:xfrm>
          <a:prstGeom prst="rect">
            <a:avLst/>
          </a:prstGeom>
        </p:spPr>
      </p:pic>
      <p:sp>
        <p:nvSpPr>
          <p:cNvPr id="6" name="TextBox 5"/>
          <p:cNvSpPr txBox="1"/>
          <p:nvPr/>
        </p:nvSpPr>
        <p:spPr>
          <a:xfrm>
            <a:off x="4134677" y="2118170"/>
            <a:ext cx="914400" cy="338554"/>
          </a:xfrm>
          <a:prstGeom prst="rect">
            <a:avLst/>
          </a:prstGeom>
          <a:noFill/>
        </p:spPr>
        <p:txBody>
          <a:bodyPr wrap="square" rtlCol="0">
            <a:spAutoFit/>
          </a:bodyPr>
          <a:lstStyle/>
          <a:p>
            <a:pPr>
              <a:defRPr/>
            </a:pPr>
            <a:r>
              <a:rPr lang="en-US" sz="1600" b="1" dirty="0">
                <a:solidFill>
                  <a:prstClr val="black"/>
                </a:solidFill>
                <a:latin typeface="Century Gothic"/>
              </a:rPr>
              <a:t>TOUCH</a:t>
            </a:r>
          </a:p>
        </p:txBody>
      </p:sp>
      <p:sp>
        <p:nvSpPr>
          <p:cNvPr id="7" name="TextBox 6"/>
          <p:cNvSpPr txBox="1"/>
          <p:nvPr/>
        </p:nvSpPr>
        <p:spPr>
          <a:xfrm>
            <a:off x="6483155" y="3429000"/>
            <a:ext cx="1099106" cy="338554"/>
          </a:xfrm>
          <a:prstGeom prst="rect">
            <a:avLst/>
          </a:prstGeom>
          <a:noFill/>
        </p:spPr>
        <p:txBody>
          <a:bodyPr wrap="square" rtlCol="0">
            <a:spAutoFit/>
          </a:bodyPr>
          <a:lstStyle/>
          <a:p>
            <a:pPr>
              <a:defRPr/>
            </a:pPr>
            <a:r>
              <a:rPr lang="en-US" sz="1600" b="1" dirty="0">
                <a:solidFill>
                  <a:prstClr val="black"/>
                </a:solidFill>
                <a:latin typeface="Century Gothic"/>
              </a:rPr>
              <a:t>HEARING</a:t>
            </a:r>
          </a:p>
        </p:txBody>
      </p:sp>
      <p:sp>
        <p:nvSpPr>
          <p:cNvPr id="8" name="TextBox 7"/>
          <p:cNvSpPr txBox="1"/>
          <p:nvPr/>
        </p:nvSpPr>
        <p:spPr>
          <a:xfrm>
            <a:off x="5268265" y="5345653"/>
            <a:ext cx="1202808" cy="338554"/>
          </a:xfrm>
          <a:prstGeom prst="rect">
            <a:avLst/>
          </a:prstGeom>
          <a:noFill/>
        </p:spPr>
        <p:txBody>
          <a:bodyPr wrap="square" rtlCol="0">
            <a:spAutoFit/>
          </a:bodyPr>
          <a:lstStyle/>
          <a:p>
            <a:pPr>
              <a:defRPr/>
            </a:pPr>
            <a:r>
              <a:rPr lang="en-US" sz="1600" b="1" dirty="0">
                <a:solidFill>
                  <a:prstClr val="black"/>
                </a:solidFill>
                <a:latin typeface="Century Gothic"/>
              </a:rPr>
              <a:t>SIGHT</a:t>
            </a:r>
          </a:p>
        </p:txBody>
      </p:sp>
      <p:sp>
        <p:nvSpPr>
          <p:cNvPr id="9" name="TextBox 8"/>
          <p:cNvSpPr txBox="1"/>
          <p:nvPr/>
        </p:nvSpPr>
        <p:spPr>
          <a:xfrm>
            <a:off x="1711955" y="3629067"/>
            <a:ext cx="873524" cy="338554"/>
          </a:xfrm>
          <a:prstGeom prst="rect">
            <a:avLst/>
          </a:prstGeom>
          <a:noFill/>
        </p:spPr>
        <p:txBody>
          <a:bodyPr wrap="square" rtlCol="0">
            <a:spAutoFit/>
          </a:bodyPr>
          <a:lstStyle/>
          <a:p>
            <a:pPr>
              <a:defRPr/>
            </a:pPr>
            <a:r>
              <a:rPr lang="en-US" sz="1600" b="1" dirty="0">
                <a:solidFill>
                  <a:prstClr val="black"/>
                </a:solidFill>
                <a:latin typeface="Century Gothic"/>
              </a:rPr>
              <a:t>SMELL</a:t>
            </a:r>
          </a:p>
        </p:txBody>
      </p:sp>
      <p:sp>
        <p:nvSpPr>
          <p:cNvPr id="10" name="TextBox 9"/>
          <p:cNvSpPr txBox="1"/>
          <p:nvPr/>
        </p:nvSpPr>
        <p:spPr>
          <a:xfrm>
            <a:off x="3582773" y="5345653"/>
            <a:ext cx="971550" cy="338554"/>
          </a:xfrm>
          <a:prstGeom prst="rect">
            <a:avLst/>
          </a:prstGeom>
          <a:noFill/>
        </p:spPr>
        <p:txBody>
          <a:bodyPr wrap="square" rtlCol="0">
            <a:spAutoFit/>
          </a:bodyPr>
          <a:lstStyle/>
          <a:p>
            <a:pPr>
              <a:defRPr/>
            </a:pPr>
            <a:r>
              <a:rPr lang="en-US" sz="1600" b="1" dirty="0">
                <a:solidFill>
                  <a:prstClr val="black"/>
                </a:solidFill>
                <a:latin typeface="Century Gothic"/>
              </a:rPr>
              <a:t>TASTE</a:t>
            </a:r>
          </a:p>
        </p:txBody>
      </p:sp>
    </p:spTree>
    <p:extLst>
      <p:ext uri="{BB962C8B-B14F-4D97-AF65-F5344CB8AC3E}">
        <p14:creationId xmlns:p14="http://schemas.microsoft.com/office/powerpoint/2010/main" val="389380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523" y="327991"/>
            <a:ext cx="7255564" cy="1172817"/>
          </a:xfrm>
        </p:spPr>
        <p:txBody>
          <a:bodyPr>
            <a:noAutofit/>
          </a:bodyPr>
          <a:lstStyle/>
          <a:p>
            <a:r>
              <a:rPr lang="en-US" sz="3200" b="1" dirty="0">
                <a:solidFill>
                  <a:srgbClr val="C00000"/>
                </a:solidFill>
              </a:rPr>
              <a:t>Focusing on the Senses: Taste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7158969" y="2966208"/>
            <a:ext cx="1471613" cy="1743075"/>
          </a:xfrm>
        </p:spPr>
      </p:pic>
      <p:sp>
        <p:nvSpPr>
          <p:cNvPr id="5" name="TextBox 4"/>
          <p:cNvSpPr txBox="1"/>
          <p:nvPr/>
        </p:nvSpPr>
        <p:spPr>
          <a:xfrm>
            <a:off x="735497" y="2074794"/>
            <a:ext cx="5764694" cy="4093428"/>
          </a:xfrm>
          <a:prstGeom prst="rect">
            <a:avLst/>
          </a:prstGeom>
          <a:noFill/>
        </p:spPr>
        <p:txBody>
          <a:bodyPr wrap="square" rtlCol="0">
            <a:spAutoFit/>
          </a:bodyPr>
          <a:lstStyle/>
          <a:p>
            <a:pPr marL="214313" indent="-214313">
              <a:buFont typeface="Arial" panose="020B0604020202020204" pitchFamily="34" charset="0"/>
              <a:buChar char="•"/>
              <a:defRPr/>
            </a:pPr>
            <a:r>
              <a:rPr lang="en-US" sz="2000" dirty="0">
                <a:solidFill>
                  <a:prstClr val="black"/>
                </a:solidFill>
                <a:latin typeface="Century Gothic"/>
              </a:rPr>
              <a:t>Stimulate memories by providing comforting foods </a:t>
            </a:r>
          </a:p>
          <a:p>
            <a:pPr marL="214313" indent="-214313">
              <a:buFont typeface="Arial" panose="020B0604020202020204" pitchFamily="34" charset="0"/>
              <a:buChar char="•"/>
              <a:defRPr/>
            </a:pPr>
            <a:endParaRPr lang="en-US" sz="2000" dirty="0">
              <a:solidFill>
                <a:prstClr val="black"/>
              </a:solidFill>
              <a:latin typeface="Century Gothic"/>
            </a:endParaRPr>
          </a:p>
          <a:p>
            <a:pPr marL="214313" indent="-214313">
              <a:buFont typeface="Arial" panose="020B0604020202020204" pitchFamily="34" charset="0"/>
              <a:buChar char="•"/>
              <a:defRPr/>
            </a:pPr>
            <a:r>
              <a:rPr lang="en-US" sz="2000" dirty="0">
                <a:solidFill>
                  <a:prstClr val="black"/>
                </a:solidFill>
                <a:latin typeface="Century Gothic"/>
              </a:rPr>
              <a:t>Favorite foods from childhood?</a:t>
            </a:r>
          </a:p>
          <a:p>
            <a:pPr marL="214313" indent="-214313">
              <a:buFont typeface="Arial" panose="020B0604020202020204" pitchFamily="34" charset="0"/>
              <a:buChar char="•"/>
              <a:defRPr/>
            </a:pPr>
            <a:endParaRPr lang="en-US" sz="2000" dirty="0">
              <a:solidFill>
                <a:prstClr val="black"/>
              </a:solidFill>
              <a:latin typeface="Century Gothic"/>
            </a:endParaRPr>
          </a:p>
          <a:p>
            <a:pPr marL="214313" indent="-214313">
              <a:buFont typeface="Arial" panose="020B0604020202020204" pitchFamily="34" charset="0"/>
              <a:buChar char="•"/>
              <a:defRPr/>
            </a:pPr>
            <a:r>
              <a:rPr lang="en-US" sz="2000" dirty="0">
                <a:solidFill>
                  <a:prstClr val="black"/>
                </a:solidFill>
                <a:latin typeface="Century Gothic"/>
              </a:rPr>
              <a:t>Ask what it tastes like? What does the taste remind them of?</a:t>
            </a:r>
          </a:p>
          <a:p>
            <a:pPr marL="214313" indent="-214313">
              <a:buFont typeface="Arial" panose="020B0604020202020204" pitchFamily="34" charset="0"/>
              <a:buChar char="•"/>
              <a:defRPr/>
            </a:pPr>
            <a:endParaRPr lang="en-US" sz="2000" dirty="0">
              <a:solidFill>
                <a:prstClr val="black"/>
              </a:solidFill>
              <a:latin typeface="Century Gothic"/>
            </a:endParaRPr>
          </a:p>
          <a:p>
            <a:pPr marL="214313" indent="-214313">
              <a:buFont typeface="Arial" panose="020B0604020202020204" pitchFamily="34" charset="0"/>
              <a:buChar char="•"/>
              <a:defRPr/>
            </a:pPr>
            <a:r>
              <a:rPr lang="en-US" sz="2000" dirty="0">
                <a:solidFill>
                  <a:prstClr val="black"/>
                </a:solidFill>
                <a:latin typeface="Century Gothic"/>
              </a:rPr>
              <a:t>If they can’t respond to these questions, try to give foods that you know they like</a:t>
            </a:r>
          </a:p>
          <a:p>
            <a:pPr>
              <a:defRPr/>
            </a:pPr>
            <a:r>
              <a:rPr lang="en-US" sz="2000" dirty="0">
                <a:solidFill>
                  <a:prstClr val="black"/>
                </a:solidFill>
                <a:latin typeface="Century Gothic"/>
              </a:rPr>
              <a:t> </a:t>
            </a:r>
          </a:p>
          <a:p>
            <a:pPr marL="214313" indent="-214313">
              <a:buFont typeface="Arial" panose="020B0604020202020204" pitchFamily="34" charset="0"/>
              <a:buChar char="•"/>
              <a:defRPr/>
            </a:pPr>
            <a:r>
              <a:rPr lang="en-US" sz="2000" dirty="0">
                <a:solidFill>
                  <a:prstClr val="black"/>
                </a:solidFill>
                <a:latin typeface="Century Gothic"/>
              </a:rPr>
              <a:t>Changing flavors: salty, sweet, sour, bitter, savory</a:t>
            </a:r>
          </a:p>
        </p:txBody>
      </p:sp>
    </p:spTree>
    <p:extLst>
      <p:ext uri="{BB962C8B-B14F-4D97-AF65-F5344CB8AC3E}">
        <p14:creationId xmlns:p14="http://schemas.microsoft.com/office/powerpoint/2010/main" val="86753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77" y="490686"/>
            <a:ext cx="6380921" cy="1188720"/>
          </a:xfrm>
        </p:spPr>
        <p:txBody>
          <a:bodyPr>
            <a:normAutofit/>
          </a:bodyPr>
          <a:lstStyle/>
          <a:p>
            <a:r>
              <a:rPr lang="en-US" b="1" dirty="0">
                <a:solidFill>
                  <a:srgbClr val="C00000"/>
                </a:solidFill>
              </a:rPr>
              <a:t>Focusing on the Senses: Hearing</a:t>
            </a:r>
          </a:p>
        </p:txBody>
      </p:sp>
      <p:sp>
        <p:nvSpPr>
          <p:cNvPr id="3" name="Content Placeholder 2"/>
          <p:cNvSpPr>
            <a:spLocks noGrp="1"/>
          </p:cNvSpPr>
          <p:nvPr>
            <p:ph idx="1"/>
          </p:nvPr>
        </p:nvSpPr>
        <p:spPr>
          <a:xfrm>
            <a:off x="1089811" y="2604494"/>
            <a:ext cx="5937755" cy="3101983"/>
          </a:xfrm>
        </p:spPr>
        <p:txBody>
          <a:bodyPr>
            <a:normAutofit/>
          </a:bodyPr>
          <a:lstStyle/>
          <a:p>
            <a:pPr marL="347663" indent="-347663">
              <a:spcAft>
                <a:spcPts val="1200"/>
              </a:spcAft>
            </a:pPr>
            <a:r>
              <a:rPr lang="en-US" sz="3200" dirty="0"/>
              <a:t>Music</a:t>
            </a:r>
          </a:p>
          <a:p>
            <a:pPr marL="347663" indent="-347663">
              <a:spcAft>
                <a:spcPts val="1200"/>
              </a:spcAft>
            </a:pPr>
            <a:r>
              <a:rPr lang="en-US" sz="3200" i="1" dirty="0"/>
              <a:t>Comforting</a:t>
            </a:r>
            <a:r>
              <a:rPr lang="en-US" sz="3200" dirty="0"/>
              <a:t> and familiar sounds</a:t>
            </a:r>
          </a:p>
          <a:p>
            <a:pPr marL="347663" indent="-347663">
              <a:spcAft>
                <a:spcPts val="1200"/>
              </a:spcAft>
            </a:pPr>
            <a:r>
              <a:rPr lang="en-US" sz="3200" dirty="0"/>
              <a:t>Common phrases</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27566" y="2088123"/>
            <a:ext cx="1714500" cy="17430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54354" y="4356264"/>
            <a:ext cx="2450306" cy="1050131"/>
          </a:xfrm>
          <a:prstGeom prst="rect">
            <a:avLst/>
          </a:prstGeom>
        </p:spPr>
      </p:pic>
      <p:sp>
        <p:nvSpPr>
          <p:cNvPr id="6" name="Rectangle 5"/>
          <p:cNvSpPr/>
          <p:nvPr/>
        </p:nvSpPr>
        <p:spPr>
          <a:xfrm>
            <a:off x="6254354" y="5406395"/>
            <a:ext cx="2651688" cy="300082"/>
          </a:xfrm>
          <a:prstGeom prst="rect">
            <a:avLst/>
          </a:prstGeom>
        </p:spPr>
        <p:txBody>
          <a:bodyPr wrap="none">
            <a:spAutoFit/>
          </a:bodyPr>
          <a:lstStyle/>
          <a:p>
            <a:pPr>
              <a:defRPr/>
            </a:pPr>
            <a:r>
              <a:rPr lang="en-US" sz="1350" dirty="0">
                <a:solidFill>
                  <a:prstClr val="black"/>
                </a:solidFill>
                <a:latin typeface="Century Gothic"/>
              </a:rPr>
              <a:t>http://musicandmemory.org/</a:t>
            </a:r>
          </a:p>
        </p:txBody>
      </p:sp>
    </p:spTree>
    <p:extLst>
      <p:ext uri="{BB962C8B-B14F-4D97-AF65-F5344CB8AC3E}">
        <p14:creationId xmlns:p14="http://schemas.microsoft.com/office/powerpoint/2010/main" val="324661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Ballerina with Alzheimer's hears swan lake, begins to dance">
            <a:hlinkClick r:id="" action="ppaction://media"/>
            <a:extLst>
              <a:ext uri="{FF2B5EF4-FFF2-40B4-BE49-F238E27FC236}">
                <a16:creationId xmlns:a16="http://schemas.microsoft.com/office/drawing/2014/main" id="{757FB56D-4579-42B5-B54E-52B71F550632}"/>
              </a:ext>
            </a:extLst>
          </p:cNvPr>
          <p:cNvPicPr>
            <a:picLocks noRot="1" noChangeAspect="1"/>
          </p:cNvPicPr>
          <p:nvPr>
            <a:videoFile r:link="rId1"/>
          </p:nvPr>
        </p:nvPicPr>
        <p:blipFill>
          <a:blip r:embed="rId3"/>
          <a:stretch>
            <a:fillRect/>
          </a:stretch>
        </p:blipFill>
        <p:spPr>
          <a:xfrm>
            <a:off x="403414" y="695740"/>
            <a:ext cx="8462290" cy="4760039"/>
          </a:xfrm>
          <a:prstGeom prst="rect">
            <a:avLst/>
          </a:prstGeom>
        </p:spPr>
      </p:pic>
    </p:spTree>
    <p:extLst>
      <p:ext uri="{BB962C8B-B14F-4D97-AF65-F5344CB8AC3E}">
        <p14:creationId xmlns:p14="http://schemas.microsoft.com/office/powerpoint/2010/main" val="354280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974034" y="285515"/>
            <a:ext cx="7235687" cy="1255049"/>
          </a:xfrm>
        </p:spPr>
        <p:txBody>
          <a:bodyPr>
            <a:normAutofit/>
          </a:bodyPr>
          <a:lstStyle/>
          <a:p>
            <a:pPr algn="l" eaLnBrk="1" hangingPunct="1"/>
            <a:r>
              <a:rPr lang="en-US" altLang="en-US" sz="4000" b="1" dirty="0">
                <a:solidFill>
                  <a:srgbClr val="C00000"/>
                </a:solidFill>
                <a:effectLst>
                  <a:outerShdw blurRad="38100" dist="38100" dir="2700000" algn="tl">
                    <a:srgbClr val="000000">
                      <a:alpha val="43137"/>
                    </a:srgbClr>
                  </a:outerShdw>
                </a:effectLst>
              </a:rPr>
              <a:t>COMMUNICATION </a:t>
            </a:r>
            <a:endParaRPr lang="en-US" altLang="en-US" sz="4000" b="1" dirty="0"/>
          </a:p>
        </p:txBody>
      </p:sp>
      <p:sp>
        <p:nvSpPr>
          <p:cNvPr id="30722" name="Rectangle 3"/>
          <p:cNvSpPr>
            <a:spLocks noGrp="1" noChangeArrowheads="1"/>
          </p:cNvSpPr>
          <p:nvPr>
            <p:ph idx="1"/>
          </p:nvPr>
        </p:nvSpPr>
        <p:spPr>
          <a:xfrm>
            <a:off x="801290" y="1851991"/>
            <a:ext cx="7541420" cy="4238445"/>
          </a:xfrm>
        </p:spPr>
        <p:txBody>
          <a:bodyPr>
            <a:normAutofit/>
          </a:bodyPr>
          <a:lstStyle/>
          <a:p>
            <a:pPr marL="457200" indent="-457200">
              <a:spcAft>
                <a:spcPts val="1800"/>
              </a:spcAft>
              <a:buFont typeface="Wingdings" panose="05000000000000000000" pitchFamily="2" charset="2"/>
              <a:buChar char="Ø"/>
            </a:pPr>
            <a:r>
              <a:rPr lang="en-US" altLang="en-US" sz="3600" b="1" dirty="0"/>
              <a:t>Communication is a basic human need</a:t>
            </a:r>
          </a:p>
          <a:p>
            <a:pPr marL="457200" indent="-457200">
              <a:spcAft>
                <a:spcPts val="1800"/>
              </a:spcAft>
              <a:buFont typeface="Wingdings" panose="05000000000000000000" pitchFamily="2" charset="2"/>
              <a:buChar char="Ø"/>
            </a:pPr>
            <a:r>
              <a:rPr lang="en-US" altLang="en-US" sz="3600" b="1" dirty="0"/>
              <a:t>We communicate verbally and non-verbally</a:t>
            </a:r>
          </a:p>
          <a:p>
            <a:pPr marL="457200" indent="-457200">
              <a:buFont typeface="Wingdings" panose="05000000000000000000" pitchFamily="2" charset="2"/>
              <a:buChar char="Ø"/>
            </a:pPr>
            <a:r>
              <a:rPr lang="en-US" altLang="en-US" sz="3600" b="1" dirty="0"/>
              <a:t>Behaviors are ways of communication</a:t>
            </a:r>
          </a:p>
        </p:txBody>
      </p:sp>
    </p:spTree>
    <p:extLst>
      <p:ext uri="{BB962C8B-B14F-4D97-AF65-F5344CB8AC3E}">
        <p14:creationId xmlns:p14="http://schemas.microsoft.com/office/powerpoint/2010/main" val="4227485681"/>
      </p:ext>
    </p:extLst>
  </p:cSld>
  <p:clrMapOvr>
    <a:masterClrMapping/>
  </p:clrMapOvr>
  <p:transition advTm="5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123" y="655983"/>
            <a:ext cx="6822306" cy="1421295"/>
          </a:xfrm>
        </p:spPr>
        <p:txBody>
          <a:bodyPr>
            <a:noAutofit/>
          </a:bodyPr>
          <a:lstStyle/>
          <a:p>
            <a:r>
              <a:rPr lang="en-US" sz="3200" b="1" dirty="0">
                <a:solidFill>
                  <a:srgbClr val="C00000"/>
                </a:solidFill>
              </a:rPr>
              <a:t>Focusing on the Senses: Touch</a:t>
            </a:r>
          </a:p>
        </p:txBody>
      </p:sp>
      <p:sp>
        <p:nvSpPr>
          <p:cNvPr id="3" name="Content Placeholder 2"/>
          <p:cNvSpPr>
            <a:spLocks noGrp="1"/>
          </p:cNvSpPr>
          <p:nvPr>
            <p:ph idx="1"/>
          </p:nvPr>
        </p:nvSpPr>
        <p:spPr>
          <a:xfrm>
            <a:off x="1282149" y="2733261"/>
            <a:ext cx="4236555" cy="3017768"/>
          </a:xfrm>
        </p:spPr>
        <p:txBody>
          <a:bodyPr/>
          <a:lstStyle/>
          <a:p>
            <a:endParaRPr lang="en-US" dirty="0"/>
          </a:p>
          <a:p>
            <a:pPr marL="347663" indent="-347663">
              <a:spcAft>
                <a:spcPts val="1800"/>
              </a:spcAft>
            </a:pPr>
            <a:r>
              <a:rPr lang="en-US" sz="4000" dirty="0"/>
              <a:t>Familiar objects</a:t>
            </a:r>
          </a:p>
          <a:p>
            <a:pPr marL="347663" indent="-347663"/>
            <a:r>
              <a:rPr lang="en-US" sz="4000" dirty="0"/>
              <a:t>Familiar textures</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76512" y="3300722"/>
            <a:ext cx="2692448" cy="1528763"/>
          </a:xfrm>
          <a:prstGeom prst="rect">
            <a:avLst/>
          </a:prstGeom>
        </p:spPr>
      </p:pic>
    </p:spTree>
    <p:extLst>
      <p:ext uri="{BB962C8B-B14F-4D97-AF65-F5344CB8AC3E}">
        <p14:creationId xmlns:p14="http://schemas.microsoft.com/office/powerpoint/2010/main" val="211333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57" y="795130"/>
            <a:ext cx="7185991" cy="1205120"/>
          </a:xfrm>
        </p:spPr>
        <p:txBody>
          <a:bodyPr>
            <a:noAutofit/>
          </a:bodyPr>
          <a:lstStyle/>
          <a:p>
            <a:r>
              <a:rPr lang="en-US" sz="3200" b="1" dirty="0">
                <a:solidFill>
                  <a:srgbClr val="C00000"/>
                </a:solidFill>
              </a:rPr>
              <a:t>Focusing on the Senses: Smell</a:t>
            </a:r>
          </a:p>
        </p:txBody>
      </p:sp>
      <p:sp>
        <p:nvSpPr>
          <p:cNvPr id="3" name="Content Placeholder 2"/>
          <p:cNvSpPr>
            <a:spLocks noGrp="1"/>
          </p:cNvSpPr>
          <p:nvPr>
            <p:ph idx="1"/>
          </p:nvPr>
        </p:nvSpPr>
        <p:spPr>
          <a:xfrm>
            <a:off x="1311965" y="2385390"/>
            <a:ext cx="4860236" cy="3158159"/>
          </a:xfrm>
        </p:spPr>
        <p:txBody>
          <a:bodyPr>
            <a:normAutofit/>
          </a:bodyPr>
          <a:lstStyle/>
          <a:p>
            <a:pPr marL="347663" indent="-347663"/>
            <a:r>
              <a:rPr lang="en-US" sz="3200" dirty="0"/>
              <a:t>Familiar scents</a:t>
            </a:r>
          </a:p>
          <a:p>
            <a:pPr marL="347663" indent="-347663">
              <a:buNone/>
            </a:pPr>
            <a:endParaRPr lang="en-US" sz="3200" dirty="0"/>
          </a:p>
          <a:p>
            <a:pPr marL="347663" indent="-347663"/>
            <a:r>
              <a:rPr lang="en-US" sz="3200" dirty="0"/>
              <a:t>Soothing smells</a:t>
            </a:r>
          </a:p>
          <a:p>
            <a:pPr marL="347663" indent="-347663"/>
            <a:endParaRPr lang="en-US" sz="3200" dirty="0"/>
          </a:p>
          <a:p>
            <a:pPr marL="347663" indent="-347663"/>
            <a:r>
              <a:rPr lang="en-US" sz="3200" dirty="0"/>
              <a:t>Candles, food, flowers</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87170" y="2964344"/>
            <a:ext cx="2265686" cy="2000250"/>
          </a:xfrm>
          <a:prstGeom prst="rect">
            <a:avLst/>
          </a:prstGeom>
        </p:spPr>
      </p:pic>
    </p:spTree>
    <p:extLst>
      <p:ext uri="{BB962C8B-B14F-4D97-AF65-F5344CB8AC3E}">
        <p14:creationId xmlns:p14="http://schemas.microsoft.com/office/powerpoint/2010/main" val="261090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817" y="715617"/>
            <a:ext cx="7185594" cy="1284633"/>
          </a:xfrm>
        </p:spPr>
        <p:txBody>
          <a:bodyPr>
            <a:noAutofit/>
          </a:bodyPr>
          <a:lstStyle/>
          <a:p>
            <a:r>
              <a:rPr lang="en-US" sz="3200" b="1" dirty="0">
                <a:solidFill>
                  <a:srgbClr val="C00000"/>
                </a:solidFill>
              </a:rPr>
              <a:t>Focusing on the Senses: Sight</a:t>
            </a:r>
          </a:p>
        </p:txBody>
      </p:sp>
      <p:sp>
        <p:nvSpPr>
          <p:cNvPr id="3" name="Content Placeholder 2"/>
          <p:cNvSpPr>
            <a:spLocks noGrp="1"/>
          </p:cNvSpPr>
          <p:nvPr>
            <p:ph idx="1"/>
          </p:nvPr>
        </p:nvSpPr>
        <p:spPr>
          <a:xfrm>
            <a:off x="1010054" y="2171701"/>
            <a:ext cx="5470259" cy="4416386"/>
          </a:xfrm>
        </p:spPr>
        <p:txBody>
          <a:bodyPr>
            <a:normAutofit fontScale="70000" lnSpcReduction="20000"/>
          </a:bodyPr>
          <a:lstStyle/>
          <a:p>
            <a:endParaRPr lang="en-US" sz="4800" dirty="0"/>
          </a:p>
          <a:p>
            <a:pPr marL="347663" indent="-347663"/>
            <a:r>
              <a:rPr lang="en-US" sz="4800" dirty="0"/>
              <a:t>Family Pictures</a:t>
            </a:r>
          </a:p>
          <a:p>
            <a:pPr marL="347663" indent="-347663"/>
            <a:endParaRPr lang="en-US" sz="4800" dirty="0"/>
          </a:p>
          <a:p>
            <a:pPr marL="347663" indent="-347663"/>
            <a:r>
              <a:rPr lang="en-US" sz="4800" dirty="0"/>
              <a:t>School Yearbooks</a:t>
            </a:r>
          </a:p>
          <a:p>
            <a:pPr marL="347663" indent="-347663"/>
            <a:endParaRPr lang="en-US" sz="4800" dirty="0"/>
          </a:p>
          <a:p>
            <a:pPr marL="347663" indent="-347663"/>
            <a:r>
              <a:rPr lang="en-US" sz="4800" dirty="0"/>
              <a:t>Pictures of Favorite Places</a:t>
            </a:r>
          </a:p>
          <a:p>
            <a:pPr marL="347663" indent="-347663"/>
            <a:endParaRPr lang="en-US" sz="4800" dirty="0"/>
          </a:p>
          <a:p>
            <a:pPr marL="347663" indent="-347663"/>
            <a:r>
              <a:rPr lang="en-US" sz="4800" dirty="0"/>
              <a:t>Familiar Objects</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12995" y="2667698"/>
            <a:ext cx="2034040" cy="3028950"/>
          </a:xfrm>
          <a:prstGeom prst="rect">
            <a:avLst/>
          </a:prstGeom>
        </p:spPr>
      </p:pic>
    </p:spTree>
    <p:extLst>
      <p:ext uri="{BB962C8B-B14F-4D97-AF65-F5344CB8AC3E}">
        <p14:creationId xmlns:p14="http://schemas.microsoft.com/office/powerpoint/2010/main" val="185291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8406" y="1807442"/>
            <a:ext cx="4121496" cy="3091122"/>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1592" y="2457450"/>
            <a:ext cx="3796476" cy="189823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21203" y="3970418"/>
            <a:ext cx="3474715" cy="260603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188222" y="609827"/>
            <a:ext cx="2300288" cy="1121569"/>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89057" y="1888500"/>
            <a:ext cx="3982123" cy="3091123"/>
          </a:xfrm>
          <a:prstGeom prst="rect">
            <a:avLst/>
          </a:prstGeom>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80104" y="5086350"/>
            <a:ext cx="2222596" cy="125021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053280" y="521440"/>
            <a:ext cx="2143125" cy="1200150"/>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37489" y="314051"/>
            <a:ext cx="2954010" cy="1923294"/>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914901" y="2286000"/>
            <a:ext cx="2687800" cy="2280224"/>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2224171" y="1714500"/>
            <a:ext cx="3414844" cy="2243688"/>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5349681" y="2610998"/>
            <a:ext cx="3658133" cy="2447624"/>
          </a:xfrm>
          <a:prstGeom prst="rect">
            <a:avLst/>
          </a:prstGeom>
        </p:spPr>
      </p:pic>
    </p:spTree>
    <p:extLst>
      <p:ext uri="{BB962C8B-B14F-4D97-AF65-F5344CB8AC3E}">
        <p14:creationId xmlns:p14="http://schemas.microsoft.com/office/powerpoint/2010/main" val="314868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8DA983-0542-E144-B3A0-7263E3DFF610}"/>
              </a:ext>
            </a:extLst>
          </p:cNvPr>
          <p:cNvSpPr>
            <a:spLocks noGrp="1"/>
          </p:cNvSpPr>
          <p:nvPr>
            <p:ph type="title"/>
          </p:nvPr>
        </p:nvSpPr>
        <p:spPr>
          <a:xfrm>
            <a:off x="526774" y="319489"/>
            <a:ext cx="8040755" cy="1326431"/>
          </a:xfrm>
        </p:spPr>
        <p:txBody>
          <a:bodyPr anchor="b">
            <a:noAutofit/>
          </a:bodyPr>
          <a:lstStyle/>
          <a:p>
            <a:pPr>
              <a:lnSpc>
                <a:spcPct val="90000"/>
              </a:lnSpc>
            </a:pPr>
            <a:r>
              <a:rPr lang="en-US" sz="3200" b="1" dirty="0">
                <a:solidFill>
                  <a:srgbClr val="C00000"/>
                </a:solidFill>
              </a:rPr>
              <a:t>Reminisce + Communication Support: Memory Books</a:t>
            </a:r>
          </a:p>
        </p:txBody>
      </p:sp>
      <p:sp>
        <p:nvSpPr>
          <p:cNvPr id="12" name="Content Placeholder 3">
            <a:extLst>
              <a:ext uri="{FF2B5EF4-FFF2-40B4-BE49-F238E27FC236}">
                <a16:creationId xmlns:a16="http://schemas.microsoft.com/office/drawing/2014/main" id="{EA7F52F1-6709-4D22-B08C-48469E0058CC}"/>
              </a:ext>
            </a:extLst>
          </p:cNvPr>
          <p:cNvSpPr>
            <a:spLocks noGrp="1"/>
          </p:cNvSpPr>
          <p:nvPr>
            <p:ph sz="quarter" idx="13"/>
          </p:nvPr>
        </p:nvSpPr>
        <p:spPr>
          <a:xfrm>
            <a:off x="4384713" y="2027583"/>
            <a:ext cx="4103304" cy="4104860"/>
          </a:xfrm>
        </p:spPr>
        <p:txBody>
          <a:bodyPr>
            <a:normAutofit/>
          </a:bodyPr>
          <a:lstStyle/>
          <a:p>
            <a:pPr>
              <a:lnSpc>
                <a:spcPct val="120000"/>
              </a:lnSpc>
              <a:spcBef>
                <a:spcPts val="0"/>
              </a:spcBef>
              <a:spcAft>
                <a:spcPts val="1200"/>
              </a:spcAft>
              <a:buSzPts val="1000"/>
              <a:buFont typeface="Wingdings" panose="05000000000000000000" pitchFamily="2" charset="2"/>
              <a:buChar char="Ø"/>
              <a:tabLst>
                <a:tab pos="342900" algn="l"/>
              </a:tabLst>
            </a:pPr>
            <a:r>
              <a:rPr lang="en-US" sz="2800" dirty="0">
                <a:ea typeface="Times New Roman" panose="02020603050405020304" pitchFamily="18" charset="0"/>
              </a:rPr>
              <a:t>Helping people remember important information</a:t>
            </a:r>
            <a:endParaRPr lang="en-US" sz="2800" dirty="0">
              <a:ea typeface="Calibri" panose="020F0502020204030204" pitchFamily="34" charset="0"/>
            </a:endParaRPr>
          </a:p>
          <a:p>
            <a:pPr>
              <a:lnSpc>
                <a:spcPct val="120000"/>
              </a:lnSpc>
              <a:spcBef>
                <a:spcPts val="0"/>
              </a:spcBef>
              <a:spcAft>
                <a:spcPts val="1200"/>
              </a:spcAft>
              <a:buSzPts val="1000"/>
              <a:buFont typeface="Wingdings" panose="05000000000000000000" pitchFamily="2" charset="2"/>
              <a:buChar char="Ø"/>
              <a:tabLst>
                <a:tab pos="342900" algn="l"/>
              </a:tabLst>
            </a:pPr>
            <a:r>
              <a:rPr lang="en-US" sz="2800" dirty="0">
                <a:ea typeface="Times New Roman" panose="02020603050405020304" pitchFamily="18" charset="0"/>
              </a:rPr>
              <a:t>Making conversation easier</a:t>
            </a:r>
            <a:endParaRPr lang="en-US" sz="2800" dirty="0">
              <a:ea typeface="Calibri" panose="020F0502020204030204" pitchFamily="34" charset="0"/>
            </a:endParaRPr>
          </a:p>
          <a:p>
            <a:pPr>
              <a:lnSpc>
                <a:spcPct val="120000"/>
              </a:lnSpc>
              <a:spcBef>
                <a:spcPts val="0"/>
              </a:spcBef>
              <a:buSzPts val="1000"/>
              <a:buFont typeface="Wingdings" panose="05000000000000000000" pitchFamily="2" charset="2"/>
              <a:buChar char="Ø"/>
              <a:tabLst>
                <a:tab pos="342900" algn="l"/>
              </a:tabLst>
            </a:pPr>
            <a:r>
              <a:rPr lang="en-US" sz="2800" dirty="0">
                <a:ea typeface="Times New Roman" panose="02020603050405020304" pitchFamily="18" charset="0"/>
              </a:rPr>
              <a:t>Providing reassurance and comfort</a:t>
            </a:r>
          </a:p>
        </p:txBody>
      </p:sp>
      <p:pic>
        <p:nvPicPr>
          <p:cNvPr id="2" name="Picture 1">
            <a:extLst>
              <a:ext uri="{FF2B5EF4-FFF2-40B4-BE49-F238E27FC236}">
                <a16:creationId xmlns:a16="http://schemas.microsoft.com/office/drawing/2014/main" id="{ECDD1C8D-D0DF-8142-BC15-3AD5E866F9FE}"/>
              </a:ext>
            </a:extLst>
          </p:cNvPr>
          <p:cNvPicPr>
            <a:picLocks noChangeAspect="1"/>
          </p:cNvPicPr>
          <p:nvPr/>
        </p:nvPicPr>
        <p:blipFill>
          <a:blip r:embed="rId3"/>
          <a:stretch>
            <a:fillRect/>
          </a:stretch>
        </p:blipFill>
        <p:spPr>
          <a:xfrm>
            <a:off x="779746" y="1807463"/>
            <a:ext cx="3091508" cy="4756167"/>
          </a:xfrm>
          <a:prstGeom prst="rect">
            <a:avLst/>
          </a:prstGeom>
          <a:noFill/>
        </p:spPr>
      </p:pic>
      <p:sp>
        <p:nvSpPr>
          <p:cNvPr id="8" name="TextBox 7">
            <a:extLst>
              <a:ext uri="{FF2B5EF4-FFF2-40B4-BE49-F238E27FC236}">
                <a16:creationId xmlns:a16="http://schemas.microsoft.com/office/drawing/2014/main" id="{A2E00216-3BC9-6B44-93BA-C61F6825D2FB}"/>
              </a:ext>
            </a:extLst>
          </p:cNvPr>
          <p:cNvSpPr txBox="1"/>
          <p:nvPr/>
        </p:nvSpPr>
        <p:spPr>
          <a:xfrm>
            <a:off x="7374618" y="6280582"/>
            <a:ext cx="1545616" cy="300082"/>
          </a:xfrm>
          <a:prstGeom prst="rect">
            <a:avLst/>
          </a:prstGeom>
          <a:noFill/>
        </p:spPr>
        <p:txBody>
          <a:bodyPr wrap="none" rtlCol="0">
            <a:spAutoFit/>
          </a:bodyPr>
          <a:lstStyle/>
          <a:p>
            <a:r>
              <a:rPr lang="en-US" sz="1350" dirty="0"/>
              <a:t>(Bourgeois, 2014)</a:t>
            </a:r>
          </a:p>
        </p:txBody>
      </p:sp>
    </p:spTree>
    <p:extLst>
      <p:ext uri="{BB962C8B-B14F-4D97-AF65-F5344CB8AC3E}">
        <p14:creationId xmlns:p14="http://schemas.microsoft.com/office/powerpoint/2010/main" val="932732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3B93-97D2-4194-B194-C128E14EC329}"/>
              </a:ext>
            </a:extLst>
          </p:cNvPr>
          <p:cNvSpPr>
            <a:spLocks noGrp="1"/>
          </p:cNvSpPr>
          <p:nvPr>
            <p:ph type="title"/>
          </p:nvPr>
        </p:nvSpPr>
        <p:spPr>
          <a:xfrm>
            <a:off x="1173339" y="225414"/>
            <a:ext cx="6605689" cy="1134628"/>
          </a:xfrm>
        </p:spPr>
        <p:txBody>
          <a:bodyPr>
            <a:noAutofit/>
          </a:bodyPr>
          <a:lstStyle/>
          <a:p>
            <a:r>
              <a:rPr lang="en-US" b="1" dirty="0">
                <a:solidFill>
                  <a:srgbClr val="C00000"/>
                </a:solidFill>
              </a:rPr>
              <a:t>Dementia Villages: Reminiscence as a Lifestyle</a:t>
            </a:r>
          </a:p>
        </p:txBody>
      </p:sp>
      <p:pic>
        <p:nvPicPr>
          <p:cNvPr id="5" name="Picture 4">
            <a:extLst>
              <a:ext uri="{FF2B5EF4-FFF2-40B4-BE49-F238E27FC236}">
                <a16:creationId xmlns:a16="http://schemas.microsoft.com/office/drawing/2014/main" id="{B8BE9CE8-4384-4F2B-89F0-8F040EB459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3339" y="1762334"/>
            <a:ext cx="3142260" cy="2097458"/>
          </a:xfrm>
          <a:prstGeom prst="rect">
            <a:avLst/>
          </a:prstGeom>
        </p:spPr>
      </p:pic>
      <p:pic>
        <p:nvPicPr>
          <p:cNvPr id="7" name="Picture 6">
            <a:extLst>
              <a:ext uri="{FF2B5EF4-FFF2-40B4-BE49-F238E27FC236}">
                <a16:creationId xmlns:a16="http://schemas.microsoft.com/office/drawing/2014/main" id="{4DE48BAF-BE1A-404C-93EC-DF9ED0BE9F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1040" y="1800033"/>
            <a:ext cx="3174118" cy="2116079"/>
          </a:xfrm>
          <a:prstGeom prst="rect">
            <a:avLst/>
          </a:prstGeom>
        </p:spPr>
      </p:pic>
      <p:pic>
        <p:nvPicPr>
          <p:cNvPr id="9" name="Picture 8">
            <a:extLst>
              <a:ext uri="{FF2B5EF4-FFF2-40B4-BE49-F238E27FC236}">
                <a16:creationId xmlns:a16="http://schemas.microsoft.com/office/drawing/2014/main" id="{2ED28A4C-E3D9-469D-B43E-724092DDEC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3339" y="3966570"/>
            <a:ext cx="3142260" cy="2235109"/>
          </a:xfrm>
          <a:prstGeom prst="rect">
            <a:avLst/>
          </a:prstGeom>
        </p:spPr>
      </p:pic>
      <p:pic>
        <p:nvPicPr>
          <p:cNvPr id="11" name="Picture 10">
            <a:extLst>
              <a:ext uri="{FF2B5EF4-FFF2-40B4-BE49-F238E27FC236}">
                <a16:creationId xmlns:a16="http://schemas.microsoft.com/office/drawing/2014/main" id="{14E03BF4-8DA6-4B80-A2DD-9E5BCC56FC0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81040" y="3999927"/>
            <a:ext cx="3207928" cy="2201752"/>
          </a:xfrm>
          <a:prstGeom prst="rect">
            <a:avLst/>
          </a:prstGeom>
        </p:spPr>
      </p:pic>
      <p:sp>
        <p:nvSpPr>
          <p:cNvPr id="3" name="Rectangle 2">
            <a:extLst>
              <a:ext uri="{FF2B5EF4-FFF2-40B4-BE49-F238E27FC236}">
                <a16:creationId xmlns:a16="http://schemas.microsoft.com/office/drawing/2014/main" id="{BC8202BC-DC66-4B1B-8E7B-BC410D3A112B}"/>
              </a:ext>
            </a:extLst>
          </p:cNvPr>
          <p:cNvSpPr/>
          <p:nvPr/>
        </p:nvSpPr>
        <p:spPr>
          <a:xfrm>
            <a:off x="5756065" y="6332504"/>
            <a:ext cx="3207929" cy="300082"/>
          </a:xfrm>
          <a:prstGeom prst="rect">
            <a:avLst/>
          </a:prstGeom>
        </p:spPr>
        <p:txBody>
          <a:bodyPr wrap="none">
            <a:spAutoFit/>
          </a:bodyPr>
          <a:lstStyle/>
          <a:p>
            <a:pPr>
              <a:defRPr/>
            </a:pPr>
            <a:r>
              <a:rPr lang="en-US" sz="1350" dirty="0">
                <a:solidFill>
                  <a:prstClr val="black"/>
                </a:solidFill>
                <a:latin typeface="Century Gothic"/>
                <a:hlinkClick r:id="rId6"/>
              </a:rPr>
              <a:t>https://www.dementiavillage.com/</a:t>
            </a:r>
            <a:r>
              <a:rPr lang="en-US" sz="1350" dirty="0">
                <a:solidFill>
                  <a:prstClr val="black"/>
                </a:solidFill>
                <a:latin typeface="Century Gothic"/>
              </a:rPr>
              <a:t> </a:t>
            </a:r>
          </a:p>
        </p:txBody>
      </p:sp>
    </p:spTree>
    <p:extLst>
      <p:ext uri="{BB962C8B-B14F-4D97-AF65-F5344CB8AC3E}">
        <p14:creationId xmlns:p14="http://schemas.microsoft.com/office/powerpoint/2010/main" val="1852524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513" y="523301"/>
            <a:ext cx="5268558" cy="857250"/>
          </a:xfrm>
        </p:spPr>
        <p:txBody>
          <a:bodyPr>
            <a:noAutofit/>
          </a:bodyPr>
          <a:lstStyle/>
          <a:p>
            <a:r>
              <a:rPr lang="en-US" sz="3600" b="1" dirty="0">
                <a:solidFill>
                  <a:srgbClr val="C00000"/>
                </a:solidFill>
              </a:rPr>
              <a:t>In Practice</a:t>
            </a:r>
          </a:p>
        </p:txBody>
      </p:sp>
      <p:sp>
        <p:nvSpPr>
          <p:cNvPr id="3" name="Content Placeholder 2"/>
          <p:cNvSpPr>
            <a:spLocks noGrp="1"/>
          </p:cNvSpPr>
          <p:nvPr>
            <p:ph idx="1"/>
          </p:nvPr>
        </p:nvSpPr>
        <p:spPr>
          <a:xfrm>
            <a:off x="716097" y="1948070"/>
            <a:ext cx="7326217" cy="4386629"/>
          </a:xfrm>
        </p:spPr>
        <p:txBody>
          <a:bodyPr>
            <a:normAutofit fontScale="85000" lnSpcReduction="20000"/>
          </a:bodyPr>
          <a:lstStyle/>
          <a:p>
            <a:endParaRPr lang="en-US" dirty="0"/>
          </a:p>
          <a:p>
            <a:pPr marL="457200" indent="-457200">
              <a:buFont typeface="Wingdings" panose="05000000000000000000" pitchFamily="2" charset="2"/>
              <a:buChar char="Ø"/>
            </a:pPr>
            <a:r>
              <a:rPr lang="en-US" sz="3500" dirty="0"/>
              <a:t>Focus on one topic/ object at a time</a:t>
            </a:r>
          </a:p>
          <a:p>
            <a:pPr marL="457200" indent="-457200">
              <a:buFont typeface="Wingdings" panose="05000000000000000000" pitchFamily="2" charset="2"/>
              <a:buChar char="Ø"/>
            </a:pPr>
            <a:endParaRPr lang="en-US" sz="3500" dirty="0"/>
          </a:p>
          <a:p>
            <a:pPr marL="457200" indent="-457200">
              <a:buFont typeface="Wingdings" panose="05000000000000000000" pitchFamily="2" charset="2"/>
              <a:buChar char="Ø"/>
            </a:pPr>
            <a:r>
              <a:rPr lang="en-US" sz="3500" dirty="0"/>
              <a:t>Make eye contact</a:t>
            </a:r>
          </a:p>
          <a:p>
            <a:pPr marL="457200" indent="-457200">
              <a:buFont typeface="Wingdings" panose="05000000000000000000" pitchFamily="2" charset="2"/>
              <a:buChar char="Ø"/>
            </a:pPr>
            <a:endParaRPr lang="en-US" sz="3500" dirty="0"/>
          </a:p>
          <a:p>
            <a:pPr marL="457200" indent="-457200">
              <a:buFont typeface="Wingdings" panose="05000000000000000000" pitchFamily="2" charset="2"/>
              <a:buChar char="Ø"/>
            </a:pPr>
            <a:r>
              <a:rPr lang="en-US" sz="3500" dirty="0"/>
              <a:t>Don’t correct</a:t>
            </a:r>
          </a:p>
          <a:p>
            <a:pPr marL="457200" indent="-457200">
              <a:buFont typeface="Wingdings" panose="05000000000000000000" pitchFamily="2" charset="2"/>
              <a:buChar char="Ø"/>
            </a:pPr>
            <a:endParaRPr lang="en-US" sz="3500" dirty="0"/>
          </a:p>
          <a:p>
            <a:pPr marL="457200" indent="-457200">
              <a:buFont typeface="Wingdings" panose="05000000000000000000" pitchFamily="2" charset="2"/>
              <a:buChar char="Ø"/>
            </a:pPr>
            <a:r>
              <a:rPr lang="en-US" sz="3500" dirty="0"/>
              <a:t>When in doubt, stick with pleasant memories</a:t>
            </a:r>
          </a:p>
          <a:p>
            <a:pPr marL="51435" indent="0">
              <a:buNone/>
            </a:pPr>
            <a:endParaRPr lang="en-US" dirty="0"/>
          </a:p>
          <a:p>
            <a:pPr marL="51435" indent="0">
              <a:buNone/>
            </a:pPr>
            <a:endParaRPr lang="en-US" dirty="0"/>
          </a:p>
        </p:txBody>
      </p:sp>
    </p:spTree>
    <p:extLst>
      <p:ext uri="{BB962C8B-B14F-4D97-AF65-F5344CB8AC3E}">
        <p14:creationId xmlns:p14="http://schemas.microsoft.com/office/powerpoint/2010/main" val="310186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034" y="413134"/>
            <a:ext cx="7185991" cy="857250"/>
          </a:xfrm>
        </p:spPr>
        <p:txBody>
          <a:bodyPr>
            <a:noAutofit/>
          </a:bodyPr>
          <a:lstStyle/>
          <a:p>
            <a:r>
              <a:rPr lang="en-US" sz="3600" b="1" dirty="0">
                <a:solidFill>
                  <a:srgbClr val="C00000"/>
                </a:solidFill>
              </a:rPr>
              <a:t>In Practice Continued</a:t>
            </a:r>
          </a:p>
        </p:txBody>
      </p:sp>
      <p:sp>
        <p:nvSpPr>
          <p:cNvPr id="3" name="Content Placeholder 2"/>
          <p:cNvSpPr>
            <a:spLocks noGrp="1"/>
          </p:cNvSpPr>
          <p:nvPr>
            <p:ph idx="1"/>
          </p:nvPr>
        </p:nvSpPr>
        <p:spPr>
          <a:xfrm>
            <a:off x="638979" y="1641513"/>
            <a:ext cx="8047822" cy="4803353"/>
          </a:xfrm>
        </p:spPr>
        <p:txBody>
          <a:bodyPr>
            <a:normAutofit fontScale="92500" lnSpcReduction="20000"/>
          </a:bodyPr>
          <a:lstStyle/>
          <a:p>
            <a:pPr marL="457200" indent="-457200">
              <a:buFont typeface="Wingdings" panose="05000000000000000000" pitchFamily="2" charset="2"/>
              <a:buChar char="Ø"/>
            </a:pPr>
            <a:r>
              <a:rPr lang="en-US" sz="3200" dirty="0"/>
              <a:t>Do your research about the person</a:t>
            </a:r>
          </a:p>
          <a:p>
            <a:pPr marL="457200" indent="-457200">
              <a:buFont typeface="Wingdings" panose="05000000000000000000" pitchFamily="2" charset="2"/>
              <a:buChar char="Ø"/>
            </a:pPr>
            <a:endParaRPr lang="en-US" sz="3200" dirty="0"/>
          </a:p>
          <a:p>
            <a:pPr marL="457200" indent="-457200">
              <a:buFont typeface="Wingdings" panose="05000000000000000000" pitchFamily="2" charset="2"/>
              <a:buChar char="Ø"/>
            </a:pPr>
            <a:r>
              <a:rPr lang="en-US" sz="3200" dirty="0"/>
              <a:t>Stay at eye-level</a:t>
            </a:r>
          </a:p>
          <a:p>
            <a:pPr marL="457200" indent="-457200">
              <a:buFont typeface="Wingdings" panose="05000000000000000000" pitchFamily="2" charset="2"/>
              <a:buChar char="Ø"/>
            </a:pPr>
            <a:endParaRPr lang="en-US" sz="3200" dirty="0"/>
          </a:p>
          <a:p>
            <a:pPr marL="457200" indent="-457200">
              <a:buFont typeface="Wingdings" panose="05000000000000000000" pitchFamily="2" charset="2"/>
              <a:buChar char="Ø"/>
            </a:pPr>
            <a:r>
              <a:rPr lang="en-US" sz="3200" dirty="0"/>
              <a:t>Reduce background noise</a:t>
            </a:r>
          </a:p>
          <a:p>
            <a:pPr marL="457200" indent="-457200">
              <a:buFont typeface="Wingdings" panose="05000000000000000000" pitchFamily="2" charset="2"/>
              <a:buChar char="Ø"/>
            </a:pPr>
            <a:endParaRPr lang="en-US" sz="3200" dirty="0"/>
          </a:p>
          <a:p>
            <a:pPr marL="457200" indent="-457200">
              <a:buFont typeface="Wingdings" panose="05000000000000000000" pitchFamily="2" charset="2"/>
              <a:buChar char="Ø"/>
            </a:pPr>
            <a:r>
              <a:rPr lang="en-US" sz="3200" dirty="0"/>
              <a:t>Focus on their likes, not their dislikes</a:t>
            </a:r>
          </a:p>
          <a:p>
            <a:pPr marL="457200" indent="-457200">
              <a:buFont typeface="Wingdings" panose="05000000000000000000" pitchFamily="2" charset="2"/>
              <a:buChar char="Ø"/>
            </a:pPr>
            <a:endParaRPr lang="en-US" sz="3200" dirty="0"/>
          </a:p>
          <a:p>
            <a:pPr marL="457200" indent="-457200">
              <a:buFont typeface="Wingdings" panose="05000000000000000000" pitchFamily="2" charset="2"/>
              <a:buChar char="Ø"/>
            </a:pPr>
            <a:r>
              <a:rPr lang="en-US" sz="3200" dirty="0"/>
              <a:t>Follow their lead!</a:t>
            </a:r>
          </a:p>
          <a:p>
            <a:endParaRPr lang="en-US" dirty="0"/>
          </a:p>
        </p:txBody>
      </p:sp>
    </p:spTree>
    <p:extLst>
      <p:ext uri="{BB962C8B-B14F-4D97-AF65-F5344CB8AC3E}">
        <p14:creationId xmlns:p14="http://schemas.microsoft.com/office/powerpoint/2010/main" val="41977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AA3FF-E6A1-4AAF-A1CB-13A672A665DC}"/>
              </a:ext>
            </a:extLst>
          </p:cNvPr>
          <p:cNvSpPr>
            <a:spLocks noGrp="1"/>
          </p:cNvSpPr>
          <p:nvPr>
            <p:ph type="title"/>
          </p:nvPr>
        </p:nvSpPr>
        <p:spPr>
          <a:xfrm>
            <a:off x="903383" y="457201"/>
            <a:ext cx="7783417" cy="1520686"/>
          </a:xfrm>
        </p:spPr>
        <p:txBody>
          <a:bodyPr>
            <a:normAutofit/>
          </a:bodyPr>
          <a:lstStyle/>
          <a:p>
            <a:r>
              <a:rPr lang="en-US" sz="3600" b="1" dirty="0">
                <a:solidFill>
                  <a:srgbClr val="C00000"/>
                </a:solidFill>
              </a:rPr>
              <a:t>Reminiscence in the Time of COVID</a:t>
            </a:r>
          </a:p>
        </p:txBody>
      </p:sp>
      <p:sp>
        <p:nvSpPr>
          <p:cNvPr id="3" name="Content Placeholder 2">
            <a:extLst>
              <a:ext uri="{FF2B5EF4-FFF2-40B4-BE49-F238E27FC236}">
                <a16:creationId xmlns:a16="http://schemas.microsoft.com/office/drawing/2014/main" id="{3EDDDECB-B025-406A-830D-A30B960A810A}"/>
              </a:ext>
            </a:extLst>
          </p:cNvPr>
          <p:cNvSpPr>
            <a:spLocks noGrp="1"/>
          </p:cNvSpPr>
          <p:nvPr>
            <p:ph idx="1"/>
          </p:nvPr>
        </p:nvSpPr>
        <p:spPr>
          <a:xfrm>
            <a:off x="903383" y="2315817"/>
            <a:ext cx="7987229" cy="3897696"/>
          </a:xfrm>
        </p:spPr>
        <p:txBody>
          <a:bodyPr>
            <a:normAutofit/>
          </a:bodyPr>
          <a:lstStyle/>
          <a:p>
            <a:pPr marL="347663" indent="-347663">
              <a:spcAft>
                <a:spcPts val="600"/>
              </a:spcAft>
            </a:pPr>
            <a:r>
              <a:rPr lang="en-US" sz="2400" dirty="0"/>
              <a:t>Social Isolation &amp; loneliness, particularly when living in a residential institution</a:t>
            </a:r>
          </a:p>
          <a:p>
            <a:pPr marL="347663" indent="-347663"/>
            <a:r>
              <a:rPr lang="en-US" sz="2400" dirty="0"/>
              <a:t>Recent study of COVID19 on entertainment choices; half reported finding comfort in revisiting both TV &amp; Music</a:t>
            </a:r>
          </a:p>
          <a:p>
            <a:pPr marL="51435" indent="0" algn="r">
              <a:buNone/>
            </a:pPr>
            <a:r>
              <a:rPr lang="en-US" dirty="0"/>
              <a:t>		  		</a:t>
            </a:r>
            <a:r>
              <a:rPr lang="en-US" sz="750" dirty="0"/>
              <a:t>      (MRC Data Service, 2020)</a:t>
            </a:r>
          </a:p>
          <a:p>
            <a:pPr marL="51435" indent="0" algn="r">
              <a:buNone/>
            </a:pPr>
            <a:r>
              <a:rPr lang="en-US" sz="750" dirty="0"/>
              <a:t>(National Geographic, 2020)</a:t>
            </a:r>
          </a:p>
          <a:p>
            <a:pPr algn="r"/>
            <a:endParaRPr lang="en-US" dirty="0"/>
          </a:p>
          <a:p>
            <a:endParaRPr lang="en-US" dirty="0"/>
          </a:p>
          <a:p>
            <a:endParaRPr lang="en-US" dirty="0"/>
          </a:p>
        </p:txBody>
      </p:sp>
      <p:pic>
        <p:nvPicPr>
          <p:cNvPr id="1026" name="Picture 2" descr="What do you call the disease caused by the novel coronavirus? Covid-19">
            <a:extLst>
              <a:ext uri="{FF2B5EF4-FFF2-40B4-BE49-F238E27FC236}">
                <a16:creationId xmlns:a16="http://schemas.microsoft.com/office/drawing/2014/main" id="{5EBDCA9B-FF69-4CCA-A2B1-6C9ACAC6E6A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00208" y="4530686"/>
            <a:ext cx="3324644" cy="187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56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914" y="2330068"/>
            <a:ext cx="7704667" cy="1981200"/>
          </a:xfrm>
        </p:spPr>
        <p:txBody>
          <a:bodyPr>
            <a:normAutofit/>
          </a:bodyPr>
          <a:lstStyle/>
          <a:p>
            <a:r>
              <a:rPr lang="en-US" sz="4800" b="1" dirty="0">
                <a:solidFill>
                  <a:srgbClr val="C00000"/>
                </a:solidFill>
              </a:rPr>
              <a:t>Let’s Try it Out!</a:t>
            </a:r>
          </a:p>
        </p:txBody>
      </p:sp>
    </p:spTree>
    <p:extLst>
      <p:ext uri="{BB962C8B-B14F-4D97-AF65-F5344CB8AC3E}">
        <p14:creationId xmlns:p14="http://schemas.microsoft.com/office/powerpoint/2010/main" val="1733271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57556" y="327991"/>
            <a:ext cx="8408758" cy="1192695"/>
          </a:xfrm>
        </p:spPr>
        <p:txBody>
          <a:bodyPr>
            <a:noAutofit/>
          </a:bodyPr>
          <a:lstStyle/>
          <a:p>
            <a:pPr eaLnBrk="1" hangingPunct="1"/>
            <a:r>
              <a:rPr lang="en-US" altLang="en-US" sz="3200" b="1" dirty="0">
                <a:solidFill>
                  <a:srgbClr val="C00000"/>
                </a:solidFill>
              </a:rPr>
              <a:t>HOW DEMENTIA AFFECTS COMMUNICATION</a:t>
            </a:r>
          </a:p>
        </p:txBody>
      </p:sp>
      <p:sp>
        <p:nvSpPr>
          <p:cNvPr id="3075" name="Rectangle 3"/>
          <p:cNvSpPr>
            <a:spLocks noGrp="1" noChangeArrowheads="1"/>
          </p:cNvSpPr>
          <p:nvPr>
            <p:ph idx="1"/>
          </p:nvPr>
        </p:nvSpPr>
        <p:spPr>
          <a:xfrm>
            <a:off x="550822" y="1808886"/>
            <a:ext cx="6397538" cy="4589584"/>
          </a:xfrm>
        </p:spPr>
        <p:txBody>
          <a:bodyPr>
            <a:normAutofit/>
          </a:bodyPr>
          <a:lstStyle/>
          <a:p>
            <a:pPr eaLnBrk="1" hangingPunct="1">
              <a:spcAft>
                <a:spcPts val="600"/>
              </a:spcAft>
              <a:buFont typeface="Wingdings" panose="05000000000000000000" pitchFamily="2" charset="2"/>
              <a:buChar char="§"/>
            </a:pPr>
            <a:r>
              <a:rPr lang="en-US" altLang="en-US" sz="2600" b="1" dirty="0"/>
              <a:t>Dementia is a brain disorder affecting memory, </a:t>
            </a:r>
            <a:r>
              <a:rPr lang="en-US" altLang="en-US" sz="2600" b="1" dirty="0">
                <a:solidFill>
                  <a:srgbClr val="C00000"/>
                </a:solidFill>
              </a:rPr>
              <a:t>language</a:t>
            </a:r>
            <a:r>
              <a:rPr lang="en-US" altLang="en-US" sz="2600" b="1" dirty="0"/>
              <a:t>, executive functioning </a:t>
            </a:r>
          </a:p>
          <a:p>
            <a:pPr eaLnBrk="1" hangingPunct="1">
              <a:spcAft>
                <a:spcPts val="600"/>
              </a:spcAft>
              <a:buFont typeface="Wingdings" panose="05000000000000000000" pitchFamily="2" charset="2"/>
              <a:buChar char="§"/>
            </a:pPr>
            <a:r>
              <a:rPr lang="en-US" altLang="en-US" sz="2600" b="1" dirty="0"/>
              <a:t>It destroys vital brain cells, causing confusion, impaired reasoning, personality changes, inability to plan and organize</a:t>
            </a:r>
          </a:p>
          <a:p>
            <a:pPr eaLnBrk="1" hangingPunct="1">
              <a:buFont typeface="Wingdings" panose="05000000000000000000" pitchFamily="2" charset="2"/>
              <a:buChar char="§"/>
            </a:pPr>
            <a:r>
              <a:rPr lang="en-US" altLang="en-US" sz="2600" b="1" dirty="0"/>
              <a:t>Affects the receptive and expressive language and </a:t>
            </a:r>
            <a:r>
              <a:rPr lang="en-US" altLang="en-US" sz="2600" b="1" dirty="0">
                <a:solidFill>
                  <a:srgbClr val="C00000"/>
                </a:solidFill>
              </a:rPr>
              <a:t>the ability to communicat</a:t>
            </a:r>
            <a:r>
              <a:rPr lang="en-US" altLang="en-US" sz="2800" b="1" dirty="0">
                <a:solidFill>
                  <a:srgbClr val="C00000"/>
                </a:solidFill>
              </a:rPr>
              <a:t>e	</a:t>
            </a:r>
          </a:p>
          <a:p>
            <a:pPr marL="533400" indent="-533400" eaLnBrk="1" hangingPunct="1">
              <a:buFontTx/>
              <a:buNone/>
            </a:pPr>
            <a:endParaRPr lang="en-US" altLang="en-US" sz="2400" b="1" dirty="0">
              <a:solidFill>
                <a:srgbClr val="C00000"/>
              </a:solidFill>
            </a:endParaRPr>
          </a:p>
        </p:txBody>
      </p:sp>
      <p:pic>
        <p:nvPicPr>
          <p:cNvPr id="5" name="Content Placeholder 3" descr="\\Vhadurmul11\users2\VHADURJenkiP1\My Pictures\alzheimer_brain.jpg">
            <a:extLst>
              <a:ext uri="{FF2B5EF4-FFF2-40B4-BE49-F238E27FC236}">
                <a16:creationId xmlns:a16="http://schemas.microsoft.com/office/drawing/2014/main" id="{7B07277B-D294-4442-8BCD-064E866CBEC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787662" y="2694844"/>
            <a:ext cx="2356338" cy="2553017"/>
          </a:xfrm>
          <a:prstGeom prst="rect">
            <a:avLst/>
          </a:prstGeom>
        </p:spPr>
      </p:pic>
    </p:spTree>
    <p:extLst>
      <p:ext uri="{BB962C8B-B14F-4D97-AF65-F5344CB8AC3E}">
        <p14:creationId xmlns:p14="http://schemas.microsoft.com/office/powerpoint/2010/main" val="21320181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67B78-3E7A-4B7C-90A6-86E01858DD68}"/>
              </a:ext>
            </a:extLst>
          </p:cNvPr>
          <p:cNvSpPr>
            <a:spLocks noGrp="1"/>
          </p:cNvSpPr>
          <p:nvPr>
            <p:ph type="title"/>
          </p:nvPr>
        </p:nvSpPr>
        <p:spPr>
          <a:xfrm>
            <a:off x="4462669" y="427383"/>
            <a:ext cx="4353339" cy="2345634"/>
          </a:xfrm>
        </p:spPr>
        <p:txBody>
          <a:bodyPr vert="horz" lIns="91440" tIns="45720" rIns="91440" bIns="45720" rtlCol="0" anchor="b">
            <a:normAutofit fontScale="90000"/>
          </a:bodyPr>
          <a:lstStyle/>
          <a:p>
            <a:br>
              <a:rPr lang="en-US" sz="3900" dirty="0">
                <a:solidFill>
                  <a:srgbClr val="FF0000"/>
                </a:solidFill>
              </a:rPr>
            </a:br>
            <a:br>
              <a:rPr lang="en-US" sz="3900" dirty="0">
                <a:solidFill>
                  <a:srgbClr val="FF0000"/>
                </a:solidFill>
              </a:rPr>
            </a:br>
            <a:br>
              <a:rPr lang="en-US" sz="3900" dirty="0">
                <a:solidFill>
                  <a:srgbClr val="FF0000"/>
                </a:solidFill>
              </a:rPr>
            </a:br>
            <a:br>
              <a:rPr lang="en-US" sz="3900" dirty="0">
                <a:solidFill>
                  <a:srgbClr val="FF0000"/>
                </a:solidFill>
              </a:rPr>
            </a:br>
            <a:br>
              <a:rPr lang="en-US" sz="3900" dirty="0">
                <a:solidFill>
                  <a:srgbClr val="FF0000"/>
                </a:solidFill>
              </a:rPr>
            </a:br>
            <a:r>
              <a:rPr lang="en-US" sz="4900" b="1" dirty="0">
                <a:solidFill>
                  <a:srgbClr val="C00000"/>
                </a:solidFill>
              </a:rPr>
              <a:t>Questions?</a:t>
            </a:r>
            <a:br>
              <a:rPr lang="en-US" sz="3900" dirty="0">
                <a:solidFill>
                  <a:srgbClr val="FF0000"/>
                </a:solidFill>
              </a:rPr>
            </a:br>
            <a:br>
              <a:rPr lang="en-US" sz="3900" dirty="0">
                <a:solidFill>
                  <a:srgbClr val="FF0000"/>
                </a:solidFill>
              </a:rPr>
            </a:br>
            <a:endParaRPr lang="en-US" sz="3900" dirty="0">
              <a:solidFill>
                <a:srgbClr val="FF0000"/>
              </a:solidFill>
            </a:endParaRPr>
          </a:p>
        </p:txBody>
      </p:sp>
      <p:pic>
        <p:nvPicPr>
          <p:cNvPr id="6" name="Graphic 5" descr="Question mark">
            <a:extLst>
              <a:ext uri="{FF2B5EF4-FFF2-40B4-BE49-F238E27FC236}">
                <a16:creationId xmlns:a16="http://schemas.microsoft.com/office/drawing/2014/main" id="{8B1DA631-9113-4399-A810-D8C0F63EC4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850" y="1011765"/>
            <a:ext cx="4546708" cy="4546708"/>
          </a:xfrm>
          <a:prstGeom prst="rect">
            <a:avLst/>
          </a:prstGeom>
        </p:spPr>
      </p:pic>
    </p:spTree>
    <p:extLst>
      <p:ext uri="{BB962C8B-B14F-4D97-AF65-F5344CB8AC3E}">
        <p14:creationId xmlns:p14="http://schemas.microsoft.com/office/powerpoint/2010/main" val="25331719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13D92-C3C0-412B-BEB7-16B161DBF44C}"/>
              </a:ext>
            </a:extLst>
          </p:cNvPr>
          <p:cNvSpPr>
            <a:spLocks noGrp="1"/>
          </p:cNvSpPr>
          <p:nvPr>
            <p:ph type="title"/>
          </p:nvPr>
        </p:nvSpPr>
        <p:spPr>
          <a:xfrm>
            <a:off x="1417467" y="517431"/>
            <a:ext cx="5937755" cy="1188720"/>
          </a:xfrm>
        </p:spPr>
        <p:txBody>
          <a:bodyPr>
            <a:normAutofit/>
          </a:bodyPr>
          <a:lstStyle/>
          <a:p>
            <a:r>
              <a:rPr lang="en-US" sz="3200" b="1" dirty="0">
                <a:solidFill>
                  <a:srgbClr val="C00000"/>
                </a:solidFill>
              </a:rPr>
              <a:t>References</a:t>
            </a:r>
          </a:p>
        </p:txBody>
      </p:sp>
      <p:sp>
        <p:nvSpPr>
          <p:cNvPr id="3" name="Content Placeholder 2">
            <a:extLst>
              <a:ext uri="{FF2B5EF4-FFF2-40B4-BE49-F238E27FC236}">
                <a16:creationId xmlns:a16="http://schemas.microsoft.com/office/drawing/2014/main" id="{3D7736CD-CB2A-4BE5-BD20-051EC9A110A2}"/>
              </a:ext>
            </a:extLst>
          </p:cNvPr>
          <p:cNvSpPr>
            <a:spLocks noGrp="1"/>
          </p:cNvSpPr>
          <p:nvPr>
            <p:ph idx="1"/>
          </p:nvPr>
        </p:nvSpPr>
        <p:spPr>
          <a:xfrm>
            <a:off x="982133" y="2074845"/>
            <a:ext cx="6808424" cy="3689852"/>
          </a:xfrm>
        </p:spPr>
        <p:txBody>
          <a:bodyPr>
            <a:normAutofit/>
          </a:bodyPr>
          <a:lstStyle/>
          <a:p>
            <a:pPr marL="51435">
              <a:buNone/>
            </a:pPr>
            <a:r>
              <a:rPr lang="en-US" sz="1200" dirty="0" err="1"/>
              <a:t>Bademli</a:t>
            </a:r>
            <a:r>
              <a:rPr lang="en-US" sz="1200" dirty="0"/>
              <a:t> K, </a:t>
            </a:r>
            <a:r>
              <a:rPr lang="en-US" sz="1200" dirty="0" err="1"/>
              <a:t>Lök</a:t>
            </a:r>
            <a:r>
              <a:rPr lang="en-US" sz="1200" dirty="0"/>
              <a:t> N, </a:t>
            </a:r>
            <a:r>
              <a:rPr lang="en-US" sz="1200" dirty="0" err="1"/>
              <a:t>Selçuk‐Tosun</a:t>
            </a:r>
            <a:r>
              <a:rPr lang="en-US" sz="1200" dirty="0"/>
              <a:t> A. The effect of reminiscence therapy on cognitive functions, depression, and quality of life in Alzheimer patients: Randomized controlled trial. </a:t>
            </a:r>
            <a:r>
              <a:rPr lang="en-US" sz="1200" i="1" dirty="0" err="1"/>
              <a:t>Int</a:t>
            </a:r>
            <a:r>
              <a:rPr lang="en-US" sz="1200" i="1" dirty="0"/>
              <a:t> J </a:t>
            </a:r>
            <a:r>
              <a:rPr lang="en-US" sz="1200" i="1" dirty="0" err="1"/>
              <a:t>Geriatr</a:t>
            </a:r>
            <a:r>
              <a:rPr lang="en-US" sz="1200" i="1" dirty="0"/>
              <a:t> Psychiatry</a:t>
            </a:r>
            <a:r>
              <a:rPr lang="en-US" sz="1200" dirty="0"/>
              <a:t>. 2018;1–7. </a:t>
            </a:r>
            <a:r>
              <a:rPr lang="en-US" sz="1200" dirty="0">
                <a:hlinkClick r:id="rId3"/>
              </a:rPr>
              <a:t>https://doi.org/10.1002/gps.4980</a:t>
            </a:r>
            <a:r>
              <a:rPr lang="en-US" sz="1200" dirty="0"/>
              <a:t> </a:t>
            </a:r>
          </a:p>
          <a:p>
            <a:pPr marL="51435">
              <a:buNone/>
            </a:pPr>
            <a:r>
              <a:rPr lang="en-US" sz="1200" dirty="0"/>
              <a:t>Bourgeois, M. S. (2014). </a:t>
            </a:r>
            <a:r>
              <a:rPr lang="en-US" sz="1200" i="1" dirty="0"/>
              <a:t>Memory &amp; communication aids for people with dementia</a:t>
            </a:r>
            <a:r>
              <a:rPr lang="en-US" sz="1200" dirty="0"/>
              <a:t>. Baltimore, MD: Health Professions Press.</a:t>
            </a:r>
          </a:p>
          <a:p>
            <a:pPr marL="51435">
              <a:buNone/>
            </a:pPr>
            <a:r>
              <a:rPr lang="en-US" sz="1200" dirty="0" err="1"/>
              <a:t>Siverová</a:t>
            </a:r>
            <a:r>
              <a:rPr lang="en-US" sz="1200" dirty="0"/>
              <a:t>, J. and </a:t>
            </a:r>
            <a:r>
              <a:rPr lang="en-US" sz="1200" dirty="0" err="1"/>
              <a:t>Bužgová</a:t>
            </a:r>
            <a:r>
              <a:rPr lang="en-US" sz="1200" dirty="0"/>
              <a:t>, R. (2018), The effect of reminiscence therapy on quality of life, attitudes to ageing, and depressive symptoms in institutionalized elderly adults with cognitive impairment: A quasi‐experimental study. </a:t>
            </a:r>
            <a:r>
              <a:rPr lang="en-US" sz="1200" dirty="0" err="1"/>
              <a:t>Int</a:t>
            </a:r>
            <a:r>
              <a:rPr lang="en-US" sz="1200" dirty="0"/>
              <a:t> J Mental Health </a:t>
            </a:r>
            <a:r>
              <a:rPr lang="en-US" sz="1200" dirty="0" err="1"/>
              <a:t>Nurs</a:t>
            </a:r>
            <a:r>
              <a:rPr lang="en-US" sz="1200" dirty="0"/>
              <a:t>, 27: 1430-1439. doi:</a:t>
            </a:r>
            <a:r>
              <a:rPr lang="en-US" sz="1200" dirty="0">
                <a:hlinkClick r:id="rId4"/>
              </a:rPr>
              <a:t>10.1111/inm.12442</a:t>
            </a:r>
            <a:endParaRPr lang="en-US" sz="1200" dirty="0"/>
          </a:p>
          <a:p>
            <a:pPr marL="51435">
              <a:buNone/>
            </a:pPr>
            <a:r>
              <a:rPr lang="en-US" sz="1200" dirty="0"/>
              <a:t>Woods  B, Spector  AE, Jones  CA, </a:t>
            </a:r>
            <a:r>
              <a:rPr lang="en-US" sz="1200" dirty="0" err="1"/>
              <a:t>Orrell</a:t>
            </a:r>
            <a:r>
              <a:rPr lang="en-US" sz="1200" dirty="0"/>
              <a:t>  M, Davies  SP. Reminiscence therapy for dementia. Cochrane Database of Systematic Reviews 2005, Issue 2. Art. No.: CD001120. DOI: 10.1002/14651858.CD001120.pub2.</a:t>
            </a:r>
          </a:p>
          <a:p>
            <a:pPr marL="51435">
              <a:buNone/>
            </a:pPr>
            <a:r>
              <a:rPr lang="en-US" sz="1200" dirty="0">
                <a:hlinkClick r:id="rId5"/>
              </a:rPr>
              <a:t>https://static.billboard.com/files/2020/04/COVID-19-Entertainment-Tracker-Release-1-1586793733.pdf</a:t>
            </a:r>
            <a:endParaRPr lang="en-US" sz="1200" dirty="0"/>
          </a:p>
          <a:p>
            <a:pPr marL="51435">
              <a:buNone/>
            </a:pPr>
            <a:r>
              <a:rPr lang="en-US" sz="1200" dirty="0"/>
              <a:t>https://www.nationalgeographic.com/science/2020/07/surprising-role-of-nostalgia-during-coronavirus-pandemic/#close</a:t>
            </a:r>
          </a:p>
          <a:p>
            <a:pPr marL="51435">
              <a:buNone/>
            </a:pPr>
            <a:endParaRPr lang="en-US" sz="900" dirty="0"/>
          </a:p>
          <a:p>
            <a:pPr marL="51435">
              <a:buNone/>
            </a:pPr>
            <a:endParaRPr lang="en-US" sz="900" dirty="0"/>
          </a:p>
        </p:txBody>
      </p:sp>
    </p:spTree>
    <p:extLst>
      <p:ext uri="{BB962C8B-B14F-4D97-AF65-F5344CB8AC3E}">
        <p14:creationId xmlns:p14="http://schemas.microsoft.com/office/powerpoint/2010/main" val="175742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9D249-38AD-4BD2-BD83-9A1592971E86}"/>
              </a:ext>
            </a:extLst>
          </p:cNvPr>
          <p:cNvSpPr>
            <a:spLocks noGrp="1"/>
          </p:cNvSpPr>
          <p:nvPr>
            <p:ph type="title"/>
          </p:nvPr>
        </p:nvSpPr>
        <p:spPr>
          <a:xfrm>
            <a:off x="457200" y="459122"/>
            <a:ext cx="8229600" cy="1143000"/>
          </a:xfrm>
        </p:spPr>
        <p:txBody>
          <a:bodyPr>
            <a:normAutofit fontScale="90000"/>
          </a:bodyPr>
          <a:lstStyle/>
          <a:p>
            <a:r>
              <a:rPr lang="en-US" sz="4000" b="1" dirty="0">
                <a:solidFill>
                  <a:srgbClr val="C00000"/>
                </a:solidFill>
                <a:effectLst>
                  <a:outerShdw blurRad="38100" dist="38100" dir="2700000" algn="tl">
                    <a:srgbClr val="000000">
                      <a:alpha val="43137"/>
                    </a:srgbClr>
                  </a:outerShdw>
                </a:effectLst>
              </a:rPr>
              <a:t>VERBAL AND NON-VERBAL COMMUNICATION</a:t>
            </a:r>
          </a:p>
        </p:txBody>
      </p:sp>
      <p:sp>
        <p:nvSpPr>
          <p:cNvPr id="3" name="Content Placeholder 2">
            <a:extLst>
              <a:ext uri="{FF2B5EF4-FFF2-40B4-BE49-F238E27FC236}">
                <a16:creationId xmlns:a16="http://schemas.microsoft.com/office/drawing/2014/main" id="{04821536-7686-4990-80BA-FEE4335CBA24}"/>
              </a:ext>
            </a:extLst>
          </p:cNvPr>
          <p:cNvSpPr>
            <a:spLocks noGrp="1"/>
          </p:cNvSpPr>
          <p:nvPr>
            <p:ph idx="1"/>
          </p:nvPr>
        </p:nvSpPr>
        <p:spPr>
          <a:xfrm>
            <a:off x="171378" y="2076994"/>
            <a:ext cx="6572895" cy="4068763"/>
          </a:xfrm>
        </p:spPr>
        <p:txBody>
          <a:bodyPr/>
          <a:lstStyle/>
          <a:p>
            <a:pPr marL="685800" indent="-457200" eaLnBrk="1" hangingPunct="1">
              <a:spcAft>
                <a:spcPts val="600"/>
              </a:spcAft>
              <a:buFont typeface="Wingdings" panose="05000000000000000000" pitchFamily="2" charset="2"/>
              <a:buChar char="Ø"/>
              <a:defRPr/>
            </a:pPr>
            <a:r>
              <a:rPr lang="en-US" altLang="en-US" sz="3400" b="1" dirty="0"/>
              <a:t>Pay attention to your </a:t>
            </a:r>
            <a:r>
              <a:rPr lang="en-US" altLang="en-US" sz="3600" b="1" u="sng" dirty="0"/>
              <a:t>voice</a:t>
            </a:r>
            <a:endParaRPr lang="en-US" altLang="en-US" sz="3600" b="1" dirty="0"/>
          </a:p>
          <a:p>
            <a:pPr marL="1143000" lvl="1" indent="-457200" eaLnBrk="1" hangingPunct="1">
              <a:spcAft>
                <a:spcPts val="1200"/>
              </a:spcAft>
              <a:buFont typeface="Wingdings" pitchFamily="2" charset="2"/>
              <a:buChar char="ü"/>
              <a:defRPr/>
            </a:pPr>
            <a:r>
              <a:rPr lang="en-US" altLang="en-US" sz="3200" b="1" dirty="0"/>
              <a:t>Tone</a:t>
            </a:r>
          </a:p>
          <a:p>
            <a:pPr marL="1143000" lvl="1" indent="-457200" eaLnBrk="1" hangingPunct="1">
              <a:spcAft>
                <a:spcPts val="1200"/>
              </a:spcAft>
              <a:buFont typeface="Wingdings" pitchFamily="2" charset="2"/>
              <a:buChar char="ü"/>
              <a:defRPr/>
            </a:pPr>
            <a:r>
              <a:rPr lang="en-US" altLang="en-US" sz="3200" b="1" dirty="0"/>
              <a:t>Speed of speech</a:t>
            </a:r>
          </a:p>
          <a:p>
            <a:pPr marL="1143000" lvl="1" indent="-457200" eaLnBrk="1" hangingPunct="1">
              <a:spcAft>
                <a:spcPts val="1200"/>
              </a:spcAft>
              <a:buFont typeface="Wingdings" pitchFamily="2" charset="2"/>
              <a:buChar char="ü"/>
              <a:defRPr/>
            </a:pPr>
            <a:r>
              <a:rPr lang="en-US" altLang="en-US" sz="3200" b="1" dirty="0"/>
              <a:t>Inflection</a:t>
            </a:r>
          </a:p>
          <a:p>
            <a:pPr marL="1143000" lvl="1" indent="-457200" eaLnBrk="1" hangingPunct="1">
              <a:spcAft>
                <a:spcPts val="1200"/>
              </a:spcAft>
              <a:buFont typeface="Wingdings" pitchFamily="2" charset="2"/>
              <a:buChar char="ü"/>
              <a:defRPr/>
            </a:pPr>
            <a:r>
              <a:rPr lang="en-US" altLang="en-US" sz="3200" b="1" dirty="0"/>
              <a:t>Words</a:t>
            </a:r>
          </a:p>
        </p:txBody>
      </p:sp>
      <p:pic>
        <p:nvPicPr>
          <p:cNvPr id="4" name="Picture 3">
            <a:extLst>
              <a:ext uri="{FF2B5EF4-FFF2-40B4-BE49-F238E27FC236}">
                <a16:creationId xmlns:a16="http://schemas.microsoft.com/office/drawing/2014/main" id="{00B74605-ABEC-4220-B50E-1B8775985914}"/>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6654821" y="3026560"/>
            <a:ext cx="2228349" cy="2028009"/>
          </a:xfrm>
          <a:prstGeom prst="rect">
            <a:avLst/>
          </a:prstGeom>
        </p:spPr>
      </p:pic>
    </p:spTree>
    <p:extLst>
      <p:ext uri="{BB962C8B-B14F-4D97-AF65-F5344CB8AC3E}">
        <p14:creationId xmlns:p14="http://schemas.microsoft.com/office/powerpoint/2010/main" val="2376620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a:xfrm>
            <a:off x="387626" y="337931"/>
            <a:ext cx="6867939" cy="762000"/>
          </a:xfrm>
        </p:spPr>
        <p:txBody>
          <a:bodyPr>
            <a:normAutofit fontScale="90000"/>
          </a:bodyPr>
          <a:lstStyle/>
          <a:p>
            <a:pPr eaLnBrk="1" hangingPunct="1"/>
            <a:br>
              <a:rPr lang="en-US" altLang="en-US" sz="3200" b="1" dirty="0">
                <a:solidFill>
                  <a:srgbClr val="C00000"/>
                </a:solidFill>
                <a:effectLst>
                  <a:outerShdw blurRad="38100" dist="38100" dir="2700000" algn="tl">
                    <a:srgbClr val="000000">
                      <a:alpha val="43137"/>
                    </a:srgbClr>
                  </a:outerShdw>
                </a:effectLst>
              </a:rPr>
            </a:br>
            <a:r>
              <a:rPr lang="en-US" altLang="en-US" sz="4400" b="1" dirty="0">
                <a:solidFill>
                  <a:srgbClr val="C00000"/>
                </a:solidFill>
                <a:effectLst>
                  <a:outerShdw blurRad="38100" dist="38100" dir="2700000" algn="tl">
                    <a:srgbClr val="000000">
                      <a:alpha val="43137"/>
                    </a:srgbClr>
                  </a:outerShdw>
                </a:effectLst>
              </a:rPr>
              <a:t>COMMUNICATION</a:t>
            </a:r>
            <a:br>
              <a:rPr lang="en-US" altLang="en-US" sz="3200" b="1" dirty="0">
                <a:solidFill>
                  <a:srgbClr val="C00000"/>
                </a:solidFill>
                <a:effectLst>
                  <a:outerShdw blurRad="38100" dist="38100" dir="2700000" algn="tl">
                    <a:srgbClr val="000000">
                      <a:alpha val="43137"/>
                    </a:srgbClr>
                  </a:outerShdw>
                </a:effectLst>
              </a:rPr>
            </a:br>
            <a:endParaRPr lang="en-US" altLang="en-US" sz="3200" b="1" dirty="0"/>
          </a:p>
        </p:txBody>
      </p:sp>
      <p:sp>
        <p:nvSpPr>
          <p:cNvPr id="80899" name="Rectangle 3"/>
          <p:cNvSpPr>
            <a:spLocks noGrp="1" noChangeArrowheads="1"/>
          </p:cNvSpPr>
          <p:nvPr>
            <p:ph idx="1"/>
          </p:nvPr>
        </p:nvSpPr>
        <p:spPr>
          <a:xfrm>
            <a:off x="387626" y="1646803"/>
            <a:ext cx="8297986" cy="4272169"/>
          </a:xfrm>
        </p:spPr>
        <p:txBody>
          <a:bodyPr>
            <a:normAutofit lnSpcReduction="10000"/>
          </a:bodyPr>
          <a:lstStyle/>
          <a:p>
            <a:pPr marL="6350" lvl="2" indent="0" eaLnBrk="1" hangingPunct="1">
              <a:lnSpc>
                <a:spcPct val="90000"/>
              </a:lnSpc>
              <a:spcAft>
                <a:spcPts val="1200"/>
              </a:spcAft>
              <a:buClr>
                <a:schemeClr val="tx1"/>
              </a:buClr>
              <a:buFontTx/>
              <a:buNone/>
              <a:defRPr/>
            </a:pPr>
            <a:r>
              <a:rPr lang="en-US" altLang="en-US" sz="2400" b="1" dirty="0"/>
              <a:t>USE OF A PLEASANT, CALM, AND REASSURING MANNER GOES A LONG WAY</a:t>
            </a:r>
          </a:p>
          <a:p>
            <a:pPr marL="690563" lvl="2" indent="-457200" eaLnBrk="1" hangingPunct="1">
              <a:lnSpc>
                <a:spcPct val="90000"/>
              </a:lnSpc>
              <a:spcAft>
                <a:spcPts val="1200"/>
              </a:spcAft>
              <a:buClr>
                <a:schemeClr val="tx1"/>
              </a:buClr>
              <a:buFont typeface="Wingdings" pitchFamily="2" charset="2"/>
              <a:buChar char="ü"/>
              <a:defRPr/>
            </a:pPr>
            <a:r>
              <a:rPr lang="en-US" altLang="en-US" sz="3000" dirty="0"/>
              <a:t>People with dementia tend to “</a:t>
            </a:r>
            <a:r>
              <a:rPr lang="en-US" altLang="en-US" sz="4000" b="1" dirty="0"/>
              <a:t>mirror</a:t>
            </a:r>
            <a:r>
              <a:rPr lang="en-US" altLang="en-US" sz="3000" b="1" dirty="0"/>
              <a:t>”</a:t>
            </a:r>
            <a:r>
              <a:rPr lang="en-US" altLang="en-US" sz="3000" dirty="0"/>
              <a:t> the mood of the person in front of them</a:t>
            </a:r>
          </a:p>
          <a:p>
            <a:pPr marL="690563" lvl="2" indent="-457200" eaLnBrk="1" hangingPunct="1">
              <a:lnSpc>
                <a:spcPct val="90000"/>
              </a:lnSpc>
              <a:spcAft>
                <a:spcPts val="1200"/>
              </a:spcAft>
              <a:buClr>
                <a:schemeClr val="tx1"/>
              </a:buClr>
              <a:buFont typeface="Wingdings" pitchFamily="2" charset="2"/>
              <a:buChar char="ü"/>
              <a:defRPr/>
            </a:pPr>
            <a:r>
              <a:rPr lang="en-US" altLang="en-US" sz="3000" dirty="0"/>
              <a:t>They may respond to what is being said by reading non-verbal cues</a:t>
            </a:r>
          </a:p>
          <a:p>
            <a:pPr marL="690563" lvl="2" indent="-457200" eaLnBrk="1" hangingPunct="1">
              <a:lnSpc>
                <a:spcPct val="90000"/>
              </a:lnSpc>
              <a:spcAft>
                <a:spcPts val="1200"/>
              </a:spcAft>
              <a:buClr>
                <a:schemeClr val="tx1"/>
              </a:buClr>
              <a:buFont typeface="Wingdings" pitchFamily="2" charset="2"/>
              <a:buChar char="ü"/>
              <a:defRPr/>
            </a:pPr>
            <a:r>
              <a:rPr lang="en-US" altLang="en-US" sz="3000" b="1" dirty="0"/>
              <a:t>Pay attention to your </a:t>
            </a:r>
            <a:r>
              <a:rPr lang="en-US" altLang="en-US" sz="3000" b="1" u="sng" dirty="0"/>
              <a:t>body language</a:t>
            </a:r>
          </a:p>
          <a:p>
            <a:pPr marL="690563" lvl="2" indent="-457200" eaLnBrk="1" hangingPunct="1">
              <a:lnSpc>
                <a:spcPct val="90000"/>
              </a:lnSpc>
              <a:spcAft>
                <a:spcPts val="1200"/>
              </a:spcAft>
              <a:buClr>
                <a:schemeClr val="tx1"/>
              </a:buClr>
              <a:buFont typeface="Wingdings" pitchFamily="2" charset="2"/>
              <a:buChar char="ü"/>
              <a:defRPr/>
            </a:pPr>
            <a:r>
              <a:rPr lang="en-US" altLang="en-US" sz="3000" b="1" dirty="0"/>
              <a:t>Smile often </a:t>
            </a:r>
          </a:p>
        </p:txBody>
      </p:sp>
      <p:pic>
        <p:nvPicPr>
          <p:cNvPr id="7" name="Picture 6">
            <a:extLst>
              <a:ext uri="{FF2B5EF4-FFF2-40B4-BE49-F238E27FC236}">
                <a16:creationId xmlns:a16="http://schemas.microsoft.com/office/drawing/2014/main" id="{61010132-071B-446F-BA8D-6222B5999A4F}"/>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661569" y="5345234"/>
            <a:ext cx="1410571" cy="1410571"/>
          </a:xfrm>
          <a:prstGeom prst="rect">
            <a:avLst/>
          </a:prstGeom>
        </p:spPr>
      </p:pic>
    </p:spTree>
    <p:extLst>
      <p:ext uri="{BB962C8B-B14F-4D97-AF65-F5344CB8AC3E}">
        <p14:creationId xmlns:p14="http://schemas.microsoft.com/office/powerpoint/2010/main" val="2950780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549D6-9AB5-4BED-96EB-4ECA80F99D89}"/>
              </a:ext>
            </a:extLst>
          </p:cNvPr>
          <p:cNvSpPr>
            <a:spLocks noGrp="1"/>
          </p:cNvSpPr>
          <p:nvPr>
            <p:ph type="title"/>
          </p:nvPr>
        </p:nvSpPr>
        <p:spPr>
          <a:xfrm>
            <a:off x="628650" y="365125"/>
            <a:ext cx="7886700" cy="1325563"/>
          </a:xfrm>
        </p:spPr>
        <p:txBody>
          <a:bodyPr>
            <a:normAutofit/>
          </a:bodyPr>
          <a:lstStyle/>
          <a:p>
            <a:r>
              <a:rPr lang="en-US" altLang="en-US" sz="4700" b="1" dirty="0">
                <a:solidFill>
                  <a:srgbClr val="C00000"/>
                </a:solidFill>
                <a:effectLst>
                  <a:outerShdw blurRad="38100" dist="38100" dir="2700000" algn="tl">
                    <a:srgbClr val="000000">
                      <a:alpha val="43137"/>
                    </a:srgbClr>
                  </a:outerShdw>
                </a:effectLst>
              </a:rPr>
              <a:t>COMMUNICATION</a:t>
            </a:r>
            <a:endParaRPr lang="en-US" sz="4700" dirty="0">
              <a:solidFill>
                <a:srgbClr val="C00000"/>
              </a:solidFill>
            </a:endParaRPr>
          </a:p>
        </p:txBody>
      </p:sp>
      <p:sp>
        <p:nvSpPr>
          <p:cNvPr id="3" name="Content Placeholder 2">
            <a:extLst>
              <a:ext uri="{FF2B5EF4-FFF2-40B4-BE49-F238E27FC236}">
                <a16:creationId xmlns:a16="http://schemas.microsoft.com/office/drawing/2014/main" id="{F0E3EB54-149B-47DD-9D92-79B8CC8F39AE}"/>
              </a:ext>
            </a:extLst>
          </p:cNvPr>
          <p:cNvSpPr>
            <a:spLocks noGrp="1"/>
          </p:cNvSpPr>
          <p:nvPr>
            <p:ph idx="1"/>
          </p:nvPr>
        </p:nvSpPr>
        <p:spPr>
          <a:xfrm>
            <a:off x="628650" y="1929383"/>
            <a:ext cx="7886700" cy="4563491"/>
          </a:xfrm>
        </p:spPr>
        <p:txBody>
          <a:bodyPr>
            <a:normAutofit/>
          </a:bodyPr>
          <a:lstStyle/>
          <a:p>
            <a:pPr marL="687388" indent="-458788" eaLnBrk="1" hangingPunct="1">
              <a:spcAft>
                <a:spcPts val="1200"/>
              </a:spcAft>
              <a:buFont typeface="Wingdings" panose="05000000000000000000" pitchFamily="2" charset="2"/>
              <a:buChar char="Ø"/>
              <a:defRPr/>
            </a:pPr>
            <a:r>
              <a:rPr lang="en-US" altLang="en-US" sz="2400" b="1" dirty="0"/>
              <a:t>Acknowledge them</a:t>
            </a:r>
          </a:p>
          <a:p>
            <a:pPr marL="687388" indent="-458788" eaLnBrk="1" hangingPunct="1">
              <a:spcAft>
                <a:spcPts val="1200"/>
              </a:spcAft>
              <a:buFont typeface="Wingdings" panose="05000000000000000000" pitchFamily="2" charset="2"/>
              <a:buChar char="Ø"/>
              <a:defRPr/>
            </a:pPr>
            <a:r>
              <a:rPr lang="en-US" altLang="en-US" sz="2400" b="1" dirty="0"/>
              <a:t>Give plenty of time for them to respond</a:t>
            </a:r>
          </a:p>
          <a:p>
            <a:pPr marL="687388" indent="-458788" eaLnBrk="1" hangingPunct="1">
              <a:spcAft>
                <a:spcPts val="1200"/>
              </a:spcAft>
              <a:buFont typeface="Wingdings" panose="05000000000000000000" pitchFamily="2" charset="2"/>
              <a:buChar char="Ø"/>
              <a:defRPr/>
            </a:pPr>
            <a:r>
              <a:rPr lang="en-US" altLang="en-US" sz="2400" b="1" dirty="0"/>
              <a:t>Use short, simple words and sentences</a:t>
            </a:r>
          </a:p>
          <a:p>
            <a:pPr marL="687388" indent="-458788" eaLnBrk="1" hangingPunct="1">
              <a:spcAft>
                <a:spcPts val="1200"/>
              </a:spcAft>
              <a:buFont typeface="Wingdings" panose="05000000000000000000" pitchFamily="2" charset="2"/>
              <a:buChar char="Ø"/>
              <a:defRPr/>
            </a:pPr>
            <a:r>
              <a:rPr lang="en-US" altLang="en-US" sz="2400" b="1" dirty="0"/>
              <a:t>Repeat as needed</a:t>
            </a:r>
          </a:p>
          <a:p>
            <a:pPr marL="687388" indent="-458788" eaLnBrk="1" hangingPunct="1">
              <a:spcAft>
                <a:spcPts val="1200"/>
              </a:spcAft>
              <a:buFont typeface="Wingdings" panose="05000000000000000000" pitchFamily="2" charset="2"/>
              <a:buChar char="Ø"/>
              <a:defRPr/>
            </a:pPr>
            <a:r>
              <a:rPr lang="en-US" altLang="en-US" sz="2400" b="1" dirty="0"/>
              <a:t>Avoid contradicting</a:t>
            </a:r>
          </a:p>
          <a:p>
            <a:pPr marL="687388" indent="-458788" eaLnBrk="1" hangingPunct="1">
              <a:spcAft>
                <a:spcPts val="1200"/>
              </a:spcAft>
              <a:buFont typeface="Wingdings" panose="05000000000000000000" pitchFamily="2" charset="2"/>
              <a:buChar char="Ø"/>
              <a:defRPr/>
            </a:pPr>
            <a:r>
              <a:rPr lang="en-US" altLang="en-US" sz="2400" b="1" dirty="0"/>
              <a:t>Avoid “Why” questions</a:t>
            </a:r>
          </a:p>
          <a:p>
            <a:pPr marL="687388" indent="-458788" eaLnBrk="1" hangingPunct="1">
              <a:spcAft>
                <a:spcPts val="1200"/>
              </a:spcAft>
              <a:buFont typeface="Wingdings" panose="05000000000000000000" pitchFamily="2" charset="2"/>
              <a:buChar char="Ø"/>
              <a:defRPr/>
            </a:pPr>
            <a:r>
              <a:rPr lang="en-US" altLang="en-US" sz="2400" b="1" dirty="0"/>
              <a:t>Be patient and supportive</a:t>
            </a:r>
          </a:p>
          <a:p>
            <a:endParaRPr lang="en-US" sz="1900" dirty="0"/>
          </a:p>
        </p:txBody>
      </p:sp>
    </p:spTree>
    <p:extLst>
      <p:ext uri="{BB962C8B-B14F-4D97-AF65-F5344CB8AC3E}">
        <p14:creationId xmlns:p14="http://schemas.microsoft.com/office/powerpoint/2010/main" val="1139822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0C509-9C66-4591-BED7-E1B6365F41EA}"/>
              </a:ext>
            </a:extLst>
          </p:cNvPr>
          <p:cNvSpPr>
            <a:spLocks noGrp="1"/>
          </p:cNvSpPr>
          <p:nvPr>
            <p:ph type="title"/>
          </p:nvPr>
        </p:nvSpPr>
        <p:spPr>
          <a:xfrm>
            <a:off x="834887" y="370332"/>
            <a:ext cx="6818243" cy="1188720"/>
          </a:xfrm>
        </p:spPr>
        <p:txBody>
          <a:bodyPr>
            <a:noAutofit/>
          </a:bodyPr>
          <a:lstStyle/>
          <a:p>
            <a:r>
              <a:rPr lang="en-US" sz="3600" b="1" dirty="0">
                <a:solidFill>
                  <a:srgbClr val="C00000"/>
                </a:solidFill>
              </a:rPr>
              <a:t>COMMUNICATION STRATEGIES</a:t>
            </a:r>
            <a:endParaRPr lang="en-US" sz="3600" b="1" dirty="0"/>
          </a:p>
        </p:txBody>
      </p:sp>
      <p:sp>
        <p:nvSpPr>
          <p:cNvPr id="3" name="Content Placeholder 2">
            <a:extLst>
              <a:ext uri="{FF2B5EF4-FFF2-40B4-BE49-F238E27FC236}">
                <a16:creationId xmlns:a16="http://schemas.microsoft.com/office/drawing/2014/main" id="{24203F53-BB95-4241-91E0-D34C3FAB083E}"/>
              </a:ext>
            </a:extLst>
          </p:cNvPr>
          <p:cNvSpPr>
            <a:spLocks noGrp="1"/>
          </p:cNvSpPr>
          <p:nvPr>
            <p:ph idx="1"/>
          </p:nvPr>
        </p:nvSpPr>
        <p:spPr>
          <a:xfrm>
            <a:off x="705678" y="1828800"/>
            <a:ext cx="8506055" cy="4525963"/>
          </a:xfrm>
        </p:spPr>
        <p:txBody>
          <a:bodyPr>
            <a:normAutofit/>
          </a:bodyPr>
          <a:lstStyle/>
          <a:p>
            <a:pPr marL="0" indent="0">
              <a:buNone/>
            </a:pPr>
            <a:r>
              <a:rPr lang="en-US" sz="3000" b="1" dirty="0">
                <a:solidFill>
                  <a:srgbClr val="C00000"/>
                </a:solidFill>
              </a:rPr>
              <a:t>M </a:t>
            </a:r>
            <a:r>
              <a:rPr lang="en-US" sz="3000" dirty="0"/>
              <a:t>- Maximize attention </a:t>
            </a:r>
            <a:r>
              <a:rPr lang="en-US" sz="2400" dirty="0"/>
              <a:t>(attract attention, avoid distraction, 	one thing at a time)</a:t>
            </a:r>
          </a:p>
          <a:p>
            <a:pPr marL="0" indent="0">
              <a:buNone/>
            </a:pPr>
            <a:r>
              <a:rPr lang="en-US" sz="3000" b="1" dirty="0">
                <a:solidFill>
                  <a:srgbClr val="C00000"/>
                </a:solidFill>
              </a:rPr>
              <a:t>E</a:t>
            </a:r>
            <a:r>
              <a:rPr lang="en-US" sz="3000" dirty="0"/>
              <a:t> - Expression </a:t>
            </a:r>
            <a:r>
              <a:rPr lang="en-US" sz="2400" dirty="0"/>
              <a:t>(relax, calm, show interest) </a:t>
            </a:r>
          </a:p>
          <a:p>
            <a:pPr marL="0" indent="0">
              <a:buNone/>
            </a:pPr>
            <a:r>
              <a:rPr lang="en-US" sz="3000" b="1" dirty="0">
                <a:solidFill>
                  <a:srgbClr val="C00000"/>
                </a:solidFill>
              </a:rPr>
              <a:t>S</a:t>
            </a:r>
            <a:r>
              <a:rPr lang="en-US" sz="3000" dirty="0"/>
              <a:t> - Simple </a:t>
            </a:r>
            <a:r>
              <a:rPr lang="en-US" sz="2400" dirty="0"/>
              <a:t>(short, simple, familiar, clear choices)</a:t>
            </a:r>
          </a:p>
          <a:p>
            <a:pPr marL="0" indent="0">
              <a:buNone/>
            </a:pPr>
            <a:r>
              <a:rPr lang="en-US" sz="3000" b="1" dirty="0">
                <a:solidFill>
                  <a:srgbClr val="C00000"/>
                </a:solidFill>
              </a:rPr>
              <a:t>S</a:t>
            </a:r>
            <a:r>
              <a:rPr lang="en-US" sz="3000" b="1" dirty="0"/>
              <a:t> </a:t>
            </a:r>
            <a:r>
              <a:rPr lang="en-US" sz="3000" dirty="0"/>
              <a:t>- Support </a:t>
            </a:r>
            <a:r>
              <a:rPr lang="en-US" sz="2400" dirty="0"/>
              <a:t>(give time, repeat/remind as needed)</a:t>
            </a:r>
          </a:p>
          <a:p>
            <a:pPr marL="0" indent="0">
              <a:buNone/>
            </a:pPr>
            <a:r>
              <a:rPr lang="en-US" sz="3000" b="1" dirty="0">
                <a:solidFill>
                  <a:srgbClr val="C00000"/>
                </a:solidFill>
              </a:rPr>
              <a:t>A</a:t>
            </a:r>
            <a:r>
              <a:rPr lang="en-US" sz="3000" dirty="0"/>
              <a:t> - Assist with visual aids </a:t>
            </a:r>
            <a:r>
              <a:rPr lang="en-US" sz="2400" dirty="0"/>
              <a:t>(gestures, objects, pictures)</a:t>
            </a:r>
          </a:p>
          <a:p>
            <a:pPr marL="0" indent="0">
              <a:buNone/>
            </a:pPr>
            <a:r>
              <a:rPr lang="en-US" sz="3000" b="1" dirty="0">
                <a:solidFill>
                  <a:srgbClr val="C00000"/>
                </a:solidFill>
              </a:rPr>
              <a:t>G</a:t>
            </a:r>
            <a:r>
              <a:rPr lang="en-US" sz="3000" dirty="0"/>
              <a:t> - Get their message </a:t>
            </a:r>
            <a:r>
              <a:rPr lang="en-US" sz="2400" dirty="0"/>
              <a:t>(listen, watch, detective work)</a:t>
            </a:r>
          </a:p>
          <a:p>
            <a:pPr marL="0" indent="0">
              <a:buNone/>
            </a:pPr>
            <a:r>
              <a:rPr lang="en-US" sz="3000" b="1" dirty="0">
                <a:solidFill>
                  <a:srgbClr val="C00000"/>
                </a:solidFill>
              </a:rPr>
              <a:t>E</a:t>
            </a:r>
            <a:r>
              <a:rPr lang="en-US" sz="3000" dirty="0"/>
              <a:t> - Encourage &amp; engage in communication</a:t>
            </a:r>
          </a:p>
        </p:txBody>
      </p:sp>
    </p:spTree>
    <p:extLst>
      <p:ext uri="{BB962C8B-B14F-4D97-AF65-F5344CB8AC3E}">
        <p14:creationId xmlns:p14="http://schemas.microsoft.com/office/powerpoint/2010/main" val="289405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748E-6524-4656-8BC2-9E72CB566B34}"/>
              </a:ext>
            </a:extLst>
          </p:cNvPr>
          <p:cNvSpPr>
            <a:spLocks noGrp="1"/>
          </p:cNvSpPr>
          <p:nvPr>
            <p:ph type="title"/>
          </p:nvPr>
        </p:nvSpPr>
        <p:spPr>
          <a:xfrm>
            <a:off x="852298" y="208722"/>
            <a:ext cx="7588358" cy="1600199"/>
          </a:xfrm>
        </p:spPr>
        <p:txBody>
          <a:bodyPr anchor="b">
            <a:noAutofit/>
          </a:bodyPr>
          <a:lstStyle/>
          <a:p>
            <a:pPr>
              <a:lnSpc>
                <a:spcPct val="90000"/>
              </a:lnSpc>
            </a:pPr>
            <a:r>
              <a:rPr lang="en-US" sz="2800" b="1" dirty="0">
                <a:solidFill>
                  <a:srgbClr val="C00000"/>
                </a:solidFill>
              </a:rPr>
              <a:t>Beyond Communication…</a:t>
            </a:r>
            <a:r>
              <a:rPr lang="en-US" sz="4000" b="1" dirty="0">
                <a:solidFill>
                  <a:srgbClr val="C00000"/>
                </a:solidFill>
              </a:rPr>
              <a:t> </a:t>
            </a:r>
            <a:r>
              <a:rPr lang="en-US" sz="6000" b="1" dirty="0">
                <a:solidFill>
                  <a:srgbClr val="C00000"/>
                </a:solidFill>
                <a:effectLst>
                  <a:outerShdw blurRad="38100" dist="38100" dir="2700000" algn="tl">
                    <a:srgbClr val="000000">
                      <a:alpha val="43137"/>
                    </a:srgbClr>
                  </a:outerShdw>
                </a:effectLst>
              </a:rPr>
              <a:t>Validation</a:t>
            </a:r>
          </a:p>
        </p:txBody>
      </p:sp>
      <p:sp>
        <p:nvSpPr>
          <p:cNvPr id="3" name="Content Placeholder 2">
            <a:extLst>
              <a:ext uri="{FF2B5EF4-FFF2-40B4-BE49-F238E27FC236}">
                <a16:creationId xmlns:a16="http://schemas.microsoft.com/office/drawing/2014/main" id="{2F154AEF-2437-406F-BC34-1166D888DEDD}"/>
              </a:ext>
            </a:extLst>
          </p:cNvPr>
          <p:cNvSpPr>
            <a:spLocks noGrp="1"/>
          </p:cNvSpPr>
          <p:nvPr>
            <p:ph idx="1"/>
          </p:nvPr>
        </p:nvSpPr>
        <p:spPr>
          <a:xfrm>
            <a:off x="852298" y="2000547"/>
            <a:ext cx="5588259" cy="4469827"/>
          </a:xfrm>
        </p:spPr>
        <p:txBody>
          <a:bodyPr anchor="t">
            <a:normAutofit/>
          </a:bodyPr>
          <a:lstStyle/>
          <a:p>
            <a:pPr marL="0" indent="0">
              <a:buNone/>
            </a:pPr>
            <a:r>
              <a:rPr lang="en-US" sz="1700" dirty="0"/>
              <a:t>Based on Validation Therapy by Naomi Feil</a:t>
            </a:r>
          </a:p>
          <a:p>
            <a:pPr marL="0" indent="0">
              <a:buNone/>
            </a:pPr>
            <a:endParaRPr lang="en-US" sz="1700" dirty="0"/>
          </a:p>
          <a:p>
            <a:pPr>
              <a:spcAft>
                <a:spcPts val="1200"/>
              </a:spcAft>
              <a:buFont typeface="Wingdings" panose="05000000000000000000" pitchFamily="2" charset="2"/>
              <a:buChar char="§"/>
            </a:pPr>
            <a:r>
              <a:rPr lang="en-US" sz="3200" b="1" dirty="0"/>
              <a:t>It is a therapeutic communication</a:t>
            </a:r>
          </a:p>
          <a:p>
            <a:pPr>
              <a:spcAft>
                <a:spcPts val="1200"/>
              </a:spcAft>
              <a:buFont typeface="Wingdings" panose="05000000000000000000" pitchFamily="2" charset="2"/>
              <a:buChar char="§"/>
            </a:pPr>
            <a:r>
              <a:rPr lang="en-US" sz="3200" b="1" dirty="0"/>
              <a:t>Responds to the emotion behind the behavior</a:t>
            </a:r>
          </a:p>
          <a:p>
            <a:pPr>
              <a:spcAft>
                <a:spcPts val="1200"/>
              </a:spcAft>
              <a:buFont typeface="Wingdings" panose="05000000000000000000" pitchFamily="2" charset="2"/>
              <a:buChar char="§"/>
            </a:pPr>
            <a:r>
              <a:rPr lang="en-US" sz="3200" b="1" dirty="0"/>
              <a:t>V</a:t>
            </a:r>
            <a:r>
              <a:rPr lang="en-US" altLang="en-US" sz="3200" b="1" dirty="0"/>
              <a:t>alidates their feelings of distress</a:t>
            </a:r>
          </a:p>
        </p:txBody>
      </p:sp>
      <p:pic>
        <p:nvPicPr>
          <p:cNvPr id="8" name="Picture 7" descr="A close-up of hands holding a rock&#10;&#10;Description automatically generated with low confidence">
            <a:extLst>
              <a:ext uri="{FF2B5EF4-FFF2-40B4-BE49-F238E27FC236}">
                <a16:creationId xmlns:a16="http://schemas.microsoft.com/office/drawing/2014/main" id="{57A27224-7471-43A1-B71B-98A61B53798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3678" r="8663" b="3"/>
          <a:stretch/>
        </p:blipFill>
        <p:spPr>
          <a:xfrm>
            <a:off x="6629400" y="3120885"/>
            <a:ext cx="2314937" cy="2991047"/>
          </a:xfrm>
          <a:prstGeom prst="rect">
            <a:avLst/>
          </a:prstGeom>
        </p:spPr>
      </p:pic>
    </p:spTree>
    <p:extLst>
      <p:ext uri="{BB962C8B-B14F-4D97-AF65-F5344CB8AC3E}">
        <p14:creationId xmlns:p14="http://schemas.microsoft.com/office/powerpoint/2010/main" val="154989049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1424</TotalTime>
  <Words>2280</Words>
  <Application>Microsoft Office PowerPoint</Application>
  <PresentationFormat>On-screen Show (4:3)</PresentationFormat>
  <Paragraphs>300</Paragraphs>
  <Slides>41</Slides>
  <Notes>28</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vt:lpstr>
      <vt:lpstr>Calibri</vt:lpstr>
      <vt:lpstr>Calibri Light</vt:lpstr>
      <vt:lpstr>Century Gothic</vt:lpstr>
      <vt:lpstr>Georgia</vt:lpstr>
      <vt:lpstr>Gill Sans MT</vt:lpstr>
      <vt:lpstr>Wingdings</vt:lpstr>
      <vt:lpstr>1_Office Theme</vt:lpstr>
      <vt:lpstr>Parcel</vt:lpstr>
      <vt:lpstr>Evidence-Based Practices in Dementia Care  </vt:lpstr>
      <vt:lpstr>EBP IN DEMENTIA CARE</vt:lpstr>
      <vt:lpstr>COMMUNICATION </vt:lpstr>
      <vt:lpstr>HOW DEMENTIA AFFECTS COMMUNICATION</vt:lpstr>
      <vt:lpstr>VERBAL AND NON-VERBAL COMMUNICATION</vt:lpstr>
      <vt:lpstr> COMMUNICATION </vt:lpstr>
      <vt:lpstr>COMMUNICATION</vt:lpstr>
      <vt:lpstr>COMMUNICATION STRATEGIES</vt:lpstr>
      <vt:lpstr>Beyond Communication… Validation</vt:lpstr>
      <vt:lpstr>Validation techniques</vt:lpstr>
      <vt:lpstr>Empathy</vt:lpstr>
      <vt:lpstr>Validation benefits</vt:lpstr>
      <vt:lpstr>Practicing connection using a  POPPY FLOWER</vt:lpstr>
      <vt:lpstr>PowerPoint Presentation</vt:lpstr>
      <vt:lpstr>QUIZ  What is the most important element when communicating with a person living with dementia?</vt:lpstr>
      <vt:lpstr>QUIZ  What can we say when a patient with dementia is trying to leave the place without supervision?</vt:lpstr>
      <vt:lpstr>References</vt:lpstr>
      <vt:lpstr>Reminiscence Therapy</vt:lpstr>
      <vt:lpstr>Reminiscence: What is it?</vt:lpstr>
      <vt:lpstr>Reminiscence: Who benefits from it?</vt:lpstr>
      <vt:lpstr>What are the benefits?</vt:lpstr>
      <vt:lpstr>The Theory Behind Reminiscence</vt:lpstr>
      <vt:lpstr>In the Literature…</vt:lpstr>
      <vt:lpstr>More In the Literature…</vt:lpstr>
      <vt:lpstr>So… How do we use it?</vt:lpstr>
      <vt:lpstr>Focusing on the Senses</vt:lpstr>
      <vt:lpstr>Focusing on the Senses: Taste</vt:lpstr>
      <vt:lpstr>Focusing on the Senses: Hearing</vt:lpstr>
      <vt:lpstr>PowerPoint Presentation</vt:lpstr>
      <vt:lpstr>Focusing on the Senses: Touch</vt:lpstr>
      <vt:lpstr>Focusing on the Senses: Smell</vt:lpstr>
      <vt:lpstr>Focusing on the Senses: Sight</vt:lpstr>
      <vt:lpstr>PowerPoint Presentation</vt:lpstr>
      <vt:lpstr>Reminisce + Communication Support: Memory Books</vt:lpstr>
      <vt:lpstr>Dementia Villages: Reminiscence as a Lifestyle</vt:lpstr>
      <vt:lpstr>In Practice</vt:lpstr>
      <vt:lpstr>In Practice Continued</vt:lpstr>
      <vt:lpstr>Reminiscence in the Time of COVID</vt:lpstr>
      <vt:lpstr>Let’s Try it Out!</vt:lpstr>
      <vt:lpstr>     Questions?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Montessori for People with Dementia</dc:title>
  <dc:creator>Vanessa Burshnic</dc:creator>
  <cp:lastModifiedBy>Davagnino, Judith M. DURVAMC</cp:lastModifiedBy>
  <cp:revision>64</cp:revision>
  <dcterms:created xsi:type="dcterms:W3CDTF">2020-11-12T23:39:43Z</dcterms:created>
  <dcterms:modified xsi:type="dcterms:W3CDTF">2021-12-01T21:34:38Z</dcterms:modified>
</cp:coreProperties>
</file>