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61" r:id="rId2"/>
  </p:sldMasterIdLst>
  <p:notesMasterIdLst>
    <p:notesMasterId r:id="rId34"/>
  </p:notesMasterIdLst>
  <p:sldIdLst>
    <p:sldId id="302" r:id="rId3"/>
    <p:sldId id="279" r:id="rId4"/>
    <p:sldId id="284" r:id="rId5"/>
    <p:sldId id="281" r:id="rId6"/>
    <p:sldId id="283" r:id="rId7"/>
    <p:sldId id="257" r:id="rId8"/>
    <p:sldId id="288" r:id="rId9"/>
    <p:sldId id="289" r:id="rId10"/>
    <p:sldId id="290" r:id="rId11"/>
    <p:sldId id="291" r:id="rId12"/>
    <p:sldId id="282" r:id="rId13"/>
    <p:sldId id="292" r:id="rId14"/>
    <p:sldId id="296" r:id="rId15"/>
    <p:sldId id="301" r:id="rId16"/>
    <p:sldId id="258" r:id="rId17"/>
    <p:sldId id="297" r:id="rId18"/>
    <p:sldId id="270" r:id="rId19"/>
    <p:sldId id="300" r:id="rId20"/>
    <p:sldId id="298" r:id="rId21"/>
    <p:sldId id="259" r:id="rId22"/>
    <p:sldId id="268" r:id="rId23"/>
    <p:sldId id="262" r:id="rId24"/>
    <p:sldId id="260" r:id="rId25"/>
    <p:sldId id="263" r:id="rId26"/>
    <p:sldId id="272" r:id="rId27"/>
    <p:sldId id="273" r:id="rId28"/>
    <p:sldId id="265" r:id="rId29"/>
    <p:sldId id="276" r:id="rId30"/>
    <p:sldId id="266" r:id="rId31"/>
    <p:sldId id="267" r:id="rId32"/>
    <p:sldId id="294"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5663" autoAdjust="0"/>
    <p:restoredTop sz="56926" autoAdjust="0"/>
  </p:normalViewPr>
  <p:slideViewPr>
    <p:cSldViewPr snapToGrid="0">
      <p:cViewPr varScale="1">
        <p:scale>
          <a:sx n="38" d="100"/>
          <a:sy n="38" d="100"/>
        </p:scale>
        <p:origin x="2068" y="3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68146B-DC91-4668-9D86-5FE615C13DE4}" type="datetimeFigureOut">
              <a:rPr lang="en-US" smtClean="0"/>
              <a:t>12/3/2021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77" tIns="46589" rIns="93177" bIns="46589" rtlCol="0" anchor="b"/>
          <a:lstStyle>
            <a:lvl1pPr algn="r">
              <a:defRPr sz="1200"/>
            </a:lvl1pPr>
          </a:lstStyle>
          <a:p>
            <a:fld id="{8348308D-8DDF-4603-8E16-C9AC27BE8C0B}" type="slidenum">
              <a:rPr lang="en-US" smtClean="0"/>
              <a:t>‹#›</a:t>
            </a:fld>
            <a:endParaRPr lang="en-US"/>
          </a:p>
        </p:txBody>
      </p:sp>
    </p:spTree>
    <p:extLst>
      <p:ext uri="{BB962C8B-B14F-4D97-AF65-F5344CB8AC3E}">
        <p14:creationId xmlns:p14="http://schemas.microsoft.com/office/powerpoint/2010/main" val="1573686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My name is Alyson Zarzecki, and I am a Speech Pathologist here at the Durham VA, where I have proudly worked for 15 years.  I am here this morning to talk to you about the Identification of Oropharyngeal Dysphagia in the Geriatric Population. Following my presentation.   Susannah Dixon will be presenting on hearing loss.  SO let’s get started </a:t>
            </a:r>
            <a:r>
              <a:rPr lang="en-US" dirty="0">
                <a:sym typeface="Wingdings" panose="05000000000000000000" pitchFamily="2" charset="2"/>
              </a:rPr>
              <a:t> </a:t>
            </a:r>
            <a:r>
              <a:rPr lang="en-US" dirty="0"/>
              <a:t>…..</a:t>
            </a:r>
          </a:p>
          <a:p>
            <a:endParaRPr lang="en-US" dirty="0"/>
          </a:p>
        </p:txBody>
      </p:sp>
      <p:sp>
        <p:nvSpPr>
          <p:cNvPr id="4" name="Slide Number Placeholder 3"/>
          <p:cNvSpPr>
            <a:spLocks noGrp="1"/>
          </p:cNvSpPr>
          <p:nvPr>
            <p:ph type="sldNum" sz="quarter" idx="5"/>
          </p:nvPr>
        </p:nvSpPr>
        <p:spPr/>
        <p:txBody>
          <a:bodyPr/>
          <a:lstStyle/>
          <a:p>
            <a:fld id="{8348308D-8DDF-4603-8E16-C9AC27BE8C0B}" type="slidenum">
              <a:rPr lang="en-US" smtClean="0"/>
              <a:t>1</a:t>
            </a:fld>
            <a:endParaRPr lang="en-US"/>
          </a:p>
        </p:txBody>
      </p:sp>
    </p:spTree>
    <p:extLst>
      <p:ext uri="{BB962C8B-B14F-4D97-AF65-F5344CB8AC3E}">
        <p14:creationId xmlns:p14="http://schemas.microsoft.com/office/powerpoint/2010/main" val="929233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8308D-8DDF-4603-8E16-C9AC27BE8C0B}" type="slidenum">
              <a:rPr lang="en-US" smtClean="0"/>
              <a:t>10</a:t>
            </a:fld>
            <a:endParaRPr lang="en-US"/>
          </a:p>
        </p:txBody>
      </p:sp>
    </p:spTree>
    <p:extLst>
      <p:ext uri="{BB962C8B-B14F-4D97-AF65-F5344CB8AC3E}">
        <p14:creationId xmlns:p14="http://schemas.microsoft.com/office/powerpoint/2010/main" val="2299825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some common misconceptions</a:t>
            </a:r>
          </a:p>
        </p:txBody>
      </p:sp>
      <p:sp>
        <p:nvSpPr>
          <p:cNvPr id="4" name="Slide Number Placeholder 3"/>
          <p:cNvSpPr>
            <a:spLocks noGrp="1"/>
          </p:cNvSpPr>
          <p:nvPr>
            <p:ph type="sldNum" sz="quarter" idx="10"/>
          </p:nvPr>
        </p:nvSpPr>
        <p:spPr/>
        <p:txBody>
          <a:bodyPr/>
          <a:lstStyle/>
          <a:p>
            <a:fld id="{8348308D-8DDF-4603-8E16-C9AC27BE8C0B}" type="slidenum">
              <a:rPr lang="en-US" smtClean="0"/>
              <a:t>11</a:t>
            </a:fld>
            <a:endParaRPr lang="en-US"/>
          </a:p>
        </p:txBody>
      </p:sp>
    </p:spTree>
    <p:extLst>
      <p:ext uri="{BB962C8B-B14F-4D97-AF65-F5344CB8AC3E}">
        <p14:creationId xmlns:p14="http://schemas.microsoft.com/office/powerpoint/2010/main" val="1469499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r>
              <a:rPr lang="en-US" dirty="0"/>
              <a:t>*(the last point is because of the KOP-Q test question #22 that asks true/false “In the case of swallowing difficulty, all medicines must be ground to ensure that patients ingest them) The correct answer should be FALSE.</a:t>
            </a:r>
          </a:p>
        </p:txBody>
      </p:sp>
      <p:sp>
        <p:nvSpPr>
          <p:cNvPr id="4" name="Slide Number Placeholder 3"/>
          <p:cNvSpPr>
            <a:spLocks noGrp="1"/>
          </p:cNvSpPr>
          <p:nvPr>
            <p:ph type="sldNum" sz="quarter" idx="10"/>
          </p:nvPr>
        </p:nvSpPr>
        <p:spPr/>
        <p:txBody>
          <a:bodyPr/>
          <a:lstStyle/>
          <a:p>
            <a:fld id="{8348308D-8DDF-4603-8E16-C9AC27BE8C0B}" type="slidenum">
              <a:rPr lang="en-US" smtClean="0"/>
              <a:t>12</a:t>
            </a:fld>
            <a:endParaRPr lang="en-US"/>
          </a:p>
        </p:txBody>
      </p:sp>
    </p:spTree>
    <p:extLst>
      <p:ext uri="{BB962C8B-B14F-4D97-AF65-F5344CB8AC3E}">
        <p14:creationId xmlns:p14="http://schemas.microsoft.com/office/powerpoint/2010/main" val="3352744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hope you now have some new or enhanced knowledge about:</a:t>
            </a:r>
          </a:p>
          <a:p>
            <a:endParaRPr lang="en-US" dirty="0"/>
          </a:p>
          <a:p>
            <a:pPr marL="228600" indent="-228600">
              <a:buAutoNum type="arabicParenR"/>
            </a:pPr>
            <a:r>
              <a:rPr lang="en-US" dirty="0"/>
              <a:t>dysphagia in the geriatric population</a:t>
            </a:r>
          </a:p>
          <a:p>
            <a:pPr marL="228600" indent="-228600">
              <a:buAutoNum type="arabicParenR"/>
            </a:pPr>
            <a:r>
              <a:rPr lang="en-US" dirty="0"/>
              <a:t>Who is most at risk</a:t>
            </a:r>
          </a:p>
          <a:p>
            <a:pPr marL="228600" indent="-228600">
              <a:buAutoNum type="arabicParenR"/>
            </a:pPr>
            <a:r>
              <a:rPr lang="en-US" dirty="0"/>
              <a:t>Some signs to look for to see if Speech (or other specialties) need to be involved</a:t>
            </a:r>
          </a:p>
          <a:p>
            <a:pPr marL="228600" indent="-228600">
              <a:buAutoNum type="arabicParenR"/>
            </a:pPr>
            <a:r>
              <a:rPr lang="en-US" dirty="0"/>
              <a:t>A few of the many things Speech can do once involved</a:t>
            </a:r>
          </a:p>
          <a:p>
            <a:pPr marL="228600" indent="-228600">
              <a:buAutoNum type="arabicParenR"/>
            </a:pPr>
            <a:r>
              <a:rPr lang="en-US" dirty="0"/>
              <a:t>And now know a few of the common misconceptions related to oropharyngeal dysphagia</a:t>
            </a:r>
          </a:p>
          <a:p>
            <a:pPr marL="228600" indent="-228600">
              <a:buAutoNum type="arabicParenR"/>
            </a:pPr>
            <a:endParaRPr lang="en-US" dirty="0"/>
          </a:p>
          <a:p>
            <a:pPr marL="0" indent="0">
              <a:buNone/>
            </a:pPr>
            <a:r>
              <a:rPr lang="en-US" dirty="0"/>
              <a:t>Before we move on the Hearing Loss portion of our talk, does anyone have any questions related to dysphagia that I can help answer?</a:t>
            </a:r>
          </a:p>
        </p:txBody>
      </p:sp>
      <p:sp>
        <p:nvSpPr>
          <p:cNvPr id="4" name="Slide Number Placeholder 3"/>
          <p:cNvSpPr>
            <a:spLocks noGrp="1"/>
          </p:cNvSpPr>
          <p:nvPr>
            <p:ph type="sldNum" sz="quarter" idx="10"/>
          </p:nvPr>
        </p:nvSpPr>
        <p:spPr/>
        <p:txBody>
          <a:bodyPr/>
          <a:lstStyle/>
          <a:p>
            <a:fld id="{8348308D-8DDF-4603-8E16-C9AC27BE8C0B}" type="slidenum">
              <a:rPr lang="en-US" smtClean="0"/>
              <a:t>13</a:t>
            </a:fld>
            <a:endParaRPr lang="en-US"/>
          </a:p>
        </p:txBody>
      </p:sp>
    </p:spTree>
    <p:extLst>
      <p:ext uri="{BB962C8B-B14F-4D97-AF65-F5344CB8AC3E}">
        <p14:creationId xmlns:p14="http://schemas.microsoft.com/office/powerpoint/2010/main" val="2123608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Special</a:t>
            </a:r>
            <a:r>
              <a:rPr lang="en-US" baseline="0" dirty="0"/>
              <a:t> thanks to Melanie Frost, </a:t>
            </a:r>
            <a:r>
              <a:rPr lang="en-US" baseline="0" dirty="0" err="1"/>
              <a:t>Au.D</a:t>
            </a:r>
            <a:r>
              <a:rPr lang="en-US" baseline="0" dirty="0"/>
              <a:t>. and Emma Gibbings, </a:t>
            </a:r>
            <a:r>
              <a:rPr lang="en-US" baseline="0" dirty="0" err="1"/>
              <a:t>Au.D</a:t>
            </a:r>
            <a:r>
              <a:rPr lang="en-US" baseline="0" dirty="0"/>
              <a:t>., and </a:t>
            </a:r>
            <a:r>
              <a:rPr lang="en-US" baseline="0" dirty="0" err="1"/>
              <a:t>Brettlyn</a:t>
            </a:r>
            <a:r>
              <a:rPr lang="en-US" baseline="0" dirty="0"/>
              <a:t> Little, whose slides I adapted today’s presentation </a:t>
            </a:r>
            <a:endParaRPr lang="en-US" dirty="0"/>
          </a:p>
          <a:p>
            <a:endParaRPr lang="en-US" dirty="0"/>
          </a:p>
        </p:txBody>
      </p:sp>
      <p:sp>
        <p:nvSpPr>
          <p:cNvPr id="4" name="Slide Number Placeholder 3"/>
          <p:cNvSpPr>
            <a:spLocks noGrp="1"/>
          </p:cNvSpPr>
          <p:nvPr>
            <p:ph type="sldNum" sz="quarter" idx="5"/>
          </p:nvPr>
        </p:nvSpPr>
        <p:spPr/>
        <p:txBody>
          <a:bodyPr/>
          <a:lstStyle/>
          <a:p>
            <a:fld id="{8348308D-8DDF-4603-8E16-C9AC27BE8C0B}" type="slidenum">
              <a:rPr lang="en-US" smtClean="0"/>
              <a:t>14</a:t>
            </a:fld>
            <a:endParaRPr lang="en-US"/>
          </a:p>
        </p:txBody>
      </p:sp>
    </p:spTree>
    <p:extLst>
      <p:ext uri="{BB962C8B-B14F-4D97-AF65-F5344CB8AC3E}">
        <p14:creationId xmlns:p14="http://schemas.microsoft.com/office/powerpoint/2010/main" val="1882935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While there are many causes to hearing loss, age is the strongest predictor. </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8348308D-8DDF-4603-8E16-C9AC27BE8C0B}" type="slidenum">
              <a:rPr lang="en-US" smtClean="0"/>
              <a:t>15</a:t>
            </a:fld>
            <a:endParaRPr lang="en-US"/>
          </a:p>
        </p:txBody>
      </p:sp>
    </p:spTree>
    <p:extLst>
      <p:ext uri="{BB962C8B-B14F-4D97-AF65-F5344CB8AC3E}">
        <p14:creationId xmlns:p14="http://schemas.microsoft.com/office/powerpoint/2010/main" val="2119142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prstClr val="black"/>
                </a:solidFill>
              </a:rPr>
              <a:t>It helps to have an understanding of how we hear and how hearing loss affects communication before we get into the details of how to interact with these patients. </a:t>
            </a:r>
          </a:p>
          <a:p>
            <a:pPr marL="0" indent="0">
              <a:buFontTx/>
              <a:buNone/>
            </a:pPr>
            <a:endParaRPr lang="en-US" baseline="0" dirty="0"/>
          </a:p>
          <a:p>
            <a:pPr marL="0" indent="0">
              <a:buFontTx/>
              <a:buNone/>
            </a:pPr>
            <a:r>
              <a:rPr lang="en-US" baseline="0" dirty="0"/>
              <a:t>The site of lesion along this pathway impacts the severity of the hearing loss and determines the type and treatment of the hearing loss. </a:t>
            </a:r>
          </a:p>
        </p:txBody>
      </p:sp>
      <p:sp>
        <p:nvSpPr>
          <p:cNvPr id="4" name="Slide Number Placeholder 3"/>
          <p:cNvSpPr>
            <a:spLocks noGrp="1"/>
          </p:cNvSpPr>
          <p:nvPr>
            <p:ph type="sldNum" sz="quarter" idx="10"/>
          </p:nvPr>
        </p:nvSpPr>
        <p:spPr/>
        <p:txBody>
          <a:bodyPr/>
          <a:lstStyle/>
          <a:p>
            <a:fld id="{8348308D-8DDF-4603-8E16-C9AC27BE8C0B}" type="slidenum">
              <a:rPr lang="en-US" smtClean="0"/>
              <a:t>16</a:t>
            </a:fld>
            <a:endParaRPr lang="en-US"/>
          </a:p>
        </p:txBody>
      </p:sp>
    </p:spTree>
    <p:extLst>
      <p:ext uri="{BB962C8B-B14F-4D97-AF65-F5344CB8AC3E}">
        <p14:creationId xmlns:p14="http://schemas.microsoft.com/office/powerpoint/2010/main" val="2451158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solidFill>
                  <a:prstClr val="black"/>
                </a:solidFill>
              </a:rPr>
              <a:t>https://www.gptrove.net/wp-content/uploads/audiog1.png</a:t>
            </a:r>
          </a:p>
          <a:p>
            <a:pPr defTabSz="931774">
              <a:defRPr/>
            </a:pPr>
            <a:endParaRPr lang="en-US" sz="1000" dirty="0">
              <a:solidFill>
                <a:prstClr val="black"/>
              </a:solidFill>
            </a:endParaRPr>
          </a:p>
          <a:p>
            <a:pPr defTabSz="931774">
              <a:defRPr/>
            </a:pPr>
            <a:r>
              <a:rPr lang="en-US" sz="1000" dirty="0">
                <a:solidFill>
                  <a:prstClr val="black"/>
                </a:solidFill>
              </a:rPr>
              <a:t>https://encrypted-tbn0.gstatic.com/images?q=tbn:ANd9GcSidvN7CoDiTE6DiMcRXVKk-JRlX9ZnlLRiakiMYQOhxy3Z7xY3&amp;s</a:t>
            </a:r>
          </a:p>
          <a:p>
            <a:pPr defTabSz="931774">
              <a:defRPr/>
            </a:pPr>
            <a:endParaRPr lang="en-US" sz="1000" dirty="0">
              <a:solidFill>
                <a:prstClr val="black"/>
              </a:solidFill>
            </a:endParaRPr>
          </a:p>
          <a:p>
            <a:pPr defTabSz="931774">
              <a:defRPr/>
            </a:pPr>
            <a:r>
              <a:rPr lang="en-US" sz="1000" dirty="0">
                <a:solidFill>
                  <a:prstClr val="black"/>
                </a:solidFill>
              </a:rPr>
              <a:t>We measure by pitch and by volume. With low pitch to high pitch, and soft sounds to loud sounds. </a:t>
            </a:r>
          </a:p>
          <a:p>
            <a:pPr defTabSz="931774">
              <a:defRPr/>
            </a:pPr>
            <a:endParaRPr lang="en-US" sz="1000" dirty="0">
              <a:solidFill>
                <a:prstClr val="black"/>
              </a:solidFill>
            </a:endParaRPr>
          </a:p>
          <a:p>
            <a:pPr defTabSz="931774">
              <a:defRPr/>
            </a:pPr>
            <a:r>
              <a:rPr lang="en-US" sz="1000" dirty="0">
                <a:solidFill>
                  <a:prstClr val="black"/>
                </a:solidFill>
              </a:rPr>
              <a:t>The blue line with “X” represents the left ear. </a:t>
            </a:r>
          </a:p>
          <a:p>
            <a:pPr defTabSz="931774">
              <a:defRPr/>
            </a:pPr>
            <a:r>
              <a:rPr lang="en-US" sz="1000" dirty="0">
                <a:solidFill>
                  <a:prstClr val="black"/>
                </a:solidFill>
              </a:rPr>
              <a:t>The red line with “O” represents the right ear. </a:t>
            </a:r>
          </a:p>
          <a:p>
            <a:pPr defTabSz="931774">
              <a:defRPr/>
            </a:pPr>
            <a:endParaRPr lang="en-US" sz="1000" dirty="0">
              <a:solidFill>
                <a:prstClr val="black"/>
              </a:solidFill>
            </a:endParaRPr>
          </a:p>
          <a:p>
            <a:pPr defTabSz="931774">
              <a:defRPr/>
            </a:pPr>
            <a:endParaRPr lang="en-US" sz="1000" dirty="0">
              <a:solidFill>
                <a:prstClr val="black"/>
              </a:solidFill>
            </a:endParaRPr>
          </a:p>
        </p:txBody>
      </p:sp>
      <p:sp>
        <p:nvSpPr>
          <p:cNvPr id="4" name="Slide Number Placeholder 3"/>
          <p:cNvSpPr>
            <a:spLocks noGrp="1"/>
          </p:cNvSpPr>
          <p:nvPr>
            <p:ph type="sldNum" sz="quarter" idx="10"/>
          </p:nvPr>
        </p:nvSpPr>
        <p:spPr/>
        <p:txBody>
          <a:bodyPr/>
          <a:lstStyle/>
          <a:p>
            <a:fld id="{8348308D-8DDF-4603-8E16-C9AC27BE8C0B}" type="slidenum">
              <a:rPr lang="en-US" smtClean="0"/>
              <a:t>17</a:t>
            </a:fld>
            <a:endParaRPr lang="en-US"/>
          </a:p>
        </p:txBody>
      </p:sp>
    </p:spTree>
    <p:extLst>
      <p:ext uri="{BB962C8B-B14F-4D97-AF65-F5344CB8AC3E}">
        <p14:creationId xmlns:p14="http://schemas.microsoft.com/office/powerpoint/2010/main" val="4174125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https://assets.classy.org/9486612/c864f6f0-4f33-11e9-a19a-0a97e5d08a74.png</a:t>
            </a:r>
          </a:p>
          <a:p>
            <a:endParaRPr lang="en-US" dirty="0"/>
          </a:p>
          <a:p>
            <a:r>
              <a:rPr lang="en-US" dirty="0"/>
              <a:t>https://pbs.twimg.com/media/DmynJB6UcAArWQT.jpg</a:t>
            </a:r>
          </a:p>
          <a:p>
            <a:endParaRPr lang="en-US" dirty="0"/>
          </a:p>
          <a:p>
            <a:r>
              <a:rPr lang="en-US" dirty="0"/>
              <a:t>“shoe” vs. “few”</a:t>
            </a:r>
          </a:p>
        </p:txBody>
      </p:sp>
      <p:sp>
        <p:nvSpPr>
          <p:cNvPr id="4" name="Slide Number Placeholder 3"/>
          <p:cNvSpPr>
            <a:spLocks noGrp="1"/>
          </p:cNvSpPr>
          <p:nvPr>
            <p:ph type="sldNum" sz="quarter" idx="5"/>
          </p:nvPr>
        </p:nvSpPr>
        <p:spPr/>
        <p:txBody>
          <a:bodyPr/>
          <a:lstStyle/>
          <a:p>
            <a:fld id="{8348308D-8DDF-4603-8E16-C9AC27BE8C0B}" type="slidenum">
              <a:rPr lang="en-US" smtClean="0"/>
              <a:t>18</a:t>
            </a:fld>
            <a:endParaRPr lang="en-US"/>
          </a:p>
        </p:txBody>
      </p:sp>
    </p:spTree>
    <p:extLst>
      <p:ext uri="{BB962C8B-B14F-4D97-AF65-F5344CB8AC3E}">
        <p14:creationId xmlns:p14="http://schemas.microsoft.com/office/powerpoint/2010/main" val="1293171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Conductive hearing loss can usually be resolved, while sensorineural hearing loss is typically more permanent. </a:t>
            </a:r>
          </a:p>
          <a:p>
            <a:endParaRPr lang="en-US" dirty="0"/>
          </a:p>
          <a:p>
            <a:r>
              <a:rPr lang="en-US" dirty="0"/>
              <a:t>Most conductive hearing losses can be resolved with medical treatment. </a:t>
            </a:r>
          </a:p>
          <a:p>
            <a:endParaRPr lang="en-US" dirty="0"/>
          </a:p>
          <a:p>
            <a:r>
              <a:rPr lang="en-US" dirty="0"/>
              <a:t>Sensorineural hearing losses are usually treated with hearing devices, with the most popular hearing device being a hearing aid. </a:t>
            </a:r>
          </a:p>
        </p:txBody>
      </p:sp>
      <p:sp>
        <p:nvSpPr>
          <p:cNvPr id="4" name="Slide Number Placeholder 3"/>
          <p:cNvSpPr>
            <a:spLocks noGrp="1"/>
          </p:cNvSpPr>
          <p:nvPr>
            <p:ph type="sldNum" sz="quarter" idx="5"/>
          </p:nvPr>
        </p:nvSpPr>
        <p:spPr/>
        <p:txBody>
          <a:bodyPr/>
          <a:lstStyle/>
          <a:p>
            <a:fld id="{8348308D-8DDF-4603-8E16-C9AC27BE8C0B}" type="slidenum">
              <a:rPr lang="en-US" smtClean="0"/>
              <a:t>19</a:t>
            </a:fld>
            <a:endParaRPr lang="en-US"/>
          </a:p>
        </p:txBody>
      </p:sp>
    </p:spTree>
    <p:extLst>
      <p:ext uri="{BB962C8B-B14F-4D97-AF65-F5344CB8AC3E}">
        <p14:creationId xmlns:p14="http://schemas.microsoft.com/office/powerpoint/2010/main" val="3577971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Helping individuals with swallowing disorders is a passion of mine.  So that I can help YOU serve these patients well, I first have to give you a few definitions.  </a:t>
            </a:r>
          </a:p>
          <a:p>
            <a:r>
              <a:rPr lang="en-US" dirty="0"/>
              <a:t>Notice different specialties address different complaints as they pertain to swallowing.  Familiarizing yourself with this information will expedite getting  patients to the specialty that can best address their particular complaints. (E.g., Globus sensation, regurgitation)</a:t>
            </a:r>
          </a:p>
        </p:txBody>
      </p:sp>
      <p:sp>
        <p:nvSpPr>
          <p:cNvPr id="4" name="Slide Number Placeholder 3"/>
          <p:cNvSpPr>
            <a:spLocks noGrp="1"/>
          </p:cNvSpPr>
          <p:nvPr>
            <p:ph type="sldNum" sz="quarter" idx="10"/>
          </p:nvPr>
        </p:nvSpPr>
        <p:spPr/>
        <p:txBody>
          <a:bodyPr/>
          <a:lstStyle/>
          <a:p>
            <a:fld id="{8348308D-8DDF-4603-8E16-C9AC27BE8C0B}" type="slidenum">
              <a:rPr lang="en-US" smtClean="0"/>
              <a:t>2</a:t>
            </a:fld>
            <a:endParaRPr lang="en-US"/>
          </a:p>
        </p:txBody>
      </p:sp>
    </p:spTree>
    <p:extLst>
      <p:ext uri="{BB962C8B-B14F-4D97-AF65-F5344CB8AC3E}">
        <p14:creationId xmlns:p14="http://schemas.microsoft.com/office/powerpoint/2010/main" val="2970562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solidFill>
                  <a:prstClr val="black"/>
                </a:solidFill>
              </a:rPr>
              <a:t>It is more common for us to see permanent or sensorineural hearing losses. </a:t>
            </a:r>
          </a:p>
          <a:p>
            <a:pPr defTabSz="931774">
              <a:defRPr/>
            </a:pPr>
            <a:r>
              <a:rPr lang="en-US" sz="1000" dirty="0">
                <a:solidFill>
                  <a:prstClr val="black"/>
                </a:solidFill>
              </a:rPr>
              <a:t>-sensory meaning damage occurred in the cochlea, and/or</a:t>
            </a:r>
          </a:p>
          <a:p>
            <a:pPr defTabSz="931774">
              <a:defRPr/>
            </a:pPr>
            <a:r>
              <a:rPr lang="en-US" sz="1000" dirty="0">
                <a:solidFill>
                  <a:prstClr val="black"/>
                </a:solidFill>
              </a:rPr>
              <a:t>-neural meaning the damage occurred in the neural pathway </a:t>
            </a:r>
          </a:p>
          <a:p>
            <a:pPr defTabSz="931774">
              <a:defRPr/>
            </a:pPr>
            <a:endParaRPr lang="en-US" sz="1000" dirty="0">
              <a:solidFill>
                <a:prstClr val="black"/>
              </a:solidFill>
            </a:endParaRPr>
          </a:p>
          <a:p>
            <a:pPr defTabSz="931774">
              <a:defRPr/>
            </a:pPr>
            <a:r>
              <a:rPr lang="en-US" sz="1000" dirty="0">
                <a:solidFill>
                  <a:prstClr val="black"/>
                </a:solidFill>
              </a:rPr>
              <a:t>This creates 2 major problems in the auditory system, which are attenuation and distortion</a:t>
            </a:r>
          </a:p>
          <a:p>
            <a:pPr defTabSz="931774">
              <a:defRPr/>
            </a:pPr>
            <a:r>
              <a:rPr lang="en-US" sz="1000" dirty="0">
                <a:solidFill>
                  <a:prstClr val="black"/>
                </a:solidFill>
              </a:rPr>
              <a:t>-Attenuation: the reduction of a signal, this means a sound has to be louder for the patient to even tell that it’s there</a:t>
            </a:r>
          </a:p>
          <a:p>
            <a:pPr defTabSz="931774">
              <a:defRPr/>
            </a:pPr>
            <a:r>
              <a:rPr lang="en-US" sz="1000" dirty="0">
                <a:solidFill>
                  <a:prstClr val="black"/>
                </a:solidFill>
              </a:rPr>
              <a:t>-Distortion: changes the way sound is coded (remember if the sound isn’t coded properly our understanding suffers)- for example </a:t>
            </a:r>
          </a:p>
          <a:p>
            <a:pPr defTabSz="931774">
              <a:defRPr/>
            </a:pPr>
            <a:endParaRPr lang="en-US" sz="1000" dirty="0">
              <a:solidFill>
                <a:prstClr val="black"/>
              </a:solidFill>
            </a:endParaRPr>
          </a:p>
          <a:p>
            <a:pPr defTabSz="931774">
              <a:defRPr/>
            </a:pPr>
            <a:r>
              <a:rPr lang="en-US" sz="1000" dirty="0">
                <a:solidFill>
                  <a:prstClr val="black"/>
                </a:solidFill>
              </a:rPr>
              <a:t>The important piece here is that even if the sound gets louder, it can still be distorted and unclear to your patients</a:t>
            </a:r>
          </a:p>
        </p:txBody>
      </p:sp>
      <p:sp>
        <p:nvSpPr>
          <p:cNvPr id="4" name="Slide Number Placeholder 3"/>
          <p:cNvSpPr>
            <a:spLocks noGrp="1"/>
          </p:cNvSpPr>
          <p:nvPr>
            <p:ph type="sldNum" sz="quarter" idx="10"/>
          </p:nvPr>
        </p:nvSpPr>
        <p:spPr/>
        <p:txBody>
          <a:bodyPr/>
          <a:lstStyle/>
          <a:p>
            <a:fld id="{8348308D-8DDF-4603-8E16-C9AC27BE8C0B}" type="slidenum">
              <a:rPr lang="en-US" smtClean="0"/>
              <a:t>20</a:t>
            </a:fld>
            <a:endParaRPr lang="en-US"/>
          </a:p>
        </p:txBody>
      </p:sp>
    </p:spTree>
    <p:extLst>
      <p:ext uri="{BB962C8B-B14F-4D97-AF65-F5344CB8AC3E}">
        <p14:creationId xmlns:p14="http://schemas.microsoft.com/office/powerpoint/2010/main" val="2590851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louder is not always clearer</a:t>
            </a:r>
          </a:p>
          <a:p>
            <a:endParaRPr lang="en-US" dirty="0"/>
          </a:p>
          <a:p>
            <a:r>
              <a:rPr lang="en-US" dirty="0"/>
              <a:t>* THIS slide emphasizes the answer to the strange KOP-Q question #20 that asks true/false “When speaking to hearing impaired older patients, it is best to speak at normal volume. “  The answer on the test is TRUE.</a:t>
            </a:r>
          </a:p>
        </p:txBody>
      </p:sp>
      <p:sp>
        <p:nvSpPr>
          <p:cNvPr id="4" name="Slide Number Placeholder 3"/>
          <p:cNvSpPr>
            <a:spLocks noGrp="1"/>
          </p:cNvSpPr>
          <p:nvPr>
            <p:ph type="sldNum" sz="quarter" idx="10"/>
          </p:nvPr>
        </p:nvSpPr>
        <p:spPr/>
        <p:txBody>
          <a:bodyPr/>
          <a:lstStyle/>
          <a:p>
            <a:fld id="{8348308D-8DDF-4603-8E16-C9AC27BE8C0B}" type="slidenum">
              <a:rPr lang="en-US" smtClean="0"/>
              <a:t>21</a:t>
            </a:fld>
            <a:endParaRPr lang="en-US"/>
          </a:p>
        </p:txBody>
      </p:sp>
    </p:spTree>
    <p:extLst>
      <p:ext uri="{BB962C8B-B14F-4D97-AF65-F5344CB8AC3E}">
        <p14:creationId xmlns:p14="http://schemas.microsoft.com/office/powerpoint/2010/main" val="217378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Hearing loss affects everyone differently. Some people experience one of these forms of daily impact, while others experience multiple. </a:t>
            </a:r>
          </a:p>
          <a:p>
            <a:endParaRPr lang="en-US" baseline="0" dirty="0"/>
          </a:p>
          <a:p>
            <a:r>
              <a:rPr lang="en-US" baseline="0" dirty="0"/>
              <a:t>Some become frustrated when they have to constantly say “huh” or “what”. </a:t>
            </a:r>
          </a:p>
          <a:p>
            <a:endParaRPr lang="en-US" baseline="0" dirty="0"/>
          </a:p>
          <a:p>
            <a:r>
              <a:rPr lang="en-US" baseline="0" dirty="0"/>
              <a:t>Some stop attending gatherings with their friends and families that they once enjoyed because they cannot understand the conversations. </a:t>
            </a:r>
          </a:p>
          <a:p>
            <a:endParaRPr lang="en-US" baseline="0" dirty="0"/>
          </a:p>
          <a:p>
            <a:r>
              <a:rPr lang="en-US" baseline="0" dirty="0"/>
              <a:t>A hot topic in research for audiology right now is the relationship between cognitive decline and hearing loss.  More research needs to be done to see if assistive devices can help with cognitive decline, however, hearing aids have been shown to improve quality of life in older adults.</a:t>
            </a:r>
          </a:p>
          <a:p>
            <a:endParaRPr lang="en-US" baseline="0" dirty="0"/>
          </a:p>
          <a:p>
            <a:endParaRPr lang="en-US" dirty="0"/>
          </a:p>
          <a:p>
            <a:endParaRPr lang="en-US" dirty="0"/>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8348308D-8DDF-4603-8E16-C9AC27BE8C0B}" type="slidenum">
              <a:rPr lang="en-US" smtClean="0"/>
              <a:t>22</a:t>
            </a:fld>
            <a:endParaRPr lang="en-US"/>
          </a:p>
        </p:txBody>
      </p:sp>
    </p:spTree>
    <p:extLst>
      <p:ext uri="{BB962C8B-B14F-4D97-AF65-F5344CB8AC3E}">
        <p14:creationId xmlns:p14="http://schemas.microsoft.com/office/powerpoint/2010/main" val="3336563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communication breaks down,</a:t>
            </a:r>
            <a:r>
              <a:rPr lang="en-US" baseline="0" dirty="0"/>
              <a:t> it can lead to serious and dangerous medical errors, so what can you do? the three big ones are : </a:t>
            </a:r>
          </a:p>
          <a:p>
            <a:r>
              <a:rPr lang="en-US" baseline="0" dirty="0"/>
              <a:t>1. Use assistive listening technology whenever available </a:t>
            </a:r>
          </a:p>
          <a:p>
            <a:r>
              <a:rPr lang="en-US" baseline="0" dirty="0"/>
              <a:t>2. Practice good communication strategies </a:t>
            </a:r>
          </a:p>
          <a:p>
            <a:r>
              <a:rPr lang="en-US" baseline="0" dirty="0"/>
              <a:t>And 3. refer for further diagnostic testing if you have  concerns</a:t>
            </a:r>
            <a:endParaRPr lang="en-US" dirty="0"/>
          </a:p>
        </p:txBody>
      </p:sp>
      <p:sp>
        <p:nvSpPr>
          <p:cNvPr id="4" name="Slide Number Placeholder 3"/>
          <p:cNvSpPr>
            <a:spLocks noGrp="1"/>
          </p:cNvSpPr>
          <p:nvPr>
            <p:ph type="sldNum" sz="quarter" idx="10"/>
          </p:nvPr>
        </p:nvSpPr>
        <p:spPr/>
        <p:txBody>
          <a:bodyPr/>
          <a:lstStyle/>
          <a:p>
            <a:fld id="{8348308D-8DDF-4603-8E16-C9AC27BE8C0B}" type="slidenum">
              <a:rPr lang="en-US" smtClean="0"/>
              <a:t>23</a:t>
            </a:fld>
            <a:endParaRPr lang="en-US"/>
          </a:p>
        </p:txBody>
      </p:sp>
    </p:spTree>
    <p:extLst>
      <p:ext uri="{BB962C8B-B14F-4D97-AF65-F5344CB8AC3E}">
        <p14:creationId xmlns:p14="http://schemas.microsoft.com/office/powerpoint/2010/main" val="1681259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Hearing aids are still delivering sound  to damaged system. If your patient has a hearing aid, please don’t expect them to hear everything you say. It is still important to use effective communication strategies. </a:t>
            </a:r>
          </a:p>
          <a:p>
            <a:endParaRPr lang="en-US" baseline="0" dirty="0"/>
          </a:p>
          <a:p>
            <a:r>
              <a:rPr lang="en-US" baseline="0" dirty="0"/>
              <a:t>With a pocket talker, the patient wears the headphones, you talk into a microphone, and what you are saying is played through the headphones or directly in their ears. </a:t>
            </a:r>
            <a:endParaRPr lang="en-US" dirty="0"/>
          </a:p>
        </p:txBody>
      </p:sp>
      <p:sp>
        <p:nvSpPr>
          <p:cNvPr id="4" name="Slide Number Placeholder 3"/>
          <p:cNvSpPr>
            <a:spLocks noGrp="1"/>
          </p:cNvSpPr>
          <p:nvPr>
            <p:ph type="sldNum" sz="quarter" idx="10"/>
          </p:nvPr>
        </p:nvSpPr>
        <p:spPr/>
        <p:txBody>
          <a:bodyPr/>
          <a:lstStyle/>
          <a:p>
            <a:fld id="{8348308D-8DDF-4603-8E16-C9AC27BE8C0B}" type="slidenum">
              <a:rPr lang="en-US" smtClean="0"/>
              <a:t>24</a:t>
            </a:fld>
            <a:endParaRPr lang="en-US"/>
          </a:p>
        </p:txBody>
      </p:sp>
    </p:spTree>
    <p:extLst>
      <p:ext uri="{BB962C8B-B14F-4D97-AF65-F5344CB8AC3E}">
        <p14:creationId xmlns:p14="http://schemas.microsoft.com/office/powerpoint/2010/main" val="674163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8308D-8DDF-4603-8E16-C9AC27BE8C0B}" type="slidenum">
              <a:rPr lang="en-US" smtClean="0"/>
              <a:t>25</a:t>
            </a:fld>
            <a:endParaRPr lang="en-US"/>
          </a:p>
        </p:txBody>
      </p:sp>
    </p:spTree>
    <p:extLst>
      <p:ext uri="{BB962C8B-B14F-4D97-AF65-F5344CB8AC3E}">
        <p14:creationId xmlns:p14="http://schemas.microsoft.com/office/powerpoint/2010/main" val="2080914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8308D-8DDF-4603-8E16-C9AC27BE8C0B}" type="slidenum">
              <a:rPr lang="en-US" smtClean="0"/>
              <a:t>26</a:t>
            </a:fld>
            <a:endParaRPr lang="en-US"/>
          </a:p>
        </p:txBody>
      </p:sp>
    </p:spTree>
    <p:extLst>
      <p:ext uri="{BB962C8B-B14F-4D97-AF65-F5344CB8AC3E}">
        <p14:creationId xmlns:p14="http://schemas.microsoft.com/office/powerpoint/2010/main" val="603200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provide</a:t>
            </a:r>
            <a:r>
              <a:rPr lang="en-US" baseline="0" dirty="0"/>
              <a:t> a variety of diagnostic and rehabilitative services, including vestibular/dizzy evaluations and cochlear implant evaluations- we also have pocket talkers available for loan for inpatients who are in need and do not have hearing aids- please contact the clinic if you think a patient needs help, we are more than happy to work with you and the patient </a:t>
            </a:r>
            <a:endParaRPr lang="en-US" dirty="0"/>
          </a:p>
        </p:txBody>
      </p:sp>
      <p:sp>
        <p:nvSpPr>
          <p:cNvPr id="4" name="Slide Number Placeholder 3"/>
          <p:cNvSpPr>
            <a:spLocks noGrp="1"/>
          </p:cNvSpPr>
          <p:nvPr>
            <p:ph type="sldNum" sz="quarter" idx="10"/>
          </p:nvPr>
        </p:nvSpPr>
        <p:spPr/>
        <p:txBody>
          <a:bodyPr/>
          <a:lstStyle/>
          <a:p>
            <a:fld id="{8348308D-8DDF-4603-8E16-C9AC27BE8C0B}" type="slidenum">
              <a:rPr lang="en-US" smtClean="0"/>
              <a:t>27</a:t>
            </a:fld>
            <a:endParaRPr lang="en-US"/>
          </a:p>
        </p:txBody>
      </p:sp>
    </p:spTree>
    <p:extLst>
      <p:ext uri="{BB962C8B-B14F-4D97-AF65-F5344CB8AC3E}">
        <p14:creationId xmlns:p14="http://schemas.microsoft.com/office/powerpoint/2010/main" val="1662417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please</a:t>
            </a:r>
            <a:r>
              <a:rPr lang="en-US" baseline="0" dirty="0"/>
              <a:t> refer a patient to audiology if they need further hearing testing or if they are at risk for developing hearing loss due to an ongoing treatment, such as oncology patients starting chemotherapy </a:t>
            </a:r>
          </a:p>
          <a:p>
            <a:endParaRPr lang="en-US" baseline="0" dirty="0"/>
          </a:p>
          <a:p>
            <a:r>
              <a:rPr lang="en-US" baseline="0" dirty="0"/>
              <a:t>If they are an inpatient, just keep in mind, that a hearing test may not be the more pressing concern for this patient- if you think they need help hearing we are happy to get them set up with a pocket talker, and schedule a hearing test when their condition is stable </a:t>
            </a:r>
          </a:p>
          <a:p>
            <a:r>
              <a:rPr lang="en-US" baseline="0" dirty="0"/>
              <a:t>-please look in their ears first, as ears need to be free of wax before testing</a:t>
            </a:r>
          </a:p>
          <a:p>
            <a:r>
              <a:rPr lang="en-US" baseline="0" dirty="0"/>
              <a:t>- we do offer cerumen management for wax buildups but we only have 2 providers with the training, and we cannot remove wax from patients who take prescription blood thinner medication (that needs to be done by a physician or ENT)</a:t>
            </a:r>
          </a:p>
          <a:p>
            <a:endParaRPr lang="en-US" baseline="0" dirty="0"/>
          </a:p>
          <a:p>
            <a:r>
              <a:rPr lang="en-US" baseline="0" dirty="0"/>
              <a:t>If they cannot be seen as an inpatient, We are a DIRECT ACCESS clinic, so patients can contact us directly to schedule an appointment</a:t>
            </a:r>
          </a:p>
        </p:txBody>
      </p:sp>
      <p:sp>
        <p:nvSpPr>
          <p:cNvPr id="4" name="Slide Number Placeholder 3"/>
          <p:cNvSpPr>
            <a:spLocks noGrp="1"/>
          </p:cNvSpPr>
          <p:nvPr>
            <p:ph type="sldNum" sz="quarter" idx="10"/>
          </p:nvPr>
        </p:nvSpPr>
        <p:spPr/>
        <p:txBody>
          <a:bodyPr/>
          <a:lstStyle/>
          <a:p>
            <a:fld id="{8348308D-8DDF-4603-8E16-C9AC27BE8C0B}" type="slidenum">
              <a:rPr lang="en-US" smtClean="0"/>
              <a:t>28</a:t>
            </a:fld>
            <a:endParaRPr lang="en-US"/>
          </a:p>
        </p:txBody>
      </p:sp>
    </p:spTree>
    <p:extLst>
      <p:ext uri="{BB962C8B-B14F-4D97-AF65-F5344CB8AC3E}">
        <p14:creationId xmlns:p14="http://schemas.microsoft.com/office/powerpoint/2010/main" val="2198175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48308D-8DDF-4603-8E16-C9AC27BE8C0B}" type="slidenum">
              <a:rPr lang="en-US" smtClean="0"/>
              <a:t>29</a:t>
            </a:fld>
            <a:endParaRPr lang="en-US"/>
          </a:p>
        </p:txBody>
      </p:sp>
    </p:spTree>
    <p:extLst>
      <p:ext uri="{BB962C8B-B14F-4D97-AF65-F5344CB8AC3E}">
        <p14:creationId xmlns:p14="http://schemas.microsoft.com/office/powerpoint/2010/main" val="190080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8308D-8DDF-4603-8E16-C9AC27BE8C0B}" type="slidenum">
              <a:rPr lang="en-US" smtClean="0"/>
              <a:t>3</a:t>
            </a:fld>
            <a:endParaRPr lang="en-US"/>
          </a:p>
        </p:txBody>
      </p:sp>
    </p:spTree>
    <p:extLst>
      <p:ext uri="{BB962C8B-B14F-4D97-AF65-F5344CB8AC3E}">
        <p14:creationId xmlns:p14="http://schemas.microsoft.com/office/powerpoint/2010/main" val="656842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48308D-8DDF-4603-8E16-C9AC27BE8C0B}" type="slidenum">
              <a:rPr lang="en-US" smtClean="0"/>
              <a:t>30</a:t>
            </a:fld>
            <a:endParaRPr lang="en-US"/>
          </a:p>
        </p:txBody>
      </p:sp>
    </p:spTree>
    <p:extLst>
      <p:ext uri="{BB962C8B-B14F-4D97-AF65-F5344CB8AC3E}">
        <p14:creationId xmlns:p14="http://schemas.microsoft.com/office/powerpoint/2010/main" val="2306689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8308D-8DDF-4603-8E16-C9AC27BE8C0B}" type="slidenum">
              <a:rPr lang="en-US" smtClean="0"/>
              <a:t>31</a:t>
            </a:fld>
            <a:endParaRPr lang="en-US"/>
          </a:p>
        </p:txBody>
      </p:sp>
    </p:spTree>
    <p:extLst>
      <p:ext uri="{BB962C8B-B14F-4D97-AF65-F5344CB8AC3E}">
        <p14:creationId xmlns:p14="http://schemas.microsoft.com/office/powerpoint/2010/main" val="1142337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description, point out large size of tongue (group of muscles), musculature of pharynx, palate, trachea, esophagus</a:t>
            </a:r>
          </a:p>
          <a:p>
            <a:r>
              <a:rPr lang="en-US" dirty="0"/>
              <a:t>Seal our lips and tongue gathers food/liquid into a cohesive bolus, the tongue then propels bolus posteriorly where the base of tongue retracts to meet the pharyngeal wall and the palate lifts to prevent nasal escape, the pharyngeal constrictor muscles continue to propel the bolus through pharynx as the hyoid bone lifts superiorly and anteriorly to invert the epiglottis and close off airway during the swallow, the UES relaxes and bolus continues through to esophagus</a:t>
            </a:r>
          </a:p>
          <a:p>
            <a:endParaRPr lang="en-US" dirty="0"/>
          </a:p>
          <a:p>
            <a:endParaRPr lang="en-US" dirty="0"/>
          </a:p>
        </p:txBody>
      </p:sp>
      <p:sp>
        <p:nvSpPr>
          <p:cNvPr id="4" name="Slide Number Placeholder 3"/>
          <p:cNvSpPr>
            <a:spLocks noGrp="1"/>
          </p:cNvSpPr>
          <p:nvPr>
            <p:ph type="sldNum" sz="quarter" idx="10"/>
          </p:nvPr>
        </p:nvSpPr>
        <p:spPr/>
        <p:txBody>
          <a:bodyPr/>
          <a:lstStyle/>
          <a:p>
            <a:fld id="{8348308D-8DDF-4603-8E16-C9AC27BE8C0B}" type="slidenum">
              <a:rPr lang="en-US" smtClean="0"/>
              <a:t>4</a:t>
            </a:fld>
            <a:endParaRPr lang="en-US"/>
          </a:p>
        </p:txBody>
      </p:sp>
    </p:spTree>
    <p:extLst>
      <p:ext uri="{BB962C8B-B14F-4D97-AF65-F5344CB8AC3E}">
        <p14:creationId xmlns:p14="http://schemas.microsoft.com/office/powerpoint/2010/main" val="1406729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8308D-8DDF-4603-8E16-C9AC27BE8C0B}" type="slidenum">
              <a:rPr lang="en-US" smtClean="0"/>
              <a:t>5</a:t>
            </a:fld>
            <a:endParaRPr lang="en-US"/>
          </a:p>
        </p:txBody>
      </p:sp>
    </p:spTree>
    <p:extLst>
      <p:ext uri="{BB962C8B-B14F-4D97-AF65-F5344CB8AC3E}">
        <p14:creationId xmlns:p14="http://schemas.microsoft.com/office/powerpoint/2010/main" val="1073150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After bullet #4:</a:t>
            </a:r>
          </a:p>
          <a:p>
            <a:r>
              <a:rPr lang="en-US" dirty="0"/>
              <a:t>--food and liquid were not meant to be digested in the lungs.  If not cleared adequately, it essentially stays there and rots. It draws bacteria and can result in a life-threatening pneumonia.  It’s something we very much want to avoid and knowing who is high risk really helps.  </a:t>
            </a:r>
          </a:p>
        </p:txBody>
      </p:sp>
      <p:sp>
        <p:nvSpPr>
          <p:cNvPr id="4" name="Slide Number Placeholder 3"/>
          <p:cNvSpPr>
            <a:spLocks noGrp="1"/>
          </p:cNvSpPr>
          <p:nvPr>
            <p:ph type="sldNum" sz="quarter" idx="10"/>
          </p:nvPr>
        </p:nvSpPr>
        <p:spPr/>
        <p:txBody>
          <a:bodyPr/>
          <a:lstStyle/>
          <a:p>
            <a:fld id="{8348308D-8DDF-4603-8E16-C9AC27BE8C0B}" type="slidenum">
              <a:rPr lang="en-US" smtClean="0"/>
              <a:t>6</a:t>
            </a:fld>
            <a:endParaRPr lang="en-US"/>
          </a:p>
        </p:txBody>
      </p:sp>
    </p:spTree>
    <p:extLst>
      <p:ext uri="{BB962C8B-B14F-4D97-AF65-F5344CB8AC3E}">
        <p14:creationId xmlns:p14="http://schemas.microsoft.com/office/powerpoint/2010/main" val="363757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1</a:t>
            </a:r>
            <a:r>
              <a:rPr lang="en-US" baseline="30000" dirty="0"/>
              <a:t>st</a:t>
            </a:r>
            <a:r>
              <a:rPr lang="en-US" dirty="0"/>
              <a:t> bullet:</a:t>
            </a:r>
          </a:p>
          <a:p>
            <a:r>
              <a:rPr lang="en-US" dirty="0"/>
              <a:t>--When we swallow normally,  it involves a brief apneic period during the swallow (&lt;1 second when we stop breathing) to protect our airway while food/liquid passes over it.  People who have acute or chronic issues where the have a </a:t>
            </a:r>
            <a:r>
              <a:rPr lang="en-US" dirty="0" err="1"/>
              <a:t>hjgh</a:t>
            </a:r>
            <a:r>
              <a:rPr lang="en-US" dirty="0"/>
              <a:t> respiratory rate (usually &gt;30 breaths/minute) or labored breathing, are at higher risk of aspiration.  Chronic Obstructive Pulmonary Disease (COPD) is a good example of a respiratory disease that can put a person at high risk of aspiration, and one that is very common in the Veteran population due to the number of Veterans, particularly Vietnam Era and older, who smoke or have smoked.</a:t>
            </a:r>
          </a:p>
          <a:p>
            <a:r>
              <a:rPr lang="en-US" dirty="0"/>
              <a:t>What can happen is that the drive for O2 overrides the individual’s ability to maintain the necessary apneic period during the swallow, and instead take a breath, inhaling DURING the swallow.  </a:t>
            </a:r>
          </a:p>
          <a:p>
            <a:endParaRPr lang="en-US" dirty="0"/>
          </a:p>
          <a:p>
            <a:r>
              <a:rPr lang="en-US" dirty="0"/>
              <a:t>After #2—think of the musculature (like the tongue) I showed you at the beginning that is involved in the normal swallow.  Just like any other muscles in the body,  when  someone is very sick and becomes deconditioned (may after prolonged intubation, </a:t>
            </a:r>
            <a:r>
              <a:rPr lang="en-US" dirty="0" err="1"/>
              <a:t>etc</a:t>
            </a:r>
            <a:r>
              <a:rPr lang="en-US" dirty="0"/>
              <a:t>), this musculature can become weak, unable to adequately move food through the pharynx, and passed the airway, leaving food behind in the throat that can them move into the airway after the swallow.</a:t>
            </a:r>
          </a:p>
          <a:p>
            <a:endParaRPr lang="en-US" dirty="0"/>
          </a:p>
          <a:p>
            <a:r>
              <a:rPr lang="en-US" dirty="0"/>
              <a:t>After#3:  One study show’s that that up to 80% of patients who have a tracheostomy tube in place and aspirate, do so silently (without coughing).  Your larynx elevates as part of the protective mechanics of the swallow ,  and a cuffed tracheostomy tube  can act as a weight to anchor the larynx down, placing the patient at risk for food/liquid entering the airway….even </a:t>
            </a:r>
            <a:r>
              <a:rPr lang="en-US" dirty="0" err="1"/>
              <a:t>moreso</a:t>
            </a:r>
            <a:r>
              <a:rPr lang="en-US" dirty="0"/>
              <a:t> when there is heavy vent-tubing attached to it.  </a:t>
            </a:r>
          </a:p>
          <a:p>
            <a:endParaRPr lang="en-US" dirty="0"/>
          </a:p>
          <a:p>
            <a:r>
              <a:rPr lang="en-US" dirty="0"/>
              <a:t>After # 4:  Patients who have tumors not yet treated, as well as those who are post-surgery or receiving radiation therapy can have significant difficulty swallowing.  Radiation, although very helpful in treating cancer, can cause late-effect radiation fibrosis of the musculature of the pharynx and larynx, where the structures in the field of radiation simply don’t move well to protect the airway as well, thereafter.</a:t>
            </a:r>
          </a:p>
          <a:p>
            <a:endParaRPr lang="en-US" dirty="0"/>
          </a:p>
        </p:txBody>
      </p:sp>
      <p:sp>
        <p:nvSpPr>
          <p:cNvPr id="4" name="Slide Number Placeholder 3"/>
          <p:cNvSpPr>
            <a:spLocks noGrp="1"/>
          </p:cNvSpPr>
          <p:nvPr>
            <p:ph type="sldNum" sz="quarter" idx="10"/>
          </p:nvPr>
        </p:nvSpPr>
        <p:spPr/>
        <p:txBody>
          <a:bodyPr/>
          <a:lstStyle/>
          <a:p>
            <a:fld id="{8348308D-8DDF-4603-8E16-C9AC27BE8C0B}" type="slidenum">
              <a:rPr lang="en-US" smtClean="0"/>
              <a:t>7</a:t>
            </a:fld>
            <a:endParaRPr lang="en-US"/>
          </a:p>
        </p:txBody>
      </p:sp>
    </p:spTree>
    <p:extLst>
      <p:ext uri="{BB962C8B-B14F-4D97-AF65-F5344CB8AC3E}">
        <p14:creationId xmlns:p14="http://schemas.microsoft.com/office/powerpoint/2010/main" val="2038574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After final point</a:t>
            </a:r>
          </a:p>
          <a:p>
            <a:r>
              <a:rPr lang="en-US" dirty="0"/>
              <a:t>….and need for Tx if appropriate!!</a:t>
            </a:r>
          </a:p>
        </p:txBody>
      </p:sp>
      <p:sp>
        <p:nvSpPr>
          <p:cNvPr id="4" name="Slide Number Placeholder 3"/>
          <p:cNvSpPr>
            <a:spLocks noGrp="1"/>
          </p:cNvSpPr>
          <p:nvPr>
            <p:ph type="sldNum" sz="quarter" idx="10"/>
          </p:nvPr>
        </p:nvSpPr>
        <p:spPr/>
        <p:txBody>
          <a:bodyPr/>
          <a:lstStyle/>
          <a:p>
            <a:fld id="{8348308D-8DDF-4603-8E16-C9AC27BE8C0B}" type="slidenum">
              <a:rPr lang="en-US" smtClean="0"/>
              <a:t>8</a:t>
            </a:fld>
            <a:endParaRPr lang="en-US"/>
          </a:p>
        </p:txBody>
      </p:sp>
    </p:spTree>
    <p:extLst>
      <p:ext uri="{BB962C8B-B14F-4D97-AF65-F5344CB8AC3E}">
        <p14:creationId xmlns:p14="http://schemas.microsoft.com/office/powerpoint/2010/main" val="1835214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48308D-8DDF-4603-8E16-C9AC27BE8C0B}" type="slidenum">
              <a:rPr lang="en-US" smtClean="0"/>
              <a:t>9</a:t>
            </a:fld>
            <a:endParaRPr lang="en-US"/>
          </a:p>
        </p:txBody>
      </p:sp>
    </p:spTree>
    <p:extLst>
      <p:ext uri="{BB962C8B-B14F-4D97-AF65-F5344CB8AC3E}">
        <p14:creationId xmlns:p14="http://schemas.microsoft.com/office/powerpoint/2010/main" val="1085317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0D2677-9282-4773-866A-30BC185EF263}"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D4DC1-35A4-4C68-8948-47E0C7B1AB1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52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0D2677-9282-4773-866A-30BC185EF263}"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D4DC1-35A4-4C68-8948-47E0C7B1AB13}" type="slidenum">
              <a:rPr lang="en-US" smtClean="0"/>
              <a:t>‹#›</a:t>
            </a:fld>
            <a:endParaRPr lang="en-US"/>
          </a:p>
        </p:txBody>
      </p:sp>
    </p:spTree>
    <p:extLst>
      <p:ext uri="{BB962C8B-B14F-4D97-AF65-F5344CB8AC3E}">
        <p14:creationId xmlns:p14="http://schemas.microsoft.com/office/powerpoint/2010/main" val="102546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0D2677-9282-4773-866A-30BC185EF263}"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D4DC1-35A4-4C68-8948-47E0C7B1AB13}" type="slidenum">
              <a:rPr lang="en-US" smtClean="0"/>
              <a:t>‹#›</a:t>
            </a:fld>
            <a:endParaRPr lang="en-US"/>
          </a:p>
        </p:txBody>
      </p:sp>
    </p:spTree>
    <p:extLst>
      <p:ext uri="{BB962C8B-B14F-4D97-AF65-F5344CB8AC3E}">
        <p14:creationId xmlns:p14="http://schemas.microsoft.com/office/powerpoint/2010/main" val="1133216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FA9F-3194-432F-8B7A-0FA713FAF1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DDD46D-4F01-41C4-9411-A7EA9E1E7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0C3108-9F27-43E2-86C9-0CEAEED666E4}"/>
              </a:ext>
            </a:extLst>
          </p:cNvPr>
          <p:cNvSpPr>
            <a:spLocks noGrp="1"/>
          </p:cNvSpPr>
          <p:nvPr>
            <p:ph type="dt" sz="half" idx="10"/>
          </p:nvPr>
        </p:nvSpPr>
        <p:spPr/>
        <p:txBody>
          <a:bodyPr/>
          <a:lstStyle/>
          <a:p>
            <a:fld id="{D6A1A36F-CAFE-4D39-B4C2-4F30564AC731}" type="datetimeFigureOut">
              <a:rPr lang="en-US" smtClean="0"/>
              <a:t>12/3/2021</a:t>
            </a:fld>
            <a:endParaRPr lang="en-US"/>
          </a:p>
        </p:txBody>
      </p:sp>
      <p:sp>
        <p:nvSpPr>
          <p:cNvPr id="5" name="Footer Placeholder 4">
            <a:extLst>
              <a:ext uri="{FF2B5EF4-FFF2-40B4-BE49-F238E27FC236}">
                <a16:creationId xmlns:a16="http://schemas.microsoft.com/office/drawing/2014/main" id="{2725613C-EA1E-42C5-AACD-DE9A1A738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BE02A-DB7F-4605-9830-071DBE340743}"/>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957994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A0DB-1259-49D9-967F-5CBD8843F5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98DB27-7C8F-4547-A35B-6A23E61C5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F1C73-DA86-4A77-8347-825BC453EB23}"/>
              </a:ext>
            </a:extLst>
          </p:cNvPr>
          <p:cNvSpPr>
            <a:spLocks noGrp="1"/>
          </p:cNvSpPr>
          <p:nvPr>
            <p:ph type="dt" sz="half" idx="10"/>
          </p:nvPr>
        </p:nvSpPr>
        <p:spPr/>
        <p:txBody>
          <a:bodyPr/>
          <a:lstStyle/>
          <a:p>
            <a:fld id="{D6A1A36F-CAFE-4D39-B4C2-4F30564AC731}" type="datetimeFigureOut">
              <a:rPr lang="en-US" smtClean="0"/>
              <a:t>12/3/2021</a:t>
            </a:fld>
            <a:endParaRPr lang="en-US"/>
          </a:p>
        </p:txBody>
      </p:sp>
      <p:sp>
        <p:nvSpPr>
          <p:cNvPr id="5" name="Footer Placeholder 4">
            <a:extLst>
              <a:ext uri="{FF2B5EF4-FFF2-40B4-BE49-F238E27FC236}">
                <a16:creationId xmlns:a16="http://schemas.microsoft.com/office/drawing/2014/main" id="{13B96F0B-CD59-41A8-B82C-85497A1168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4766A-F9DD-48BC-98F2-AEFB97559356}"/>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2108574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72347-2AC8-42B5-998C-0A3348048D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851A4C-1ADB-49A6-83A4-B59125A70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731D70-B27F-4EAB-8AFC-660AB0808E5A}"/>
              </a:ext>
            </a:extLst>
          </p:cNvPr>
          <p:cNvSpPr>
            <a:spLocks noGrp="1"/>
          </p:cNvSpPr>
          <p:nvPr>
            <p:ph type="dt" sz="half" idx="10"/>
          </p:nvPr>
        </p:nvSpPr>
        <p:spPr/>
        <p:txBody>
          <a:bodyPr/>
          <a:lstStyle/>
          <a:p>
            <a:fld id="{D6A1A36F-CAFE-4D39-B4C2-4F30564AC731}" type="datetimeFigureOut">
              <a:rPr lang="en-US" smtClean="0"/>
              <a:t>12/3/2021</a:t>
            </a:fld>
            <a:endParaRPr lang="en-US"/>
          </a:p>
        </p:txBody>
      </p:sp>
      <p:sp>
        <p:nvSpPr>
          <p:cNvPr id="5" name="Footer Placeholder 4">
            <a:extLst>
              <a:ext uri="{FF2B5EF4-FFF2-40B4-BE49-F238E27FC236}">
                <a16:creationId xmlns:a16="http://schemas.microsoft.com/office/drawing/2014/main" id="{C0DC7133-84FA-46DB-8AF9-753081476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E50FD-4395-4E86-872F-499EAC224A5D}"/>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1913081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FB902-A25B-4BF9-9BBF-DB0BFB6239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8E5459-9FF8-428D-BB10-052E1712CB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271655-85EF-4C96-97EA-DFD2E6ECFE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79A04F-AA60-42C2-9FB3-950DEE0690A8}"/>
              </a:ext>
            </a:extLst>
          </p:cNvPr>
          <p:cNvSpPr>
            <a:spLocks noGrp="1"/>
          </p:cNvSpPr>
          <p:nvPr>
            <p:ph type="dt" sz="half" idx="10"/>
          </p:nvPr>
        </p:nvSpPr>
        <p:spPr/>
        <p:txBody>
          <a:bodyPr/>
          <a:lstStyle/>
          <a:p>
            <a:fld id="{D6A1A36F-CAFE-4D39-B4C2-4F30564AC731}" type="datetimeFigureOut">
              <a:rPr lang="en-US" smtClean="0"/>
              <a:t>12/3/2021</a:t>
            </a:fld>
            <a:endParaRPr lang="en-US"/>
          </a:p>
        </p:txBody>
      </p:sp>
      <p:sp>
        <p:nvSpPr>
          <p:cNvPr id="6" name="Footer Placeholder 5">
            <a:extLst>
              <a:ext uri="{FF2B5EF4-FFF2-40B4-BE49-F238E27FC236}">
                <a16:creationId xmlns:a16="http://schemas.microsoft.com/office/drawing/2014/main" id="{AC0CE02A-7963-4F78-8851-B5778B358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7D196B-455F-46BC-993E-DD95BCADE2B3}"/>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1946102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5737-246E-4913-868F-FDB820C0A4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5256EF-7200-4617-9442-C7A7D34D4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4BB5F1-1663-474A-BC2F-1580E5E742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0A3E11-BD93-467A-BC65-A9A193DF9E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0A2C7B-DFBF-4F9A-9BB0-9CD3993CA0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10D4B0-BE01-4CBC-952C-F818ED292FC8}"/>
              </a:ext>
            </a:extLst>
          </p:cNvPr>
          <p:cNvSpPr>
            <a:spLocks noGrp="1"/>
          </p:cNvSpPr>
          <p:nvPr>
            <p:ph type="dt" sz="half" idx="10"/>
          </p:nvPr>
        </p:nvSpPr>
        <p:spPr/>
        <p:txBody>
          <a:bodyPr/>
          <a:lstStyle/>
          <a:p>
            <a:fld id="{D6A1A36F-CAFE-4D39-B4C2-4F30564AC731}" type="datetimeFigureOut">
              <a:rPr lang="en-US" smtClean="0"/>
              <a:t>12/3/2021</a:t>
            </a:fld>
            <a:endParaRPr lang="en-US"/>
          </a:p>
        </p:txBody>
      </p:sp>
      <p:sp>
        <p:nvSpPr>
          <p:cNvPr id="8" name="Footer Placeholder 7">
            <a:extLst>
              <a:ext uri="{FF2B5EF4-FFF2-40B4-BE49-F238E27FC236}">
                <a16:creationId xmlns:a16="http://schemas.microsoft.com/office/drawing/2014/main" id="{0F667861-35F6-4F45-99F3-6F2C3162D3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8B20BE-65B9-4C85-9A8A-D2540B47FF06}"/>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1172336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D4AB6-9E8C-4FB3-925B-BB53F5340F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81A2C0-08B7-45DF-90DB-1D6A0678F38F}"/>
              </a:ext>
            </a:extLst>
          </p:cNvPr>
          <p:cNvSpPr>
            <a:spLocks noGrp="1"/>
          </p:cNvSpPr>
          <p:nvPr>
            <p:ph type="dt" sz="half" idx="10"/>
          </p:nvPr>
        </p:nvSpPr>
        <p:spPr/>
        <p:txBody>
          <a:bodyPr/>
          <a:lstStyle/>
          <a:p>
            <a:fld id="{D6A1A36F-CAFE-4D39-B4C2-4F30564AC731}" type="datetimeFigureOut">
              <a:rPr lang="en-US" smtClean="0"/>
              <a:t>12/3/2021</a:t>
            </a:fld>
            <a:endParaRPr lang="en-US"/>
          </a:p>
        </p:txBody>
      </p:sp>
      <p:sp>
        <p:nvSpPr>
          <p:cNvPr id="4" name="Footer Placeholder 3">
            <a:extLst>
              <a:ext uri="{FF2B5EF4-FFF2-40B4-BE49-F238E27FC236}">
                <a16:creationId xmlns:a16="http://schemas.microsoft.com/office/drawing/2014/main" id="{670EA65D-3F89-4D5D-9352-776E445E88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39B0CF-D8C9-4A00-8C1E-918EED8ECE63}"/>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2413492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BCCE8C-64FF-4ACB-AFCE-2B7881E6559F}"/>
              </a:ext>
            </a:extLst>
          </p:cNvPr>
          <p:cNvSpPr>
            <a:spLocks noGrp="1"/>
          </p:cNvSpPr>
          <p:nvPr>
            <p:ph type="dt" sz="half" idx="10"/>
          </p:nvPr>
        </p:nvSpPr>
        <p:spPr/>
        <p:txBody>
          <a:bodyPr/>
          <a:lstStyle/>
          <a:p>
            <a:fld id="{D6A1A36F-CAFE-4D39-B4C2-4F30564AC731}" type="datetimeFigureOut">
              <a:rPr lang="en-US" smtClean="0"/>
              <a:t>12/3/2021</a:t>
            </a:fld>
            <a:endParaRPr lang="en-US"/>
          </a:p>
        </p:txBody>
      </p:sp>
      <p:sp>
        <p:nvSpPr>
          <p:cNvPr id="3" name="Footer Placeholder 2">
            <a:extLst>
              <a:ext uri="{FF2B5EF4-FFF2-40B4-BE49-F238E27FC236}">
                <a16:creationId xmlns:a16="http://schemas.microsoft.com/office/drawing/2014/main" id="{2275C737-F412-406C-9173-46FC421C7E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7AB914-8832-4C60-8AEC-9B301677AE78}"/>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2492847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3CB69-286A-48E5-8EBD-2B00D3CF77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FD86D3-9946-4AF1-A53D-ADFB60456D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7BD840-8720-4977-B512-1907B1EB5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45447-419E-4B28-8CE0-08FBA8DE6D2D}"/>
              </a:ext>
            </a:extLst>
          </p:cNvPr>
          <p:cNvSpPr>
            <a:spLocks noGrp="1"/>
          </p:cNvSpPr>
          <p:nvPr>
            <p:ph type="dt" sz="half" idx="10"/>
          </p:nvPr>
        </p:nvSpPr>
        <p:spPr/>
        <p:txBody>
          <a:bodyPr/>
          <a:lstStyle/>
          <a:p>
            <a:fld id="{D6A1A36F-CAFE-4D39-B4C2-4F30564AC731}" type="datetimeFigureOut">
              <a:rPr lang="en-US" smtClean="0"/>
              <a:t>12/3/2021</a:t>
            </a:fld>
            <a:endParaRPr lang="en-US"/>
          </a:p>
        </p:txBody>
      </p:sp>
      <p:sp>
        <p:nvSpPr>
          <p:cNvPr id="6" name="Footer Placeholder 5">
            <a:extLst>
              <a:ext uri="{FF2B5EF4-FFF2-40B4-BE49-F238E27FC236}">
                <a16:creationId xmlns:a16="http://schemas.microsoft.com/office/drawing/2014/main" id="{86348267-E16F-4211-B2C2-DC7A968E0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8F387-AF41-4B4A-AD3B-FB20159E85B1}"/>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067546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0D2677-9282-4773-866A-30BC185EF263}"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D4DC1-35A4-4C68-8948-47E0C7B1AB13}" type="slidenum">
              <a:rPr lang="en-US" smtClean="0"/>
              <a:t>‹#›</a:t>
            </a:fld>
            <a:endParaRPr lang="en-US"/>
          </a:p>
        </p:txBody>
      </p:sp>
    </p:spTree>
    <p:extLst>
      <p:ext uri="{BB962C8B-B14F-4D97-AF65-F5344CB8AC3E}">
        <p14:creationId xmlns:p14="http://schemas.microsoft.com/office/powerpoint/2010/main" val="1240359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75AF-3687-4CBD-9A09-0DEBD378D1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AC3F11-BA24-4C58-82E5-CB46E9706C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F482E9-4B06-4BF4-90EE-B4C50A89F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C5C064-128F-4CA7-855E-12BDC6B443D9}"/>
              </a:ext>
            </a:extLst>
          </p:cNvPr>
          <p:cNvSpPr>
            <a:spLocks noGrp="1"/>
          </p:cNvSpPr>
          <p:nvPr>
            <p:ph type="dt" sz="half" idx="10"/>
          </p:nvPr>
        </p:nvSpPr>
        <p:spPr/>
        <p:txBody>
          <a:bodyPr/>
          <a:lstStyle/>
          <a:p>
            <a:fld id="{D6A1A36F-CAFE-4D39-B4C2-4F30564AC731}" type="datetimeFigureOut">
              <a:rPr lang="en-US" smtClean="0"/>
              <a:t>12/3/2021</a:t>
            </a:fld>
            <a:endParaRPr lang="en-US"/>
          </a:p>
        </p:txBody>
      </p:sp>
      <p:sp>
        <p:nvSpPr>
          <p:cNvPr id="6" name="Footer Placeholder 5">
            <a:extLst>
              <a:ext uri="{FF2B5EF4-FFF2-40B4-BE49-F238E27FC236}">
                <a16:creationId xmlns:a16="http://schemas.microsoft.com/office/drawing/2014/main" id="{A6517363-9B8E-44DC-AF12-FC1F309B72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57DD1B-E251-4BCE-8BA5-25B04AA7AE2F}"/>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739934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BE866-75A2-4F62-B363-A53A6FDBF4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3F30BB-2F21-4410-A60E-38CA40F247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79C8C6-4AF8-4AB3-8A08-6BDD761D5169}"/>
              </a:ext>
            </a:extLst>
          </p:cNvPr>
          <p:cNvSpPr>
            <a:spLocks noGrp="1"/>
          </p:cNvSpPr>
          <p:nvPr>
            <p:ph type="dt" sz="half" idx="10"/>
          </p:nvPr>
        </p:nvSpPr>
        <p:spPr/>
        <p:txBody>
          <a:bodyPr/>
          <a:lstStyle/>
          <a:p>
            <a:fld id="{D6A1A36F-CAFE-4D39-B4C2-4F30564AC731}" type="datetimeFigureOut">
              <a:rPr lang="en-US" smtClean="0"/>
              <a:t>12/3/2021</a:t>
            </a:fld>
            <a:endParaRPr lang="en-US"/>
          </a:p>
        </p:txBody>
      </p:sp>
      <p:sp>
        <p:nvSpPr>
          <p:cNvPr id="5" name="Footer Placeholder 4">
            <a:extLst>
              <a:ext uri="{FF2B5EF4-FFF2-40B4-BE49-F238E27FC236}">
                <a16:creationId xmlns:a16="http://schemas.microsoft.com/office/drawing/2014/main" id="{7BA1D51D-8CAC-4E39-8C02-1B0F73D08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BD3EE-D3A9-4005-812C-E955013AE142}"/>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233993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311D48-3CE1-48ED-9D4C-5C87A827EB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A1CFBF-7279-464D-B3D4-C2D648CC58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4AB643-0962-4573-A8C2-B3A4293EA0F6}"/>
              </a:ext>
            </a:extLst>
          </p:cNvPr>
          <p:cNvSpPr>
            <a:spLocks noGrp="1"/>
          </p:cNvSpPr>
          <p:nvPr>
            <p:ph type="dt" sz="half" idx="10"/>
          </p:nvPr>
        </p:nvSpPr>
        <p:spPr/>
        <p:txBody>
          <a:bodyPr/>
          <a:lstStyle/>
          <a:p>
            <a:fld id="{D6A1A36F-CAFE-4D39-B4C2-4F30564AC731}" type="datetimeFigureOut">
              <a:rPr lang="en-US" smtClean="0"/>
              <a:t>12/3/2021</a:t>
            </a:fld>
            <a:endParaRPr lang="en-US"/>
          </a:p>
        </p:txBody>
      </p:sp>
      <p:sp>
        <p:nvSpPr>
          <p:cNvPr id="5" name="Footer Placeholder 4">
            <a:extLst>
              <a:ext uri="{FF2B5EF4-FFF2-40B4-BE49-F238E27FC236}">
                <a16:creationId xmlns:a16="http://schemas.microsoft.com/office/drawing/2014/main" id="{DA43A5F8-FEA3-46D2-8832-0673EF7703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73C5D3-086B-4AF8-880C-6EC5E456EAA1}"/>
              </a:ext>
            </a:extLst>
          </p:cNvPr>
          <p:cNvSpPr>
            <a:spLocks noGrp="1"/>
          </p:cNvSpPr>
          <p:nvPr>
            <p:ph type="sldNum" sz="quarter" idx="12"/>
          </p:nvPr>
        </p:nvSpPr>
        <p:spPr/>
        <p:txBody>
          <a:bodyPr/>
          <a:lstStyle/>
          <a:p>
            <a:fld id="{DEBB3A00-7307-46B4-8CBE-9A86B2A4E00A}" type="slidenum">
              <a:rPr lang="en-US" smtClean="0"/>
              <a:t>‹#›</a:t>
            </a:fld>
            <a:endParaRPr lang="en-US"/>
          </a:p>
        </p:txBody>
      </p:sp>
    </p:spTree>
    <p:extLst>
      <p:ext uri="{BB962C8B-B14F-4D97-AF65-F5344CB8AC3E}">
        <p14:creationId xmlns:p14="http://schemas.microsoft.com/office/powerpoint/2010/main" val="370640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0D2677-9282-4773-866A-30BC185EF263}"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D4DC1-35A4-4C68-8948-47E0C7B1AB1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193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0D2677-9282-4773-866A-30BC185EF263}"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D4DC1-35A4-4C68-8948-47E0C7B1AB13}" type="slidenum">
              <a:rPr lang="en-US" smtClean="0"/>
              <a:t>‹#›</a:t>
            </a:fld>
            <a:endParaRPr lang="en-US"/>
          </a:p>
        </p:txBody>
      </p:sp>
    </p:spTree>
    <p:extLst>
      <p:ext uri="{BB962C8B-B14F-4D97-AF65-F5344CB8AC3E}">
        <p14:creationId xmlns:p14="http://schemas.microsoft.com/office/powerpoint/2010/main" val="226648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0D2677-9282-4773-866A-30BC185EF263}"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5D4DC1-35A4-4C68-8948-47E0C7B1AB13}" type="slidenum">
              <a:rPr lang="en-US" smtClean="0"/>
              <a:t>‹#›</a:t>
            </a:fld>
            <a:endParaRPr lang="en-US"/>
          </a:p>
        </p:txBody>
      </p:sp>
    </p:spTree>
    <p:extLst>
      <p:ext uri="{BB962C8B-B14F-4D97-AF65-F5344CB8AC3E}">
        <p14:creationId xmlns:p14="http://schemas.microsoft.com/office/powerpoint/2010/main" val="374210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0D2677-9282-4773-866A-30BC185EF263}"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5D4DC1-35A4-4C68-8948-47E0C7B1AB13}" type="slidenum">
              <a:rPr lang="en-US" smtClean="0"/>
              <a:t>‹#›</a:t>
            </a:fld>
            <a:endParaRPr lang="en-US"/>
          </a:p>
        </p:txBody>
      </p:sp>
    </p:spTree>
    <p:extLst>
      <p:ext uri="{BB962C8B-B14F-4D97-AF65-F5344CB8AC3E}">
        <p14:creationId xmlns:p14="http://schemas.microsoft.com/office/powerpoint/2010/main" val="37184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10D2677-9282-4773-866A-30BC185EF263}" type="datetimeFigureOut">
              <a:rPr lang="en-US" smtClean="0"/>
              <a:t>12/3/2021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35D4DC1-35A4-4C68-8948-47E0C7B1AB13}" type="slidenum">
              <a:rPr lang="en-US" smtClean="0"/>
              <a:t>‹#›</a:t>
            </a:fld>
            <a:endParaRPr lang="en-US"/>
          </a:p>
        </p:txBody>
      </p:sp>
    </p:spTree>
    <p:extLst>
      <p:ext uri="{BB962C8B-B14F-4D97-AF65-F5344CB8AC3E}">
        <p14:creationId xmlns:p14="http://schemas.microsoft.com/office/powerpoint/2010/main" val="20720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10D2677-9282-4773-866A-30BC185EF263}" type="datetimeFigureOut">
              <a:rPr lang="en-US" smtClean="0"/>
              <a:t>12/3/2021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5D4DC1-35A4-4C68-8948-47E0C7B1AB13}" type="slidenum">
              <a:rPr lang="en-US" smtClean="0"/>
              <a:t>‹#›</a:t>
            </a:fld>
            <a:endParaRPr lang="en-US"/>
          </a:p>
        </p:txBody>
      </p:sp>
    </p:spTree>
    <p:extLst>
      <p:ext uri="{BB962C8B-B14F-4D97-AF65-F5344CB8AC3E}">
        <p14:creationId xmlns:p14="http://schemas.microsoft.com/office/powerpoint/2010/main" val="168364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0D2677-9282-4773-866A-30BC185EF263}"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D4DC1-35A4-4C68-8948-47E0C7B1AB13}" type="slidenum">
              <a:rPr lang="en-US" smtClean="0"/>
              <a:t>‹#›</a:t>
            </a:fld>
            <a:endParaRPr lang="en-US"/>
          </a:p>
        </p:txBody>
      </p:sp>
    </p:spTree>
    <p:extLst>
      <p:ext uri="{BB962C8B-B14F-4D97-AF65-F5344CB8AC3E}">
        <p14:creationId xmlns:p14="http://schemas.microsoft.com/office/powerpoint/2010/main" val="3312835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10D2677-9282-4773-866A-30BC185EF263}" type="datetimeFigureOut">
              <a:rPr lang="en-US" smtClean="0"/>
              <a:t>12/3/2021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35D4DC1-35A4-4C68-8948-47E0C7B1AB1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15567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FEBD40-9787-4369-9095-648F194387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637E71-0FE5-4F37-976B-87CC820606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34BC84-93AB-4B16-8268-B1010E3770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1A36F-CAFE-4D39-B4C2-4F30564AC731}" type="datetimeFigureOut">
              <a:rPr lang="en-US" smtClean="0"/>
              <a:t>12/3/2021</a:t>
            </a:fld>
            <a:endParaRPr lang="en-US"/>
          </a:p>
        </p:txBody>
      </p:sp>
      <p:sp>
        <p:nvSpPr>
          <p:cNvPr id="5" name="Footer Placeholder 4">
            <a:extLst>
              <a:ext uri="{FF2B5EF4-FFF2-40B4-BE49-F238E27FC236}">
                <a16:creationId xmlns:a16="http://schemas.microsoft.com/office/drawing/2014/main" id="{6C0703A1-008F-4DCC-91F9-4F10D9FADA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ED20B0-02F9-465C-AA35-E2E9252657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B3A00-7307-46B4-8CBE-9A86B2A4E00A}" type="slidenum">
              <a:rPr lang="en-US" smtClean="0"/>
              <a:t>‹#›</a:t>
            </a:fld>
            <a:endParaRPr lang="en-US"/>
          </a:p>
        </p:txBody>
      </p:sp>
    </p:spTree>
    <p:extLst>
      <p:ext uri="{BB962C8B-B14F-4D97-AF65-F5344CB8AC3E}">
        <p14:creationId xmlns:p14="http://schemas.microsoft.com/office/powerpoint/2010/main" val="190404899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s://www.bing.com/images/search?view=detailV2&amp;ccid=LJyJUwDV&amp;id=C88FFA04C364C7FF90FAD297A92A5ACC21E0A9C5&amp;thid=OIP.LJyJUwDVKjkF_gmlqfE2pQEsCd&amp;q=dysphagia+images&amp;simid=607996010313419388&amp;selectedIndex=47&amp;ajaxhist=0"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hyperlink" Target="https://www.bing.com/images/search?view=detailV2&amp;ccid=7mlN4hqp&amp;id=087D6BE9DF4E977CC6FE3388DC2CA82A77E690DE&amp;thid=OIP.7mlN4hqpKtyo875n4uDp9QEsC6&amp;q=old+man+smiling+while+eating&amp;simid=608045836210667543&amp;selectedIndex=14&amp;ajaxhist=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www.caregiver-aid.com/wp-content/uploads/2014/11/difficulty-swallowing.jpg"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bing.com/images/search?view=detailV2&amp;ccid=0oFX4JB5&amp;id=A166CBDD1ED0A76F573A856F7B8CEA2289C98B32&amp;thid=OIP.0oFX4JB5Ak2WktXcXixuTQHiCB&amp;q=dysphagia+images&amp;simid=607988962271234205&amp;selectedindex=70&amp;mode=overlay&amp;first=1" TargetMode="External"/><Relationship Id="rId7" Type="http://schemas.openxmlformats.org/officeDocument/2006/relationships/hyperlink" Target="https://www.bing.com/images/search?view=detailV2&amp;ccid=7mlN4hqp&amp;id=087D6BE9DF4E977CC6FE3388DC2CA82A77E690DE&amp;thid=OIP.7mlN4hqpKtyo875n4uDp9QEsC6&amp;q=old+man+smiling+while+eating&amp;simid=608045836210667543&amp;selectedIndex=14&amp;ajaxhist=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bing.com/images/search?view=detailV2&amp;ccid=H2yix6Mm&amp;id=1A4A58CCE0EA468690A69E8E41C39C252502FBB2&amp;thid=OIP.H2yix6Mmuh-AtpbvrezbrADJCk&amp;q=fiberoptic+endoscopic+swallow&amp;simid=608015883128144619&amp;selectedindex=24&amp;mode=overlay&amp;first=1" TargetMode="External"/><Relationship Id="rId5" Type="http://schemas.openxmlformats.org/officeDocument/2006/relationships/hyperlink" Target="https://www.bing.com/images/search?view=detailV2&amp;ccid=VZho15wS&amp;id=E0DE24FCBA82BE760C396E8B673123CD996B0AA5&amp;thid=OIP.VZho15wS4tufGPXtmuaGyAEWDg&amp;q=videofluoroscopic+swallow+study&amp;simid=607987501991266485&amp;selectedIndex=7&amp;ajaxhist=0" TargetMode="External"/><Relationship Id="rId4" Type="http://schemas.openxmlformats.org/officeDocument/2006/relationships/hyperlink" Target="https://i.ytimg.com/vi/VoSMA2Anq3U/maxresdefault.jpg"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www.cochlea.eu/en/audiometry/objective-methods/voies-et-centres" TargetMode="External"/><Relationship Id="rId3" Type="http://schemas.openxmlformats.org/officeDocument/2006/relationships/hyperlink" Target="https://www.tehrantimes.com/news/421181/Noise-pollution-in-Iran-s-megacities-20-times-above-standards" TargetMode="External"/><Relationship Id="rId7" Type="http://schemas.openxmlformats.org/officeDocument/2006/relationships/hyperlink" Target="https://www.myvmc.com/anatomy/ear/"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s://www.pinterest.com/pin/224054150185051275/" TargetMode="External"/><Relationship Id="rId5" Type="http://schemas.openxmlformats.org/officeDocument/2006/relationships/hyperlink" Target="http://clarityhear.net/oticon-hearing-aids-grove-city-oh" TargetMode="External"/><Relationship Id="rId10" Type="http://schemas.openxmlformats.org/officeDocument/2006/relationships/hyperlink" Target="https://encrypted-tbn0.gstatic.com/images?q=tbn:ANd9GcSidvN7CoDiTE6DiMcRXVKk-JRlX9ZnlLRiakiMYQOhxy3Z7xY3&amp;s" TargetMode="External"/><Relationship Id="rId4" Type="http://schemas.openxmlformats.org/officeDocument/2006/relationships/hyperlink" Target="https://www.harriscomm.com/comfort-audio-duett-new-personal-listener-with-earphone-headphone.html" TargetMode="External"/><Relationship Id="rId9" Type="http://schemas.openxmlformats.org/officeDocument/2006/relationships/hyperlink" Target="https://www.gptrove.net/wp-content/uploads/audiog1.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www.bing.com/images/search?view=detailV2&amp;ccid=0oFX4JB5&amp;id=A166CBDD1ED0A76F573A856F7B8CEA2289C98B32&amp;thid=OIP.0oFX4JB5Ak2WktXcXixuTQHiCB&amp;q=dysphagia+images&amp;simid=607988962271234205&amp;selectedindex=70&amp;mode=overlay&amp;first=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i.ytimg.com/vi/VoSMA2Anq3U/maxresdefault.jp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2B23C60-D65D-4549-B42A-B9625CAC9948}"/>
              </a:ext>
            </a:extLst>
          </p:cNvPr>
          <p:cNvPicPr>
            <a:picLocks noChangeAspect="1"/>
          </p:cNvPicPr>
          <p:nvPr/>
        </p:nvPicPr>
        <p:blipFill>
          <a:blip r:embed="rId3"/>
          <a:stretch>
            <a:fillRect/>
          </a:stretch>
        </p:blipFill>
        <p:spPr>
          <a:xfrm>
            <a:off x="7949045" y="930179"/>
            <a:ext cx="3789988" cy="4874582"/>
          </a:xfrm>
          <a:prstGeom prst="rect">
            <a:avLst/>
          </a:prstGeom>
        </p:spPr>
      </p:pic>
      <p:sp>
        <p:nvSpPr>
          <p:cNvPr id="11" name="Freeform: Shape 10">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AC6918-43E1-477A-9100-EDCE0E22C03F}"/>
              </a:ext>
            </a:extLst>
          </p:cNvPr>
          <p:cNvSpPr>
            <a:spLocks noGrp="1"/>
          </p:cNvSpPr>
          <p:nvPr>
            <p:ph type="ctrTitle"/>
          </p:nvPr>
        </p:nvSpPr>
        <p:spPr>
          <a:xfrm>
            <a:off x="176463" y="877824"/>
            <a:ext cx="6128084" cy="2106008"/>
          </a:xfrm>
        </p:spPr>
        <p:txBody>
          <a:bodyPr anchor="b">
            <a:normAutofit/>
          </a:bodyPr>
          <a:lstStyle/>
          <a:p>
            <a:r>
              <a:rPr lang="en-US" sz="4400" dirty="0">
                <a:latin typeface="Abadi Extra Light" panose="020B0604020202020204" pitchFamily="34" charset="0"/>
              </a:rPr>
              <a:t>Identification of Oropharyngeal Dysphagia in the Geriatric Patient</a:t>
            </a:r>
          </a:p>
        </p:txBody>
      </p:sp>
      <p:sp>
        <p:nvSpPr>
          <p:cNvPr id="3" name="Subtitle 2">
            <a:extLst>
              <a:ext uri="{FF2B5EF4-FFF2-40B4-BE49-F238E27FC236}">
                <a16:creationId xmlns:a16="http://schemas.microsoft.com/office/drawing/2014/main" id="{658D678F-0C8A-4A11-923D-41F4E326D042}"/>
              </a:ext>
            </a:extLst>
          </p:cNvPr>
          <p:cNvSpPr>
            <a:spLocks noGrp="1"/>
          </p:cNvSpPr>
          <p:nvPr>
            <p:ph type="subTitle" idx="1"/>
          </p:nvPr>
        </p:nvSpPr>
        <p:spPr>
          <a:xfrm>
            <a:off x="452967" y="4096512"/>
            <a:ext cx="4808843" cy="1155525"/>
          </a:xfrm>
        </p:spPr>
        <p:txBody>
          <a:bodyPr anchor="t">
            <a:normAutofit lnSpcReduction="10000"/>
          </a:bodyPr>
          <a:lstStyle/>
          <a:p>
            <a:r>
              <a:rPr lang="en-US" sz="2000" dirty="0"/>
              <a:t>Alyson Zarzecki, M.A. CCC-SLP</a:t>
            </a:r>
          </a:p>
          <a:p>
            <a:r>
              <a:rPr lang="en-US" sz="2000" dirty="0"/>
              <a:t>Speech Language Pathologist</a:t>
            </a:r>
          </a:p>
          <a:p>
            <a:r>
              <a:rPr lang="en-US" sz="2000" dirty="0"/>
              <a:t>Durham VA Health Care System</a:t>
            </a:r>
          </a:p>
        </p:txBody>
      </p:sp>
    </p:spTree>
    <p:extLst>
      <p:ext uri="{BB962C8B-B14F-4D97-AF65-F5344CB8AC3E}">
        <p14:creationId xmlns:p14="http://schemas.microsoft.com/office/powerpoint/2010/main" val="1000864024"/>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Speech has to be involved to help</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
            </a:pPr>
            <a:r>
              <a:rPr lang="en-US" sz="2200" dirty="0"/>
              <a:t>Nursing and other professionals are often our first line of defense in identification of geriatric patients with dysphagia</a:t>
            </a:r>
          </a:p>
          <a:p>
            <a:pPr>
              <a:buFont typeface="Wingdings" panose="05000000000000000000" pitchFamily="2" charset="2"/>
              <a:buChar char="§"/>
            </a:pPr>
            <a:r>
              <a:rPr lang="en-US" sz="2200" dirty="0"/>
              <a:t>What can YOU look for?</a:t>
            </a:r>
          </a:p>
          <a:p>
            <a:pPr lvl="1">
              <a:buFont typeface="Wingdings" panose="05000000000000000000" pitchFamily="2" charset="2"/>
              <a:buChar char="§"/>
            </a:pPr>
            <a:r>
              <a:rPr lang="en-US" sz="2200" b="1" dirty="0">
                <a:solidFill>
                  <a:schemeClr val="tx1"/>
                </a:solidFill>
              </a:rPr>
              <a:t>Coughing</a:t>
            </a:r>
            <a:r>
              <a:rPr lang="en-US" sz="2200" dirty="0">
                <a:solidFill>
                  <a:srgbClr val="7030A0"/>
                </a:solidFill>
              </a:rPr>
              <a:t> </a:t>
            </a:r>
            <a:r>
              <a:rPr lang="en-US" sz="2200" dirty="0"/>
              <a:t>after administration of meds/during meals</a:t>
            </a:r>
          </a:p>
          <a:p>
            <a:pPr lvl="1">
              <a:buFont typeface="Wingdings" panose="05000000000000000000" pitchFamily="2" charset="2"/>
              <a:buChar char="§"/>
            </a:pPr>
            <a:r>
              <a:rPr lang="en-US" sz="2200" b="1" dirty="0">
                <a:solidFill>
                  <a:schemeClr val="tx1"/>
                </a:solidFill>
              </a:rPr>
              <a:t>Throat clearing </a:t>
            </a:r>
            <a:r>
              <a:rPr lang="en-US" sz="2200" dirty="0"/>
              <a:t>after administration of meds/during meals</a:t>
            </a:r>
          </a:p>
          <a:p>
            <a:pPr lvl="1">
              <a:buFont typeface="Wingdings" panose="05000000000000000000" pitchFamily="2" charset="2"/>
              <a:buChar char="§"/>
            </a:pPr>
            <a:r>
              <a:rPr lang="en-US" sz="2200" b="1" dirty="0"/>
              <a:t>Wet voice</a:t>
            </a:r>
            <a:r>
              <a:rPr lang="en-US" sz="2200" dirty="0"/>
              <a:t> at baseline and/or after eating/drinking</a:t>
            </a:r>
          </a:p>
          <a:p>
            <a:pPr lvl="1">
              <a:buFont typeface="Wingdings" panose="05000000000000000000" pitchFamily="2" charset="2"/>
              <a:buChar char="§"/>
            </a:pPr>
            <a:r>
              <a:rPr lang="en-US" sz="2200" b="1" dirty="0"/>
              <a:t>Dysphonia/aphonia </a:t>
            </a:r>
            <a:r>
              <a:rPr lang="en-US" sz="2200" dirty="0"/>
              <a:t>(very hoarse or breathy vocal quality)</a:t>
            </a:r>
          </a:p>
          <a:p>
            <a:pPr lvl="1">
              <a:buFont typeface="Wingdings" panose="05000000000000000000" pitchFamily="2" charset="2"/>
              <a:buChar char="§"/>
            </a:pPr>
            <a:r>
              <a:rPr lang="en-US" sz="2200" b="1" dirty="0"/>
              <a:t>Pocketing</a:t>
            </a:r>
            <a:r>
              <a:rPr lang="en-US" sz="2200" dirty="0"/>
              <a:t> of food/liquid in the oral cavity</a:t>
            </a:r>
          </a:p>
          <a:p>
            <a:pPr lvl="1">
              <a:buFont typeface="Wingdings" panose="05000000000000000000" pitchFamily="2" charset="2"/>
              <a:buChar char="§"/>
            </a:pPr>
            <a:r>
              <a:rPr lang="en-US" sz="2200" b="1" dirty="0"/>
              <a:t>High respiratory rate </a:t>
            </a:r>
            <a:r>
              <a:rPr lang="en-US" sz="2200" dirty="0"/>
              <a:t>(&lt; 30 breaths/minute) during meals</a:t>
            </a:r>
          </a:p>
          <a:p>
            <a:pPr lvl="1">
              <a:buFont typeface="Wingdings" panose="05000000000000000000" pitchFamily="2" charset="2"/>
              <a:buChar char="§"/>
            </a:pPr>
            <a:r>
              <a:rPr lang="en-US" sz="2200" b="1" dirty="0"/>
              <a:t>Inability to swallow saliva </a:t>
            </a:r>
            <a:r>
              <a:rPr lang="en-US" sz="2200" dirty="0"/>
              <a:t>well without suctioning</a:t>
            </a:r>
          </a:p>
          <a:p>
            <a:pPr lvl="1">
              <a:buFont typeface="Wingdings" panose="05000000000000000000" pitchFamily="2" charset="2"/>
              <a:buChar char="§"/>
            </a:pPr>
            <a:r>
              <a:rPr lang="en-US" sz="2200" b="1" dirty="0"/>
              <a:t>Tracheostomy</a:t>
            </a:r>
          </a:p>
          <a:p>
            <a:pPr lvl="1">
              <a:buFont typeface="Wingdings" panose="05000000000000000000" pitchFamily="2" charset="2"/>
              <a:buChar char="§"/>
            </a:pPr>
            <a:r>
              <a:rPr lang="en-US" sz="2200" dirty="0"/>
              <a:t>Increased </a:t>
            </a:r>
            <a:r>
              <a:rPr lang="en-US" sz="2200" b="1" dirty="0"/>
              <a:t>chest congestion after meals</a:t>
            </a:r>
          </a:p>
          <a:p>
            <a:pPr lvl="1">
              <a:buFont typeface="Wingdings" panose="05000000000000000000" pitchFamily="2" charset="2"/>
              <a:buChar char="§"/>
            </a:pPr>
            <a:r>
              <a:rPr lang="en-US" sz="2200" b="1" dirty="0"/>
              <a:t>Complaints</a:t>
            </a:r>
            <a:r>
              <a:rPr lang="en-US" sz="2200" dirty="0"/>
              <a:t> of difficulty swallowing by the patient</a:t>
            </a:r>
          </a:p>
        </p:txBody>
      </p:sp>
    </p:spTree>
    <p:extLst>
      <p:ext uri="{BB962C8B-B14F-4D97-AF65-F5344CB8AC3E}">
        <p14:creationId xmlns:p14="http://schemas.microsoft.com/office/powerpoint/2010/main" val="312060352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“He’s got a good cough!” </a:t>
            </a:r>
          </a:p>
        </p:txBody>
      </p:sp>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2038664" y="412856"/>
            <a:ext cx="7884826" cy="4144051"/>
          </a:xfrm>
        </p:spPr>
      </p:pic>
      <p:sp>
        <p:nvSpPr>
          <p:cNvPr id="4" name="Text Placeholder 3"/>
          <p:cNvSpPr>
            <a:spLocks noGrp="1"/>
          </p:cNvSpPr>
          <p:nvPr>
            <p:ph type="body" sz="half" idx="2"/>
          </p:nvPr>
        </p:nvSpPr>
        <p:spPr/>
        <p:txBody>
          <a:bodyPr/>
          <a:lstStyle/>
          <a:p>
            <a:r>
              <a:rPr lang="en-US" u="sng" dirty="0">
                <a:hlinkClick r:id="rId4"/>
              </a:rPr>
              <a:t>https://www.bing.com/images/search?view=detailV2&amp;ccid=LJyJUwDV&amp;id=C88FFA04C364C7FF90FAD297A92A5ACC21E0A9C5&amp;thid=OIP.LJyJUwDVKjkF_gmlqfE2pQEsCd&amp;q=dysphagia+images&amp;simid=607996010313419388&amp;selectedIndex=47&amp;ajaxhist=0</a:t>
            </a:r>
            <a:endParaRPr lang="en-US" dirty="0"/>
          </a:p>
        </p:txBody>
      </p:sp>
    </p:spTree>
    <p:extLst>
      <p:ext uri="{BB962C8B-B14F-4D97-AF65-F5344CB8AC3E}">
        <p14:creationId xmlns:p14="http://schemas.microsoft.com/office/powerpoint/2010/main" val="83261723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misconceptions</a:t>
            </a:r>
          </a:p>
        </p:txBody>
      </p:sp>
      <p:sp>
        <p:nvSpPr>
          <p:cNvPr id="3" name="Content Placeholder 2"/>
          <p:cNvSpPr>
            <a:spLocks noGrp="1"/>
          </p:cNvSpPr>
          <p:nvPr>
            <p:ph idx="1"/>
          </p:nvPr>
        </p:nvSpPr>
        <p:spPr/>
        <p:txBody>
          <a:bodyPr>
            <a:normAutofit fontScale="85000" lnSpcReduction="20000"/>
          </a:bodyPr>
          <a:lstStyle/>
          <a:p>
            <a:endParaRPr lang="en-US" sz="2400" dirty="0"/>
          </a:p>
          <a:p>
            <a:pPr>
              <a:buFont typeface="Wingdings" panose="05000000000000000000" pitchFamily="2" charset="2"/>
              <a:buChar char="§"/>
            </a:pPr>
            <a:r>
              <a:rPr lang="en-US" sz="2400" dirty="0"/>
              <a:t>Consulting Speech for solid food dysphagia/feeling of food “getting stuck” (start with the esophagus. i.e. Barium Swallow study or GI consult)</a:t>
            </a:r>
          </a:p>
          <a:p>
            <a:pPr>
              <a:buFont typeface="Wingdings" panose="05000000000000000000" pitchFamily="2" charset="2"/>
              <a:buChar char="§"/>
            </a:pPr>
            <a:r>
              <a:rPr lang="en-US" sz="2400" dirty="0"/>
              <a:t>Consulting when someone WON’T eat secondary motivation/lack of desire to eat </a:t>
            </a:r>
          </a:p>
          <a:p>
            <a:pPr>
              <a:buFont typeface="Wingdings" panose="05000000000000000000" pitchFamily="2" charset="2"/>
              <a:buChar char="§"/>
            </a:pPr>
            <a:r>
              <a:rPr lang="en-US" sz="2400" dirty="0"/>
              <a:t>Consulting  when someone cannot keep food down</a:t>
            </a:r>
          </a:p>
          <a:p>
            <a:pPr>
              <a:buFont typeface="Wingdings" panose="05000000000000000000" pitchFamily="2" charset="2"/>
              <a:buChar char="§"/>
            </a:pPr>
            <a:r>
              <a:rPr lang="en-US" sz="2400" dirty="0"/>
              <a:t>Chin tuck will prevent aspiration in all situations (“He’s ok…I just have him tuck his chin”)</a:t>
            </a:r>
          </a:p>
          <a:p>
            <a:pPr>
              <a:buFont typeface="Wingdings" panose="05000000000000000000" pitchFamily="2" charset="2"/>
              <a:buChar char="§"/>
            </a:pPr>
            <a:r>
              <a:rPr lang="en-US" sz="2400" dirty="0"/>
              <a:t> Thick liquid is always safer</a:t>
            </a:r>
          </a:p>
          <a:p>
            <a:pPr>
              <a:buFont typeface="Wingdings" panose="05000000000000000000" pitchFamily="2" charset="2"/>
              <a:buChar char="§"/>
            </a:pPr>
            <a:r>
              <a:rPr lang="en-US" sz="2400" dirty="0"/>
              <a:t>Straw use is always </a:t>
            </a:r>
            <a:r>
              <a:rPr lang="en-US" sz="2400" i="1" dirty="0"/>
              <a:t>less</a:t>
            </a:r>
            <a:r>
              <a:rPr lang="en-US" sz="2400" dirty="0"/>
              <a:t> safe</a:t>
            </a:r>
          </a:p>
          <a:p>
            <a:pPr>
              <a:buFont typeface="Wingdings" panose="05000000000000000000" pitchFamily="2" charset="2"/>
              <a:buChar char="§"/>
            </a:pPr>
            <a:r>
              <a:rPr lang="en-US" sz="2400" dirty="0"/>
              <a:t> Coughing when taking meds/eating is ok as long as it’s a “good cough” </a:t>
            </a:r>
          </a:p>
          <a:p>
            <a:pPr>
              <a:buFont typeface="Wingdings" panose="05000000000000000000" pitchFamily="2" charset="2"/>
              <a:buChar char="§"/>
            </a:pPr>
            <a:r>
              <a:rPr lang="en-US" sz="2400" dirty="0"/>
              <a:t>If  a patient has difficulty swallowing, ALL meds should be crushed/ground  </a:t>
            </a:r>
          </a:p>
          <a:p>
            <a:pPr marL="0" indent="0">
              <a:buNone/>
            </a:pPr>
            <a:r>
              <a:rPr lang="en-US" dirty="0"/>
              <a:t> </a:t>
            </a:r>
          </a:p>
        </p:txBody>
      </p:sp>
    </p:spTree>
    <p:extLst>
      <p:ext uri="{BB962C8B-B14F-4D97-AF65-F5344CB8AC3E}">
        <p14:creationId xmlns:p14="http://schemas.microsoft.com/office/powerpoint/2010/main" val="313428035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takes a village….</a:t>
            </a:r>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17648" b="17648"/>
          <a:stretch>
            <a:fillRect/>
          </a:stretch>
        </p:blipFill>
        <p:spPr/>
      </p:pic>
      <p:sp>
        <p:nvSpPr>
          <p:cNvPr id="4" name="Text Placeholder 3"/>
          <p:cNvSpPr>
            <a:spLocks noGrp="1"/>
          </p:cNvSpPr>
          <p:nvPr>
            <p:ph type="body" sz="half" idx="2"/>
          </p:nvPr>
        </p:nvSpPr>
        <p:spPr/>
        <p:txBody>
          <a:bodyPr>
            <a:normAutofit lnSpcReduction="10000"/>
          </a:bodyPr>
          <a:lstStyle/>
          <a:p>
            <a:r>
              <a:rPr lang="en-US" u="sng" dirty="0">
                <a:hlinkClick r:id="rId4"/>
              </a:rPr>
              <a:t>https://www.bing.com/images/search?view=detailV2&amp;ccid=7mlN4hqp&amp;id=087D6BE9DF4E977CC6FE3388DC2CA82A77E690DE&amp;thid=OIP.7mlN4hqpKtyo875n4uDp9QEsC6&amp;q=old+man+smiling+while+eating&amp;simid=608045836210667543&amp;selectedIndex=14&amp;ajaxhist=0</a:t>
            </a:r>
            <a:endParaRPr lang="en-US" dirty="0"/>
          </a:p>
        </p:txBody>
      </p:sp>
    </p:spTree>
    <p:extLst>
      <p:ext uri="{BB962C8B-B14F-4D97-AF65-F5344CB8AC3E}">
        <p14:creationId xmlns:p14="http://schemas.microsoft.com/office/powerpoint/2010/main" val="61406615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2B23C60-D65D-4549-B42A-B9625CAC9948}"/>
              </a:ext>
            </a:extLst>
          </p:cNvPr>
          <p:cNvPicPr>
            <a:picLocks noChangeAspect="1"/>
          </p:cNvPicPr>
          <p:nvPr/>
        </p:nvPicPr>
        <p:blipFill>
          <a:blip r:embed="rId3"/>
          <a:stretch>
            <a:fillRect/>
          </a:stretch>
        </p:blipFill>
        <p:spPr>
          <a:xfrm>
            <a:off x="7949045" y="930179"/>
            <a:ext cx="3789988" cy="4874582"/>
          </a:xfrm>
          <a:prstGeom prst="rect">
            <a:avLst/>
          </a:prstGeom>
        </p:spPr>
      </p:pic>
      <p:sp>
        <p:nvSpPr>
          <p:cNvPr id="11" name="Freeform: Shape 10">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AC6918-43E1-477A-9100-EDCE0E22C03F}"/>
              </a:ext>
            </a:extLst>
          </p:cNvPr>
          <p:cNvSpPr>
            <a:spLocks noGrp="1"/>
          </p:cNvSpPr>
          <p:nvPr>
            <p:ph type="ctrTitle"/>
          </p:nvPr>
        </p:nvSpPr>
        <p:spPr>
          <a:xfrm>
            <a:off x="176463" y="877824"/>
            <a:ext cx="6128084" cy="2106008"/>
          </a:xfrm>
        </p:spPr>
        <p:txBody>
          <a:bodyPr anchor="b">
            <a:normAutofit/>
          </a:bodyPr>
          <a:lstStyle/>
          <a:p>
            <a:r>
              <a:rPr lang="en-US" sz="4400" dirty="0">
                <a:latin typeface="Abadi Extra Light" panose="020B0604020202020204" pitchFamily="34" charset="0"/>
              </a:rPr>
              <a:t>Hearing Loss:</a:t>
            </a:r>
            <a:br>
              <a:rPr lang="en-US" sz="4400" dirty="0">
                <a:latin typeface="Abadi Extra Light" panose="020B0604020202020204" pitchFamily="34" charset="0"/>
              </a:rPr>
            </a:br>
            <a:r>
              <a:rPr lang="en-US" sz="4400" dirty="0">
                <a:latin typeface="Abadi Extra Light" panose="020B0604020202020204" pitchFamily="34" charset="0"/>
              </a:rPr>
              <a:t>What You Need To Know</a:t>
            </a:r>
          </a:p>
        </p:txBody>
      </p:sp>
      <p:sp>
        <p:nvSpPr>
          <p:cNvPr id="3" name="Subtitle 2">
            <a:extLst>
              <a:ext uri="{FF2B5EF4-FFF2-40B4-BE49-F238E27FC236}">
                <a16:creationId xmlns:a16="http://schemas.microsoft.com/office/drawing/2014/main" id="{658D678F-0C8A-4A11-923D-41F4E326D042}"/>
              </a:ext>
            </a:extLst>
          </p:cNvPr>
          <p:cNvSpPr>
            <a:spLocks noGrp="1"/>
          </p:cNvSpPr>
          <p:nvPr>
            <p:ph type="subTitle" idx="1"/>
          </p:nvPr>
        </p:nvSpPr>
        <p:spPr>
          <a:xfrm>
            <a:off x="452967" y="4096512"/>
            <a:ext cx="4808843" cy="1155525"/>
          </a:xfrm>
        </p:spPr>
        <p:txBody>
          <a:bodyPr anchor="t">
            <a:normAutofit lnSpcReduction="10000"/>
          </a:bodyPr>
          <a:lstStyle/>
          <a:p>
            <a:r>
              <a:rPr lang="en-US" sz="2000" dirty="0"/>
              <a:t>Susannah Dixon</a:t>
            </a:r>
          </a:p>
          <a:p>
            <a:r>
              <a:rPr lang="en-US" sz="2000" dirty="0"/>
              <a:t>Audiology Extern</a:t>
            </a:r>
          </a:p>
          <a:p>
            <a:r>
              <a:rPr lang="en-US" sz="2000" dirty="0"/>
              <a:t>Durham VA Health Care System</a:t>
            </a:r>
          </a:p>
        </p:txBody>
      </p:sp>
    </p:spTree>
    <p:extLst>
      <p:ext uri="{BB962C8B-B14F-4D97-AF65-F5344CB8AC3E}">
        <p14:creationId xmlns:p14="http://schemas.microsoft.com/office/powerpoint/2010/main" val="2916719480"/>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Statistics </a:t>
            </a:r>
          </a:p>
        </p:txBody>
      </p:sp>
      <p:sp>
        <p:nvSpPr>
          <p:cNvPr id="3" name="Content Placeholder 2"/>
          <p:cNvSpPr>
            <a:spLocks noGrp="1"/>
          </p:cNvSpPr>
          <p:nvPr>
            <p:ph idx="1"/>
          </p:nvPr>
        </p:nvSpPr>
        <p:spPr>
          <a:xfrm>
            <a:off x="1097279" y="1845734"/>
            <a:ext cx="4196615" cy="4023360"/>
          </a:xfrm>
        </p:spPr>
        <p:txBody>
          <a:bodyPr>
            <a:normAutofit lnSpcReduction="10000"/>
          </a:bodyPr>
          <a:lstStyle/>
          <a:p>
            <a:pPr marL="91440" lvl="1" indent="-91440">
              <a:spcBef>
                <a:spcPts val="1200"/>
              </a:spcBef>
              <a:spcAft>
                <a:spcPts val="200"/>
              </a:spcAft>
              <a:buSzPct val="100000"/>
              <a:buFont typeface="Arial" charset="0"/>
              <a:buChar char="•"/>
            </a:pPr>
            <a:r>
              <a:rPr lang="en-US" sz="2200" dirty="0"/>
              <a:t>  More than 37.5 million adults have hearing loss.</a:t>
            </a:r>
          </a:p>
          <a:p>
            <a:pPr marL="274320" lvl="2" indent="-91440">
              <a:spcBef>
                <a:spcPts val="1200"/>
              </a:spcBef>
              <a:spcAft>
                <a:spcPts val="200"/>
              </a:spcAft>
              <a:buSzPct val="100000"/>
              <a:buFont typeface="Arial" charset="0"/>
              <a:buChar char="•"/>
            </a:pPr>
            <a:r>
              <a:rPr lang="en-US" sz="1800" dirty="0"/>
              <a:t> About 15% of the US                                                population</a:t>
            </a:r>
            <a:r>
              <a:rPr lang="en-US" dirty="0"/>
              <a:t> </a:t>
            </a:r>
          </a:p>
          <a:p>
            <a:pPr marL="0" lvl="1" indent="0">
              <a:spcBef>
                <a:spcPts val="1200"/>
              </a:spcBef>
              <a:spcAft>
                <a:spcPts val="200"/>
              </a:spcAft>
              <a:buSzPct val="100000"/>
              <a:buNone/>
            </a:pPr>
            <a:endParaRPr lang="en-US" dirty="0"/>
          </a:p>
          <a:p>
            <a:pPr marL="91440" lvl="1" indent="-91440">
              <a:spcBef>
                <a:spcPts val="1200"/>
              </a:spcBef>
              <a:spcAft>
                <a:spcPts val="200"/>
              </a:spcAft>
              <a:buSzPct val="100000"/>
              <a:buFont typeface="Arial" charset="0"/>
              <a:buChar char="•"/>
            </a:pPr>
            <a:r>
              <a:rPr lang="en-US" sz="2200" dirty="0"/>
              <a:t> Age is the strongest predictor of hearing loss.</a:t>
            </a:r>
          </a:p>
          <a:p>
            <a:pPr marL="182880" lvl="2" indent="0">
              <a:spcBef>
                <a:spcPts val="1200"/>
              </a:spcBef>
              <a:spcAft>
                <a:spcPts val="200"/>
              </a:spcAft>
              <a:buSzPct val="100000"/>
              <a:buNone/>
            </a:pPr>
            <a:endParaRPr lang="en-US" sz="2400" dirty="0"/>
          </a:p>
          <a:p>
            <a:pPr>
              <a:buFont typeface="Arial" charset="0"/>
              <a:buChar char="•"/>
            </a:pPr>
            <a:r>
              <a:rPr lang="en-US" sz="2200" dirty="0"/>
              <a:t> Less than 30% of those who would benefit from hearing aids, are actually using them. </a:t>
            </a:r>
          </a:p>
          <a:p>
            <a:pPr lvl="1">
              <a:buFont typeface="Arial" charset="0"/>
              <a:buChar char="•"/>
            </a:pP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586"/>
          <a:stretch/>
        </p:blipFill>
        <p:spPr bwMode="auto">
          <a:xfrm>
            <a:off x="5573027" y="1845734"/>
            <a:ext cx="5582653" cy="3880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45507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Auditory Pathway: How we hear </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330" y="1921583"/>
            <a:ext cx="2967906" cy="4239865"/>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1155" y="1760279"/>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Elbow Connector 9"/>
          <p:cNvCxnSpPr/>
          <p:nvPr/>
        </p:nvCxnSpPr>
        <p:spPr>
          <a:xfrm rot="16200000" flipH="1">
            <a:off x="6254038" y="3751312"/>
            <a:ext cx="2212259" cy="1080938"/>
          </a:xfrm>
          <a:prstGeom prst="bentConnector3">
            <a:avLst>
              <a:gd name="adj1" fmla="val 50000"/>
            </a:avLst>
          </a:prstGeom>
          <a:ln>
            <a:headEnd type="arrow"/>
            <a:tailEnd type="arrow"/>
          </a:ln>
        </p:spPr>
        <p:style>
          <a:lnRef idx="3">
            <a:schemeClr val="accent4"/>
          </a:lnRef>
          <a:fillRef idx="0">
            <a:schemeClr val="accent4"/>
          </a:fillRef>
          <a:effectRef idx="2">
            <a:schemeClr val="accent4"/>
          </a:effectRef>
          <a:fontRef idx="minor">
            <a:schemeClr val="tx1"/>
          </a:fontRef>
        </p:style>
      </p:cxnSp>
      <p:sp>
        <p:nvSpPr>
          <p:cNvPr id="8" name="Right Arrow 7"/>
          <p:cNvSpPr/>
          <p:nvPr/>
        </p:nvSpPr>
        <p:spPr>
          <a:xfrm>
            <a:off x="162232" y="3392129"/>
            <a:ext cx="1342103" cy="1179871"/>
          </a:xfrm>
          <a:prstGeom prst="rightArrow">
            <a:avLst/>
          </a:prstGeom>
          <a:solidFill>
            <a:schemeClr val="bg1">
              <a:lumMod val="50000"/>
            </a:schemeClr>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77777"/>
              </a:solidFill>
            </a:endParaRPr>
          </a:p>
        </p:txBody>
      </p:sp>
      <p:sp>
        <p:nvSpPr>
          <p:cNvPr id="16" name="TextBox 15"/>
          <p:cNvSpPr txBox="1"/>
          <p:nvPr/>
        </p:nvSpPr>
        <p:spPr>
          <a:xfrm>
            <a:off x="265471" y="3751231"/>
            <a:ext cx="1342103" cy="461665"/>
          </a:xfrm>
          <a:prstGeom prst="rect">
            <a:avLst/>
          </a:prstGeom>
          <a:noFill/>
        </p:spPr>
        <p:txBody>
          <a:bodyPr wrap="square" rtlCol="0">
            <a:spAutoFit/>
          </a:bodyPr>
          <a:lstStyle/>
          <a:p>
            <a:r>
              <a:rPr lang="en-US" sz="2400" b="1" dirty="0">
                <a:solidFill>
                  <a:schemeClr val="bg1"/>
                </a:solidFill>
              </a:rPr>
              <a:t>SOUND</a:t>
            </a:r>
          </a:p>
        </p:txBody>
      </p:sp>
    </p:spTree>
    <p:extLst>
      <p:ext uri="{BB962C8B-B14F-4D97-AF65-F5344CB8AC3E}">
        <p14:creationId xmlns:p14="http://schemas.microsoft.com/office/powerpoint/2010/main" val="419680694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mn-lt"/>
              </a:rPr>
              <a:t>How to Interpret an Audiogram</a:t>
            </a:r>
            <a:endParaRPr lang="en-US" dirty="0">
              <a:latin typeface="+mn-lt"/>
            </a:endParaRPr>
          </a:p>
        </p:txBody>
      </p:sp>
      <p:sp>
        <p:nvSpPr>
          <p:cNvPr id="3" name="Content Placeholder 2"/>
          <p:cNvSpPr>
            <a:spLocks noGrp="1"/>
          </p:cNvSpPr>
          <p:nvPr>
            <p:ph idx="1"/>
          </p:nvPr>
        </p:nvSpPr>
        <p:spPr/>
        <p:txBody>
          <a:bodyPr>
            <a:normAutofit/>
          </a:bodyPr>
          <a:lstStyle/>
          <a:p>
            <a:pPr marL="114300" lvl="0" indent="0">
              <a:lnSpc>
                <a:spcPct val="100000"/>
              </a:lnSpc>
              <a:spcBef>
                <a:spcPct val="20000"/>
              </a:spcBef>
              <a:spcAft>
                <a:spcPts val="0"/>
              </a:spcAft>
              <a:buClr>
                <a:srgbClr val="4F81BD"/>
              </a:buClr>
              <a:buSzTx/>
              <a:buNone/>
            </a:pPr>
            <a:endParaRPr lang="en-US" sz="2200">
              <a:solidFill>
                <a:prstClr val="black"/>
              </a:solidFill>
            </a:endParaRPr>
          </a:p>
          <a:p>
            <a:pPr marL="114300" lvl="0" indent="0">
              <a:lnSpc>
                <a:spcPct val="100000"/>
              </a:lnSpc>
              <a:spcBef>
                <a:spcPct val="20000"/>
              </a:spcBef>
              <a:spcAft>
                <a:spcPts val="0"/>
              </a:spcAft>
              <a:buClr>
                <a:srgbClr val="4F81BD"/>
              </a:buClr>
              <a:buSzTx/>
              <a:buNone/>
            </a:pPr>
            <a:endParaRPr lang="en-US" sz="2200">
              <a:solidFill>
                <a:prstClr val="black"/>
              </a:solidFill>
            </a:endParaRPr>
          </a:p>
          <a:p>
            <a:endParaRPr lang="en-US" sz="2200" dirty="0"/>
          </a:p>
        </p:txBody>
      </p:sp>
      <p:pic>
        <p:nvPicPr>
          <p:cNvPr id="7" name="Picture 4" descr="Image result for normal audiogram">
            <a:extLst>
              <a:ext uri="{FF2B5EF4-FFF2-40B4-BE49-F238E27FC236}">
                <a16:creationId xmlns:a16="http://schemas.microsoft.com/office/drawing/2014/main" id="{F9F133CA-29E2-41F8-917A-9B9CE7829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292" y="1869140"/>
            <a:ext cx="3201983" cy="286843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lated image">
            <a:extLst>
              <a:ext uri="{FF2B5EF4-FFF2-40B4-BE49-F238E27FC236}">
                <a16:creationId xmlns:a16="http://schemas.microsoft.com/office/drawing/2014/main" id="{41D40E5A-B0EA-4331-8371-19FBAB143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504" y="1869140"/>
            <a:ext cx="3473060" cy="28684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601C11-AF60-4C0B-8683-91F169DCAFB1}"/>
              </a:ext>
            </a:extLst>
          </p:cNvPr>
          <p:cNvSpPr txBox="1"/>
          <p:nvPr/>
        </p:nvSpPr>
        <p:spPr>
          <a:xfrm>
            <a:off x="3295048" y="4973927"/>
            <a:ext cx="5662863" cy="1200329"/>
          </a:xfrm>
          <a:prstGeom prst="rect">
            <a:avLst/>
          </a:prstGeom>
          <a:noFill/>
        </p:spPr>
        <p:txBody>
          <a:bodyPr wrap="square" rtlCol="0">
            <a:spAutoFit/>
          </a:bodyPr>
          <a:lstStyle/>
          <a:p>
            <a:pPr marL="285750" indent="-285750">
              <a:buFont typeface="Arial" panose="020B0604020202020204" pitchFamily="34" charset="0"/>
              <a:buChar char="•"/>
            </a:pPr>
            <a:r>
              <a:rPr lang="en-US" dirty="0"/>
              <a:t>We measure hearing by pitch and by volume. </a:t>
            </a:r>
          </a:p>
          <a:p>
            <a:pPr marL="285750" indent="-285750">
              <a:buFont typeface="Arial" panose="020B0604020202020204" pitchFamily="34" charset="0"/>
              <a:buChar char="•"/>
            </a:pPr>
            <a:r>
              <a:rPr lang="en-US" dirty="0"/>
              <a:t>The blue line or “X” represents the L ear.</a:t>
            </a:r>
          </a:p>
          <a:p>
            <a:pPr marL="285750" indent="-285750">
              <a:buFont typeface="Arial" panose="020B0604020202020204" pitchFamily="34" charset="0"/>
              <a:buChar char="•"/>
            </a:pPr>
            <a:r>
              <a:rPr lang="en-US" dirty="0"/>
              <a:t>The red line or “O” represents the R ear. </a:t>
            </a:r>
          </a:p>
          <a:p>
            <a:pPr marL="285750" indent="-285750">
              <a:buFont typeface="Arial" panose="020B0604020202020204" pitchFamily="34" charset="0"/>
              <a:buChar char="•"/>
            </a:pPr>
            <a:r>
              <a:rPr lang="en-US" dirty="0"/>
              <a:t>The lower the line, the more severe the hearing loss is.</a:t>
            </a:r>
          </a:p>
        </p:txBody>
      </p:sp>
      <p:pic>
        <p:nvPicPr>
          <p:cNvPr id="8" name="Picture 2" descr="Image result for audiogram with hearing loss">
            <a:extLst>
              <a:ext uri="{FF2B5EF4-FFF2-40B4-BE49-F238E27FC236}">
                <a16:creationId xmlns:a16="http://schemas.microsoft.com/office/drawing/2014/main" id="{2E764959-12AC-4992-B53E-0564F4C33A6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91085" y="1871130"/>
            <a:ext cx="3099411" cy="281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67489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B398-87DD-4AE7-AF01-9D8BFEAB28A9}"/>
              </a:ext>
            </a:extLst>
          </p:cNvPr>
          <p:cNvSpPr>
            <a:spLocks noGrp="1"/>
          </p:cNvSpPr>
          <p:nvPr>
            <p:ph type="title"/>
          </p:nvPr>
        </p:nvSpPr>
        <p:spPr/>
        <p:txBody>
          <a:bodyPr>
            <a:normAutofit/>
          </a:bodyPr>
          <a:lstStyle/>
          <a:p>
            <a:r>
              <a:rPr lang="en-US" dirty="0"/>
              <a:t>The Speech Banana</a:t>
            </a:r>
          </a:p>
        </p:txBody>
      </p:sp>
      <p:sp>
        <p:nvSpPr>
          <p:cNvPr id="5130" name="Content Placeholder 5129">
            <a:extLst>
              <a:ext uri="{FF2B5EF4-FFF2-40B4-BE49-F238E27FC236}">
                <a16:creationId xmlns:a16="http://schemas.microsoft.com/office/drawing/2014/main" id="{D7EA70A2-1F1F-4862-AEB9-8CCD4C8C24BD}"/>
              </a:ext>
            </a:extLst>
          </p:cNvPr>
          <p:cNvSpPr>
            <a:spLocks noGrp="1"/>
          </p:cNvSpPr>
          <p:nvPr>
            <p:ph idx="1"/>
          </p:nvPr>
        </p:nvSpPr>
        <p:spPr>
          <a:xfrm>
            <a:off x="1193533" y="4828674"/>
            <a:ext cx="9962148" cy="1450757"/>
          </a:xfrm>
        </p:spPr>
        <p:txBody>
          <a:bodyPr>
            <a:normAutofit/>
          </a:bodyPr>
          <a:lstStyle/>
          <a:p>
            <a:pPr>
              <a:buFont typeface="Arial" panose="020B0604020202020204" pitchFamily="34" charset="0"/>
              <a:buChar char="•"/>
            </a:pPr>
            <a:r>
              <a:rPr lang="en-US" dirty="0"/>
              <a:t> The “banana” is the volume and pitch range of speech at a normal conversational level.</a:t>
            </a:r>
          </a:p>
          <a:p>
            <a:pPr>
              <a:buFont typeface="Arial" panose="020B0604020202020204" pitchFamily="34" charset="0"/>
              <a:buChar char="•"/>
            </a:pPr>
            <a:r>
              <a:rPr lang="en-US" dirty="0"/>
              <a:t> The person is able to hear anything below their threshold line (blue and red lines).  </a:t>
            </a:r>
          </a:p>
          <a:p>
            <a:pPr>
              <a:buFont typeface="Arial" panose="020B0604020202020204" pitchFamily="34" charset="0"/>
              <a:buChar char="•"/>
            </a:pPr>
            <a:r>
              <a:rPr lang="en-US" dirty="0"/>
              <a:t> With speech sounds, lower pitches provide volume, while higher pitches provide clarity. </a:t>
            </a:r>
          </a:p>
        </p:txBody>
      </p:sp>
      <p:pic>
        <p:nvPicPr>
          <p:cNvPr id="5126" name="Picture 6" descr="Image result for the speech banana">
            <a:extLst>
              <a:ext uri="{FF2B5EF4-FFF2-40B4-BE49-F238E27FC236}">
                <a16:creationId xmlns:a16="http://schemas.microsoft.com/office/drawing/2014/main" id="{C09A0C01-7FFF-473F-BA14-2100B3B134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89" r="3" b="22453"/>
          <a:stretch/>
        </p:blipFill>
        <p:spPr bwMode="auto">
          <a:xfrm>
            <a:off x="6708031" y="1961551"/>
            <a:ext cx="4290437" cy="264252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a:extLst>
              <a:ext uri="{FF2B5EF4-FFF2-40B4-BE49-F238E27FC236}">
                <a16:creationId xmlns:a16="http://schemas.microsoft.com/office/drawing/2014/main" id="{5C77CC79-7A09-400B-A31B-420DD180A4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730" b="23679"/>
          <a:stretch/>
        </p:blipFill>
        <p:spPr bwMode="auto">
          <a:xfrm>
            <a:off x="1193532" y="1961551"/>
            <a:ext cx="4290452" cy="2642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348377"/>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auses of hearing loss">
            <a:extLst>
              <a:ext uri="{FF2B5EF4-FFF2-40B4-BE49-F238E27FC236}">
                <a16:creationId xmlns:a16="http://schemas.microsoft.com/office/drawing/2014/main" id="{6ABCB0EA-30BB-49C0-A200-B5F4BE1B5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473" y="147888"/>
            <a:ext cx="8261684" cy="610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29435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 few definitions….</a:t>
            </a:r>
          </a:p>
        </p:txBody>
      </p:sp>
      <p:sp>
        <p:nvSpPr>
          <p:cNvPr id="6" name="Content Placeholder 5"/>
          <p:cNvSpPr>
            <a:spLocks noGrp="1"/>
          </p:cNvSpPr>
          <p:nvPr>
            <p:ph idx="1"/>
          </p:nvPr>
        </p:nvSpPr>
        <p:spPr/>
        <p:txBody>
          <a:bodyPr>
            <a:normAutofit fontScale="70000" lnSpcReduction="20000"/>
          </a:bodyPr>
          <a:lstStyle/>
          <a:p>
            <a:pPr marL="0" indent="0">
              <a:buNone/>
            </a:pPr>
            <a:endParaRPr lang="en-US" sz="3200" dirty="0"/>
          </a:p>
          <a:p>
            <a:pPr>
              <a:buFont typeface="Wingdings" panose="05000000000000000000" pitchFamily="2" charset="2"/>
              <a:buChar char="§"/>
            </a:pPr>
            <a:r>
              <a:rPr lang="en-US" sz="3200" b="1" dirty="0"/>
              <a:t>Dysphagia</a:t>
            </a:r>
            <a:r>
              <a:rPr lang="en-US" sz="3200" dirty="0"/>
              <a:t>: difficulty swallowing</a:t>
            </a:r>
          </a:p>
          <a:p>
            <a:pPr lvl="4">
              <a:buFont typeface="Wingdings" panose="05000000000000000000" pitchFamily="2" charset="2"/>
              <a:buChar char="§"/>
            </a:pPr>
            <a:r>
              <a:rPr lang="en-US" sz="3100" b="1" i="1" dirty="0"/>
              <a:t>Oropharyngeal</a:t>
            </a:r>
            <a:r>
              <a:rPr lang="en-US" sz="3100" b="1" dirty="0"/>
              <a:t> dysphagia</a:t>
            </a:r>
            <a:r>
              <a:rPr lang="en-US" sz="3100" dirty="0"/>
              <a:t>:  swallowing impairment resulting from difficulty in the mouth or pharynx (</a:t>
            </a:r>
            <a:r>
              <a:rPr lang="en-US" sz="3100" dirty="0">
                <a:solidFill>
                  <a:srgbClr val="FF0000"/>
                </a:solidFill>
              </a:rPr>
              <a:t>Speech Pathology</a:t>
            </a:r>
            <a:r>
              <a:rPr lang="en-US" sz="3100" dirty="0"/>
              <a:t>)</a:t>
            </a:r>
          </a:p>
          <a:p>
            <a:pPr lvl="4">
              <a:buFont typeface="Wingdings" panose="05000000000000000000" pitchFamily="2" charset="2"/>
              <a:buChar char="§"/>
            </a:pPr>
            <a:endParaRPr lang="en-US" sz="3100" dirty="0"/>
          </a:p>
          <a:p>
            <a:pPr lvl="4">
              <a:buFont typeface="Wingdings" panose="05000000000000000000" pitchFamily="2" charset="2"/>
              <a:buChar char="§"/>
            </a:pPr>
            <a:r>
              <a:rPr lang="en-US" sz="3100" b="1" i="1" dirty="0"/>
              <a:t>Esophageal</a:t>
            </a:r>
            <a:r>
              <a:rPr lang="en-US" sz="3100" b="1" dirty="0"/>
              <a:t> dysphagia</a:t>
            </a:r>
            <a:r>
              <a:rPr lang="en-US" sz="3100" dirty="0"/>
              <a:t>: swallowing impairment resulting from a problem involving the esophagus  (</a:t>
            </a:r>
            <a:r>
              <a:rPr lang="en-US" sz="3100" dirty="0">
                <a:solidFill>
                  <a:srgbClr val="7030A0"/>
                </a:solidFill>
              </a:rPr>
              <a:t>Usually Gastroenterology</a:t>
            </a:r>
            <a:r>
              <a:rPr lang="en-US" sz="3100" dirty="0"/>
              <a:t>) </a:t>
            </a:r>
          </a:p>
          <a:p>
            <a:pPr lvl="4">
              <a:buFont typeface="Wingdings" panose="05000000000000000000" pitchFamily="2" charset="2"/>
              <a:buChar char="§"/>
            </a:pPr>
            <a:endParaRPr lang="en-US" sz="3100" dirty="0"/>
          </a:p>
          <a:p>
            <a:pPr lvl="4">
              <a:buFont typeface="Wingdings" panose="05000000000000000000" pitchFamily="2" charset="2"/>
              <a:buChar char="§"/>
            </a:pPr>
            <a:r>
              <a:rPr lang="en-US" sz="3100" b="1" dirty="0" err="1"/>
              <a:t>Odynaphagia</a:t>
            </a:r>
            <a:r>
              <a:rPr lang="en-US" sz="3100" dirty="0"/>
              <a:t>: Pain with swallowing  (</a:t>
            </a:r>
            <a:r>
              <a:rPr lang="en-US" sz="3100" dirty="0">
                <a:solidFill>
                  <a:schemeClr val="bg2">
                    <a:lumMod val="50000"/>
                  </a:schemeClr>
                </a:solidFill>
              </a:rPr>
              <a:t>Typically ENT or Gastroenterology</a:t>
            </a:r>
            <a:r>
              <a:rPr lang="en-US" sz="3100" dirty="0"/>
              <a:t>)</a:t>
            </a:r>
          </a:p>
          <a:p>
            <a:pPr lvl="4">
              <a:buFont typeface="Wingdings" panose="05000000000000000000" pitchFamily="2" charset="2"/>
              <a:buChar char="§"/>
            </a:pPr>
            <a:endParaRPr lang="en-US" sz="2600" dirty="0"/>
          </a:p>
          <a:p>
            <a:pPr>
              <a:buFont typeface="Wingdings" panose="05000000000000000000" pitchFamily="2" charset="2"/>
              <a:buChar char="§"/>
            </a:pPr>
            <a:r>
              <a:rPr lang="en-US" sz="3200" b="1" dirty="0"/>
              <a:t>Aspiration</a:t>
            </a:r>
            <a:r>
              <a:rPr lang="en-US" sz="3200" dirty="0"/>
              <a:t>: the passage of material below the vocal cords into the trachea </a:t>
            </a:r>
          </a:p>
          <a:p>
            <a:pPr>
              <a:buFont typeface="Wingdings" panose="05000000000000000000" pitchFamily="2" charset="2"/>
              <a:buChar char="§"/>
            </a:pPr>
            <a:r>
              <a:rPr lang="en-US" sz="3200" b="1" dirty="0"/>
              <a:t>“Silent” aspiration</a:t>
            </a:r>
            <a:r>
              <a:rPr lang="en-US" sz="3200" dirty="0"/>
              <a:t>:  No reflexive cough response with aspiration</a:t>
            </a:r>
          </a:p>
          <a:p>
            <a:pPr>
              <a:buFont typeface="Wingdings" panose="05000000000000000000" pitchFamily="2" charset="2"/>
              <a:buChar char="§"/>
            </a:pPr>
            <a:endParaRPr lang="en-US" sz="3200" dirty="0"/>
          </a:p>
        </p:txBody>
      </p:sp>
    </p:spTree>
    <p:extLst>
      <p:ext uri="{BB962C8B-B14F-4D97-AF65-F5344CB8AC3E}">
        <p14:creationId xmlns:p14="http://schemas.microsoft.com/office/powerpoint/2010/main" val="421515935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Sensorineural Hearing Loss</a:t>
            </a:r>
          </a:p>
        </p:txBody>
      </p:sp>
      <p:sp>
        <p:nvSpPr>
          <p:cNvPr id="3" name="Content Placeholder 2"/>
          <p:cNvSpPr>
            <a:spLocks noGrp="1"/>
          </p:cNvSpPr>
          <p:nvPr>
            <p:ph idx="1"/>
          </p:nvPr>
        </p:nvSpPr>
        <p:spPr>
          <a:xfrm>
            <a:off x="1238865" y="1726654"/>
            <a:ext cx="10058400" cy="587749"/>
          </a:xfrm>
        </p:spPr>
        <p:txBody>
          <a:bodyPr>
            <a:normAutofit/>
          </a:bodyPr>
          <a:lstStyle/>
          <a:p>
            <a:pPr marL="0" indent="0" algn="ctr">
              <a:buNone/>
            </a:pPr>
            <a:r>
              <a:rPr lang="en-US" sz="3200" dirty="0"/>
              <a:t>Sensory = cochlea       AND/OR      Neural = nerve pathway </a:t>
            </a:r>
          </a:p>
          <a:p>
            <a:pPr marL="0" indent="0">
              <a:buNone/>
            </a:pPr>
            <a:endParaRPr lang="en-US" sz="3200" dirty="0"/>
          </a:p>
          <a:p>
            <a:pPr marL="251460" indent="-342900"/>
            <a:endParaRPr lang="en-US" sz="2200" dirty="0"/>
          </a:p>
        </p:txBody>
      </p:sp>
      <p:pic>
        <p:nvPicPr>
          <p:cNvPr id="1026" name="Picture 2" descr="C:\Users\Emma\AppData\Local\Microsoft\Windows\INetCache\IE\M844CMOS\512px-Volume_up_font_awesome.svg[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07106" y="3980633"/>
            <a:ext cx="1796845" cy="17968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14615" y="2461763"/>
            <a:ext cx="3806314" cy="1384995"/>
          </a:xfrm>
          <a:prstGeom prst="rect">
            <a:avLst/>
          </a:prstGeom>
          <a:noFill/>
        </p:spPr>
        <p:txBody>
          <a:bodyPr wrap="square" rtlCol="0">
            <a:spAutoFit/>
          </a:bodyPr>
          <a:lstStyle/>
          <a:p>
            <a:r>
              <a:rPr lang="en-US" sz="2200" dirty="0">
                <a:solidFill>
                  <a:schemeClr val="tx1">
                    <a:lumMod val="75000"/>
                    <a:lumOff val="25000"/>
                  </a:schemeClr>
                </a:solidFill>
              </a:rPr>
              <a:t>Attenuation</a:t>
            </a:r>
          </a:p>
          <a:p>
            <a:pPr marL="342900" indent="-342900">
              <a:buFont typeface="Arial" panose="020B0604020202020204" pitchFamily="34" charset="0"/>
              <a:buChar char="•"/>
            </a:pPr>
            <a:r>
              <a:rPr lang="en-US" sz="2200" dirty="0">
                <a:solidFill>
                  <a:schemeClr val="tx1">
                    <a:lumMod val="75000"/>
                    <a:lumOff val="25000"/>
                  </a:schemeClr>
                </a:solidFill>
              </a:rPr>
              <a:t>Sounds must be louder in order to be heard (detected)</a:t>
            </a:r>
          </a:p>
          <a:p>
            <a:endParaRPr lang="en-US" dirty="0"/>
          </a:p>
        </p:txBody>
      </p:sp>
      <p:sp>
        <p:nvSpPr>
          <p:cNvPr id="7" name="TextBox 6"/>
          <p:cNvSpPr txBox="1"/>
          <p:nvPr/>
        </p:nvSpPr>
        <p:spPr>
          <a:xfrm>
            <a:off x="7561003" y="2485587"/>
            <a:ext cx="3220068" cy="1384995"/>
          </a:xfrm>
          <a:prstGeom prst="rect">
            <a:avLst/>
          </a:prstGeom>
          <a:noFill/>
        </p:spPr>
        <p:txBody>
          <a:bodyPr wrap="square" rtlCol="0">
            <a:spAutoFit/>
          </a:bodyPr>
          <a:lstStyle/>
          <a:p>
            <a:r>
              <a:rPr lang="en-US" sz="2200" dirty="0">
                <a:solidFill>
                  <a:schemeClr val="tx1">
                    <a:lumMod val="75000"/>
                    <a:lumOff val="25000"/>
                  </a:schemeClr>
                </a:solidFill>
              </a:rPr>
              <a:t>Distortion</a:t>
            </a:r>
          </a:p>
          <a:p>
            <a:pPr marL="342900" indent="-342900">
              <a:buFont typeface="Arial" panose="020B0604020202020204" pitchFamily="34" charset="0"/>
              <a:buChar char="•"/>
            </a:pPr>
            <a:r>
              <a:rPr lang="en-US" sz="2200" dirty="0">
                <a:solidFill>
                  <a:schemeClr val="tx1">
                    <a:lumMod val="75000"/>
                    <a:lumOff val="25000"/>
                  </a:schemeClr>
                </a:solidFill>
              </a:rPr>
              <a:t>Changes the way sound is encoded</a:t>
            </a:r>
          </a:p>
          <a:p>
            <a:endParaRPr lang="en-US" dirty="0"/>
          </a:p>
        </p:txBody>
      </p:sp>
      <p:sp>
        <p:nvSpPr>
          <p:cNvPr id="8" name="Cloud Callout 7"/>
          <p:cNvSpPr/>
          <p:nvPr/>
        </p:nvSpPr>
        <p:spPr>
          <a:xfrm>
            <a:off x="9212826" y="4008901"/>
            <a:ext cx="2831690" cy="1619865"/>
          </a:xfrm>
          <a:prstGeom prst="cloud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6432751" y="4044562"/>
            <a:ext cx="2256503" cy="1663672"/>
          </a:xfrm>
          <a:prstGeom prst="wedgeRoundRect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C:\Users\Emma\AppData\Local\Microsoft\Windows\INetCache\IE\M844CMOS\512px-Volume_down_font_awesome.svg[1].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93053" y="3972030"/>
            <a:ext cx="1814053" cy="18140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432751" y="4460899"/>
            <a:ext cx="2256503" cy="830997"/>
          </a:xfrm>
          <a:prstGeom prst="rect">
            <a:avLst/>
          </a:prstGeom>
          <a:noFill/>
        </p:spPr>
        <p:txBody>
          <a:bodyPr wrap="square" rtlCol="0">
            <a:spAutoFit/>
          </a:bodyPr>
          <a:lstStyle/>
          <a:p>
            <a:pPr algn="ctr"/>
            <a:r>
              <a:rPr lang="en-US" sz="2400" dirty="0"/>
              <a:t>Who is driving you to the VA? </a:t>
            </a:r>
          </a:p>
        </p:txBody>
      </p:sp>
      <p:sp>
        <p:nvSpPr>
          <p:cNvPr id="11" name="TextBox 10"/>
          <p:cNvSpPr txBox="1"/>
          <p:nvPr/>
        </p:nvSpPr>
        <p:spPr>
          <a:xfrm>
            <a:off x="9515168" y="4460899"/>
            <a:ext cx="2227006" cy="830997"/>
          </a:xfrm>
          <a:prstGeom prst="rect">
            <a:avLst/>
          </a:prstGeom>
          <a:noFill/>
        </p:spPr>
        <p:txBody>
          <a:bodyPr wrap="square" rtlCol="0">
            <a:spAutoFit/>
          </a:bodyPr>
          <a:lstStyle/>
          <a:p>
            <a:pPr algn="ctr"/>
            <a:r>
              <a:rPr lang="en-US" sz="2400" i="1" dirty="0"/>
              <a:t>He’s getting in the way? </a:t>
            </a:r>
          </a:p>
        </p:txBody>
      </p:sp>
    </p:spTree>
    <p:extLst>
      <p:ext uri="{BB962C8B-B14F-4D97-AF65-F5344CB8AC3E}">
        <p14:creationId xmlns:p14="http://schemas.microsoft.com/office/powerpoint/2010/main" val="3537506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Louder </a:t>
            </a:r>
            <a:r>
              <a:rPr lang="en-US" b="1" dirty="0">
                <a:latin typeface="+mn-lt"/>
              </a:rPr>
              <a:t>does not </a:t>
            </a:r>
            <a:r>
              <a:rPr lang="en-US" dirty="0">
                <a:latin typeface="+mn-lt"/>
              </a:rPr>
              <a:t>always equal clearer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629" y="2650672"/>
            <a:ext cx="2381250" cy="238125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artisticBlur radius="5"/>
                    </a14:imgEffect>
                  </a14:imgLayer>
                </a14:imgProps>
              </a:ext>
              <a:ext uri="{28A0092B-C50C-407E-A947-70E740481C1C}">
                <a14:useLocalDpi xmlns:a14="http://schemas.microsoft.com/office/drawing/2010/main" val="0"/>
              </a:ext>
            </a:extLst>
          </a:blip>
          <a:stretch>
            <a:fillRect/>
          </a:stretch>
        </p:blipFill>
        <p:spPr>
          <a:xfrm>
            <a:off x="6812280" y="1805396"/>
            <a:ext cx="4343400" cy="4343400"/>
          </a:xfrm>
          <a:prstGeom prst="rect">
            <a:avLst/>
          </a:prstGeom>
        </p:spPr>
      </p:pic>
      <p:sp>
        <p:nvSpPr>
          <p:cNvPr id="6" name="Striped Right Arrow 7"/>
          <p:cNvSpPr/>
          <p:nvPr/>
        </p:nvSpPr>
        <p:spPr>
          <a:xfrm>
            <a:off x="4280784" y="3431200"/>
            <a:ext cx="1905590" cy="1091792"/>
          </a:xfrm>
          <a:prstGeom prst="stripedRightArrow">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20481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Hearing Loss Impact </a:t>
            </a:r>
          </a:p>
        </p:txBody>
      </p:sp>
      <p:sp>
        <p:nvSpPr>
          <p:cNvPr id="3" name="Content Placeholder 2"/>
          <p:cNvSpPr>
            <a:spLocks noGrp="1"/>
          </p:cNvSpPr>
          <p:nvPr>
            <p:ph idx="1"/>
          </p:nvPr>
        </p:nvSpPr>
        <p:spPr>
          <a:xfrm>
            <a:off x="1097280" y="1903035"/>
            <a:ext cx="7353546" cy="4173300"/>
          </a:xfrm>
        </p:spPr>
        <p:txBody>
          <a:bodyPr>
            <a:normAutofit fontScale="77500" lnSpcReduction="20000"/>
          </a:bodyPr>
          <a:lstStyle/>
          <a:p>
            <a:pPr marL="457200" indent="-342900">
              <a:lnSpc>
                <a:spcPct val="100000"/>
              </a:lnSpc>
              <a:spcBef>
                <a:spcPct val="20000"/>
              </a:spcBef>
              <a:spcAft>
                <a:spcPts val="0"/>
              </a:spcAft>
              <a:buClr>
                <a:srgbClr val="4F81BD"/>
              </a:buClr>
              <a:buFont typeface="Arial" panose="020B0604020202020204" pitchFamily="34" charset="0"/>
              <a:buChar char="•"/>
            </a:pPr>
            <a:r>
              <a:rPr lang="en-US" sz="3000" dirty="0">
                <a:solidFill>
                  <a:prstClr val="black"/>
                </a:solidFill>
              </a:rPr>
              <a:t>Emotional</a:t>
            </a:r>
          </a:p>
          <a:p>
            <a:pPr marL="749808" lvl="1" indent="-342900">
              <a:lnSpc>
                <a:spcPct val="100000"/>
              </a:lnSpc>
              <a:spcBef>
                <a:spcPct val="20000"/>
              </a:spcBef>
              <a:spcAft>
                <a:spcPts val="0"/>
              </a:spcAft>
              <a:buClr>
                <a:srgbClr val="4F81BD"/>
              </a:buClr>
              <a:buFont typeface="Arial" panose="020B0604020202020204" pitchFamily="34" charset="0"/>
              <a:buChar char="•"/>
            </a:pPr>
            <a:r>
              <a:rPr lang="en-US" sz="3000" dirty="0">
                <a:solidFill>
                  <a:prstClr val="black"/>
                </a:solidFill>
              </a:rPr>
              <a:t>Frustration, anxiety, depression </a:t>
            </a:r>
          </a:p>
          <a:p>
            <a:pPr marL="406908" lvl="1" indent="0">
              <a:lnSpc>
                <a:spcPct val="100000"/>
              </a:lnSpc>
              <a:spcBef>
                <a:spcPct val="20000"/>
              </a:spcBef>
              <a:spcAft>
                <a:spcPts val="0"/>
              </a:spcAft>
              <a:buClr>
                <a:srgbClr val="4F81BD"/>
              </a:buClr>
              <a:buNone/>
            </a:pPr>
            <a:endParaRPr lang="en-US" sz="3000" dirty="0">
              <a:solidFill>
                <a:prstClr val="black"/>
              </a:solidFill>
            </a:endParaRPr>
          </a:p>
          <a:p>
            <a:pPr marL="457200" indent="-342900">
              <a:lnSpc>
                <a:spcPct val="100000"/>
              </a:lnSpc>
              <a:spcBef>
                <a:spcPct val="20000"/>
              </a:spcBef>
              <a:spcAft>
                <a:spcPts val="0"/>
              </a:spcAft>
              <a:buClr>
                <a:srgbClr val="4F81BD"/>
              </a:buClr>
              <a:buFont typeface="Arial" panose="020B0604020202020204" pitchFamily="34" charset="0"/>
              <a:buChar char="•"/>
            </a:pPr>
            <a:r>
              <a:rPr lang="en-US" sz="3000" dirty="0">
                <a:solidFill>
                  <a:prstClr val="black"/>
                </a:solidFill>
              </a:rPr>
              <a:t>Social</a:t>
            </a:r>
          </a:p>
          <a:p>
            <a:pPr marL="749808" lvl="1" indent="-342900">
              <a:lnSpc>
                <a:spcPct val="100000"/>
              </a:lnSpc>
              <a:spcBef>
                <a:spcPct val="20000"/>
              </a:spcBef>
              <a:spcAft>
                <a:spcPts val="0"/>
              </a:spcAft>
              <a:buClr>
                <a:srgbClr val="4F81BD"/>
              </a:buClr>
              <a:buFont typeface="Arial" panose="020B0604020202020204" pitchFamily="34" charset="0"/>
              <a:buChar char="•"/>
            </a:pPr>
            <a:r>
              <a:rPr lang="en-US" sz="3000" dirty="0">
                <a:solidFill>
                  <a:prstClr val="black"/>
                </a:solidFill>
              </a:rPr>
              <a:t>Desire to withdraw or become isolated</a:t>
            </a:r>
          </a:p>
          <a:p>
            <a:pPr marL="406908" lvl="1" indent="0">
              <a:lnSpc>
                <a:spcPct val="100000"/>
              </a:lnSpc>
              <a:spcBef>
                <a:spcPct val="20000"/>
              </a:spcBef>
              <a:spcAft>
                <a:spcPts val="0"/>
              </a:spcAft>
              <a:buClr>
                <a:srgbClr val="4F81BD"/>
              </a:buClr>
              <a:buNone/>
            </a:pPr>
            <a:endParaRPr lang="en-US" sz="3000" dirty="0">
              <a:solidFill>
                <a:prstClr val="black"/>
              </a:solidFill>
            </a:endParaRPr>
          </a:p>
          <a:p>
            <a:pPr marL="457200" indent="-342900">
              <a:lnSpc>
                <a:spcPct val="100000"/>
              </a:lnSpc>
              <a:spcBef>
                <a:spcPct val="20000"/>
              </a:spcBef>
              <a:spcAft>
                <a:spcPts val="0"/>
              </a:spcAft>
              <a:buClr>
                <a:srgbClr val="4F81BD"/>
              </a:buClr>
              <a:buFont typeface="Arial" panose="020B0604020202020204" pitchFamily="34" charset="0"/>
              <a:buChar char="•"/>
            </a:pPr>
            <a:r>
              <a:rPr lang="en-US" sz="3000" dirty="0">
                <a:solidFill>
                  <a:prstClr val="black"/>
                </a:solidFill>
              </a:rPr>
              <a:t>Health</a:t>
            </a:r>
          </a:p>
          <a:p>
            <a:pPr marL="749808" lvl="1" indent="-342900">
              <a:lnSpc>
                <a:spcPct val="100000"/>
              </a:lnSpc>
              <a:spcBef>
                <a:spcPct val="20000"/>
              </a:spcBef>
              <a:spcAft>
                <a:spcPts val="0"/>
              </a:spcAft>
              <a:buClr>
                <a:srgbClr val="4F81BD"/>
              </a:buClr>
            </a:pPr>
            <a:r>
              <a:rPr lang="en-US" sz="3000" dirty="0">
                <a:solidFill>
                  <a:prstClr val="black"/>
                </a:solidFill>
              </a:rPr>
              <a:t>Contributions to cognitive decline and disease </a:t>
            </a:r>
          </a:p>
          <a:p>
            <a:pPr marL="932688" lvl="2" indent="-342900">
              <a:lnSpc>
                <a:spcPct val="100000"/>
              </a:lnSpc>
              <a:spcBef>
                <a:spcPct val="20000"/>
              </a:spcBef>
              <a:spcAft>
                <a:spcPts val="0"/>
              </a:spcAft>
              <a:buClr>
                <a:srgbClr val="4F81BD"/>
              </a:buClr>
            </a:pPr>
            <a:r>
              <a:rPr lang="en-US" sz="2200" dirty="0">
                <a:solidFill>
                  <a:prstClr val="black"/>
                </a:solidFill>
              </a:rPr>
              <a:t>Processing, attention, memory </a:t>
            </a:r>
          </a:p>
          <a:p>
            <a:pPr marL="406908" lvl="1" indent="0">
              <a:lnSpc>
                <a:spcPct val="100000"/>
              </a:lnSpc>
              <a:spcBef>
                <a:spcPct val="20000"/>
              </a:spcBef>
              <a:spcAft>
                <a:spcPts val="0"/>
              </a:spcAft>
              <a:buClr>
                <a:srgbClr val="4F81BD"/>
              </a:buClr>
              <a:buNone/>
            </a:pPr>
            <a:endParaRPr lang="en-US" sz="2200" dirty="0">
              <a:solidFill>
                <a:prstClr val="black"/>
              </a:solidFill>
            </a:endParaRPr>
          </a:p>
          <a:p>
            <a:pPr algn="ctr"/>
            <a:r>
              <a:rPr lang="en-US" sz="2200" b="1" dirty="0"/>
              <a:t>Hearing aids (or assistive listening devices) have been shown to improve quality of life in older adults </a:t>
            </a:r>
          </a:p>
        </p:txBody>
      </p:sp>
      <p:pic>
        <p:nvPicPr>
          <p:cNvPr id="2050" name="Picture 2" descr="C:\Users\Emma\AppData\Local\Microsoft\Windows\INetCache\IE\446CCOL6\social-inclusion[1].jpg"/>
          <p:cNvPicPr>
            <a:picLocks noChangeAspect="1" noChangeArrowheads="1"/>
          </p:cNvPicPr>
          <p:nvPr/>
        </p:nvPicPr>
        <p:blipFill rotWithShape="1">
          <a:blip r:embed="rId3">
            <a:extLst>
              <a:ext uri="{28A0092B-C50C-407E-A947-70E740481C1C}">
                <a14:useLocalDpi xmlns:a14="http://schemas.microsoft.com/office/drawing/2010/main" val="0"/>
              </a:ext>
            </a:extLst>
          </a:blip>
          <a:srcRect t="3260" r="2386"/>
          <a:stretch/>
        </p:blipFill>
        <p:spPr bwMode="auto">
          <a:xfrm>
            <a:off x="7700210" y="2190770"/>
            <a:ext cx="3774866" cy="247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11831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What can you do? </a:t>
            </a:r>
          </a:p>
        </p:txBody>
      </p:sp>
      <p:sp>
        <p:nvSpPr>
          <p:cNvPr id="3" name="Content Placeholder 2"/>
          <p:cNvSpPr>
            <a:spLocks noGrp="1"/>
          </p:cNvSpPr>
          <p:nvPr>
            <p:ph idx="1"/>
          </p:nvPr>
        </p:nvSpPr>
        <p:spPr/>
        <p:txBody>
          <a:bodyPr>
            <a:normAutofit/>
          </a:bodyPr>
          <a:lstStyle/>
          <a:p>
            <a:pPr marL="0" indent="0" algn="ctr">
              <a:buNone/>
            </a:pPr>
            <a:r>
              <a:rPr lang="en-US" sz="2800" dirty="0"/>
              <a:t>Communication breakdowns in health care can lead to serious medical errors.</a:t>
            </a:r>
          </a:p>
          <a:p>
            <a:pPr marL="0" indent="0" algn="ctr">
              <a:buNone/>
            </a:pPr>
            <a:endParaRPr lang="en-US" sz="2800" dirty="0"/>
          </a:p>
          <a:p>
            <a:pPr marL="514350" indent="-514350">
              <a:buAutoNum type="arabicPeriod"/>
            </a:pPr>
            <a:r>
              <a:rPr lang="en-US" sz="2800" dirty="0"/>
              <a:t>Utilize available technology </a:t>
            </a:r>
          </a:p>
          <a:p>
            <a:pPr marL="514350" indent="-514350">
              <a:buAutoNum type="arabicPeriod"/>
            </a:pPr>
            <a:r>
              <a:rPr lang="en-US" sz="2800" dirty="0"/>
              <a:t>Practice good communication strategies </a:t>
            </a:r>
          </a:p>
          <a:p>
            <a:pPr marL="514350" indent="-514350">
              <a:buFont typeface="Calibri" panose="020F0502020204030204" pitchFamily="34" charset="0"/>
              <a:buAutoNum type="arabicPeriod"/>
            </a:pPr>
            <a:r>
              <a:rPr lang="en-US" sz="2800" dirty="0"/>
              <a:t>Refer for diagnostic audiologic evaluation </a:t>
            </a:r>
          </a:p>
          <a:p>
            <a:pPr marL="0" indent="0">
              <a:buNone/>
            </a:pPr>
            <a:endParaRPr lang="en-US" sz="2800" dirty="0"/>
          </a:p>
        </p:txBody>
      </p:sp>
    </p:spTree>
    <p:extLst>
      <p:ext uri="{BB962C8B-B14F-4D97-AF65-F5344CB8AC3E}">
        <p14:creationId xmlns:p14="http://schemas.microsoft.com/office/powerpoint/2010/main" val="44896667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Hearing Aids and Listening Devices </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200" dirty="0"/>
              <a:t>   Hearing aids amplify sound and are programmed based on their hearing loss.</a:t>
            </a:r>
          </a:p>
          <a:p>
            <a:pPr lvl="2">
              <a:buFont typeface="Arial" panose="020B0604020202020204" pitchFamily="34" charset="0"/>
              <a:buChar char="•"/>
            </a:pPr>
            <a:r>
              <a:rPr lang="en-US" sz="1800" dirty="0"/>
              <a:t> If your patient has hearing aids, encourage them to use them!</a:t>
            </a:r>
          </a:p>
          <a:p>
            <a:pPr lvl="2">
              <a:buFont typeface="Arial" panose="020B0604020202020204" pitchFamily="34" charset="0"/>
              <a:buChar char="•"/>
            </a:pPr>
            <a:r>
              <a:rPr lang="en-US" sz="1800" dirty="0"/>
              <a:t> These are helpful, however do not return hearing to normal!</a:t>
            </a:r>
          </a:p>
          <a:p>
            <a:pPr marL="384048" lvl="2" indent="0">
              <a:buNone/>
            </a:pPr>
            <a:endParaRPr lang="en-US" sz="1800" dirty="0"/>
          </a:p>
          <a:p>
            <a:pPr>
              <a:buFont typeface="Arial" panose="020B0604020202020204" pitchFamily="34" charset="0"/>
              <a:buChar char="•"/>
            </a:pPr>
            <a:r>
              <a:rPr lang="en-US" sz="2200" dirty="0"/>
              <a:t>   Pocket talkers also amplify sound.</a:t>
            </a:r>
          </a:p>
          <a:p>
            <a:pPr lvl="2">
              <a:buFont typeface="Arial" panose="020B0604020202020204" pitchFamily="34" charset="0"/>
              <a:buChar char="•"/>
            </a:pPr>
            <a:r>
              <a:rPr lang="en-US" sz="1800" dirty="0"/>
              <a:t>   These are less fine-tuned than hearing aids.</a:t>
            </a:r>
          </a:p>
          <a:p>
            <a:pPr lvl="2">
              <a:buFont typeface="Arial" panose="020B0604020202020204" pitchFamily="34" charset="0"/>
              <a:buChar char="•"/>
            </a:pPr>
            <a:r>
              <a:rPr lang="en-US" sz="1800" dirty="0"/>
              <a:t>   Good for emergency situations for people without hearing aids!</a:t>
            </a:r>
          </a:p>
          <a:p>
            <a:pPr marL="384048" lvl="2" indent="0">
              <a:buNone/>
            </a:pPr>
            <a:endParaRPr lang="en-US" sz="1800" dirty="0"/>
          </a:p>
        </p:txBody>
      </p:sp>
      <p:pic>
        <p:nvPicPr>
          <p:cNvPr id="3080" name="Picture 8" descr="Image result for comfort du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629" y="3411089"/>
            <a:ext cx="2850126" cy="273612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hearing aids ot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3548" y="4570668"/>
            <a:ext cx="5524500"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36018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Communication Strategies</a:t>
            </a:r>
          </a:p>
        </p:txBody>
      </p:sp>
      <p:sp>
        <p:nvSpPr>
          <p:cNvPr id="3" name="Content Placeholder 2"/>
          <p:cNvSpPr>
            <a:spLocks noGrp="1"/>
          </p:cNvSpPr>
          <p:nvPr>
            <p:ph idx="1"/>
          </p:nvPr>
        </p:nvSpPr>
        <p:spPr>
          <a:xfrm>
            <a:off x="1097280" y="2110123"/>
            <a:ext cx="10058400" cy="4023360"/>
          </a:xfrm>
        </p:spPr>
        <p:txBody>
          <a:bodyPr>
            <a:normAutofit fontScale="92500" lnSpcReduction="20000"/>
          </a:bodyPr>
          <a:lstStyle/>
          <a:p>
            <a:pPr marL="342900" indent="-228600">
              <a:lnSpc>
                <a:spcPct val="100000"/>
              </a:lnSpc>
              <a:spcBef>
                <a:spcPct val="20000"/>
              </a:spcBef>
              <a:spcAft>
                <a:spcPts val="0"/>
              </a:spcAft>
              <a:buClr>
                <a:srgbClr val="4F81BD"/>
              </a:buClr>
              <a:buSzTx/>
              <a:buFont typeface="Arial" pitchFamily="34" charset="0"/>
              <a:buChar char="•"/>
            </a:pPr>
            <a:r>
              <a:rPr lang="en-US" sz="2600" dirty="0">
                <a:solidFill>
                  <a:prstClr val="black"/>
                </a:solidFill>
              </a:rPr>
              <a:t>Be patient!</a:t>
            </a:r>
          </a:p>
          <a:p>
            <a:pPr marL="342900" indent="-228600">
              <a:lnSpc>
                <a:spcPct val="100000"/>
              </a:lnSpc>
              <a:spcBef>
                <a:spcPct val="20000"/>
              </a:spcBef>
              <a:spcAft>
                <a:spcPts val="0"/>
              </a:spcAft>
              <a:buClr>
                <a:srgbClr val="4F81BD"/>
              </a:buClr>
              <a:buSzTx/>
              <a:buFont typeface="Arial" pitchFamily="34" charset="0"/>
              <a:buChar char="•"/>
            </a:pPr>
            <a:r>
              <a:rPr lang="en-US" sz="2600" dirty="0">
                <a:solidFill>
                  <a:prstClr val="black"/>
                </a:solidFill>
              </a:rPr>
              <a:t>Get their attention before speaking.</a:t>
            </a:r>
          </a:p>
          <a:p>
            <a:pPr marL="342900" indent="-228600">
              <a:lnSpc>
                <a:spcPct val="100000"/>
              </a:lnSpc>
              <a:spcBef>
                <a:spcPct val="20000"/>
              </a:spcBef>
              <a:spcAft>
                <a:spcPts val="0"/>
              </a:spcAft>
              <a:buClr>
                <a:srgbClr val="4F81BD"/>
              </a:buClr>
              <a:buSzTx/>
              <a:buFont typeface="Arial" pitchFamily="34" charset="0"/>
              <a:buChar char="•"/>
            </a:pPr>
            <a:r>
              <a:rPr lang="en-US" sz="2600" dirty="0">
                <a:solidFill>
                  <a:prstClr val="black"/>
                </a:solidFill>
              </a:rPr>
              <a:t>Make sure the listener can see you and your face. </a:t>
            </a:r>
          </a:p>
          <a:p>
            <a:pPr marL="342900" lvl="0" indent="-228600">
              <a:lnSpc>
                <a:spcPct val="100000"/>
              </a:lnSpc>
              <a:spcBef>
                <a:spcPct val="20000"/>
              </a:spcBef>
              <a:spcAft>
                <a:spcPts val="0"/>
              </a:spcAft>
              <a:buClr>
                <a:srgbClr val="4F81BD"/>
              </a:buClr>
              <a:buSzTx/>
              <a:buFont typeface="Arial" pitchFamily="34" charset="0"/>
              <a:buChar char="•"/>
            </a:pPr>
            <a:r>
              <a:rPr lang="en-US" sz="2600" dirty="0">
                <a:solidFill>
                  <a:prstClr val="black"/>
                </a:solidFill>
              </a:rPr>
              <a:t>Speak at a normal rate or a little slower.</a:t>
            </a:r>
          </a:p>
          <a:p>
            <a:pPr marL="342900" lvl="0" indent="-228600">
              <a:lnSpc>
                <a:spcPct val="100000"/>
              </a:lnSpc>
              <a:spcBef>
                <a:spcPct val="20000"/>
              </a:spcBef>
              <a:spcAft>
                <a:spcPts val="0"/>
              </a:spcAft>
              <a:buClr>
                <a:srgbClr val="4F81BD"/>
              </a:buClr>
              <a:buSzTx/>
              <a:buFont typeface="Arial" pitchFamily="34" charset="0"/>
              <a:buChar char="•"/>
            </a:pPr>
            <a:r>
              <a:rPr lang="en-US" sz="2600" dirty="0">
                <a:solidFill>
                  <a:prstClr val="black"/>
                </a:solidFill>
              </a:rPr>
              <a:t>If needed, speak louder- but DO NOT shout.</a:t>
            </a:r>
          </a:p>
          <a:p>
            <a:pPr marL="342900" lvl="0" indent="-228600">
              <a:lnSpc>
                <a:spcPct val="100000"/>
              </a:lnSpc>
              <a:spcBef>
                <a:spcPct val="20000"/>
              </a:spcBef>
              <a:spcAft>
                <a:spcPts val="0"/>
              </a:spcAft>
              <a:buClr>
                <a:srgbClr val="4F81BD"/>
              </a:buClr>
              <a:buSzTx/>
              <a:buFont typeface="Arial" pitchFamily="34" charset="0"/>
              <a:buChar char="•"/>
            </a:pPr>
            <a:r>
              <a:rPr lang="en-US" sz="2600" dirty="0">
                <a:solidFill>
                  <a:prstClr val="black"/>
                </a:solidFill>
              </a:rPr>
              <a:t>If asked, wear a microphone.</a:t>
            </a:r>
          </a:p>
          <a:p>
            <a:pPr marL="342900" lvl="0" indent="-228600">
              <a:lnSpc>
                <a:spcPct val="100000"/>
              </a:lnSpc>
              <a:spcBef>
                <a:spcPct val="20000"/>
              </a:spcBef>
              <a:spcAft>
                <a:spcPts val="0"/>
              </a:spcAft>
              <a:buClr>
                <a:srgbClr val="4F81BD"/>
              </a:buClr>
              <a:buSzTx/>
              <a:buFont typeface="Arial" pitchFamily="34" charset="0"/>
              <a:buChar char="•"/>
            </a:pPr>
            <a:r>
              <a:rPr lang="en-US" sz="2600" dirty="0">
                <a:solidFill>
                  <a:prstClr val="black"/>
                </a:solidFill>
              </a:rPr>
              <a:t>DO NOT exclude the patient from the conversation!</a:t>
            </a:r>
          </a:p>
          <a:p>
            <a:pPr marL="342900" lvl="0" indent="-228600">
              <a:lnSpc>
                <a:spcPct val="100000"/>
              </a:lnSpc>
              <a:spcBef>
                <a:spcPct val="20000"/>
              </a:spcBef>
              <a:spcAft>
                <a:spcPts val="0"/>
              </a:spcAft>
              <a:buClr>
                <a:srgbClr val="4F81BD"/>
              </a:buClr>
              <a:buSzTx/>
              <a:buFont typeface="Arial" pitchFamily="34" charset="0"/>
              <a:buChar char="•"/>
            </a:pPr>
            <a:r>
              <a:rPr lang="en-US" sz="2600" dirty="0">
                <a:solidFill>
                  <a:prstClr val="black"/>
                </a:solidFill>
              </a:rPr>
              <a:t>Ask them to confirm what you said. </a:t>
            </a:r>
          </a:p>
          <a:p>
            <a:pPr marL="342900" lvl="0" indent="-228600">
              <a:lnSpc>
                <a:spcPct val="100000"/>
              </a:lnSpc>
              <a:spcBef>
                <a:spcPct val="20000"/>
              </a:spcBef>
              <a:spcAft>
                <a:spcPts val="0"/>
              </a:spcAft>
              <a:buClr>
                <a:srgbClr val="4F81BD"/>
              </a:buClr>
              <a:buSzTx/>
              <a:buFont typeface="Arial" pitchFamily="34" charset="0"/>
              <a:buChar char="•"/>
            </a:pPr>
            <a:r>
              <a:rPr lang="en-US" sz="2600" dirty="0">
                <a:solidFill>
                  <a:prstClr val="black"/>
                </a:solidFill>
              </a:rPr>
              <a:t>Rephrase the message in less words.</a:t>
            </a:r>
          </a:p>
          <a:p>
            <a:pPr marL="342900" lvl="0" indent="-228600">
              <a:lnSpc>
                <a:spcPct val="100000"/>
              </a:lnSpc>
              <a:spcBef>
                <a:spcPct val="20000"/>
              </a:spcBef>
              <a:spcAft>
                <a:spcPts val="0"/>
              </a:spcAft>
              <a:buClr>
                <a:srgbClr val="4F81BD"/>
              </a:buClr>
              <a:buSzTx/>
              <a:buFont typeface="Arial" pitchFamily="34" charset="0"/>
              <a:buChar char="•"/>
            </a:pPr>
            <a:r>
              <a:rPr lang="en-US" sz="2600" dirty="0">
                <a:solidFill>
                  <a:prstClr val="black"/>
                </a:solidFill>
              </a:rPr>
              <a:t>Provide visual cues or written information.</a:t>
            </a:r>
          </a:p>
          <a:p>
            <a:endParaRPr lang="en-US" dirty="0"/>
          </a:p>
        </p:txBody>
      </p:sp>
      <p:pic>
        <p:nvPicPr>
          <p:cNvPr id="4" name="Picture 4" descr="C:\Users\vhadurrehmh\AppData\Local\Microsoft\Windows\Temporary Internet Files\Content.IE5\CWRHD42R\MC9002505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6186" y="2110123"/>
            <a:ext cx="2966533" cy="3494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893072"/>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Remember Our Friend DEAN</a:t>
            </a:r>
          </a:p>
        </p:txBody>
      </p:sp>
      <p:sp>
        <p:nvSpPr>
          <p:cNvPr id="3" name="Content Placeholder 2"/>
          <p:cNvSpPr>
            <a:spLocks noGrp="1"/>
          </p:cNvSpPr>
          <p:nvPr>
            <p:ph idx="1"/>
          </p:nvPr>
        </p:nvSpPr>
        <p:spPr>
          <a:xfrm>
            <a:off x="1305827" y="1940041"/>
            <a:ext cx="4998720" cy="4631356"/>
          </a:xfrm>
        </p:spPr>
        <p:txBody>
          <a:bodyPr>
            <a:normAutofit lnSpcReduction="10000"/>
          </a:bodyPr>
          <a:lstStyle/>
          <a:p>
            <a:pPr marL="0" indent="0">
              <a:buNone/>
            </a:pPr>
            <a:r>
              <a:rPr lang="en-US" sz="4400" b="1" dirty="0"/>
              <a:t>D</a:t>
            </a:r>
            <a:r>
              <a:rPr lang="en-US" sz="4400" dirty="0"/>
              <a:t>istance</a:t>
            </a:r>
          </a:p>
          <a:p>
            <a:pPr lvl="1">
              <a:buFont typeface="Arial" panose="020B0604020202020204" pitchFamily="34" charset="0"/>
              <a:buChar char="•"/>
            </a:pPr>
            <a:r>
              <a:rPr lang="en-US" sz="2000" dirty="0"/>
              <a:t>Stand within 3-6 feet of them</a:t>
            </a:r>
          </a:p>
          <a:p>
            <a:pPr marL="0" indent="0">
              <a:buNone/>
            </a:pPr>
            <a:r>
              <a:rPr lang="en-US" sz="4400" b="1" dirty="0"/>
              <a:t>E</a:t>
            </a:r>
            <a:r>
              <a:rPr lang="en-US" sz="4400" dirty="0"/>
              <a:t>choes</a:t>
            </a:r>
          </a:p>
          <a:p>
            <a:pPr lvl="1">
              <a:buFont typeface="Arial" panose="020B0604020202020204" pitchFamily="34" charset="0"/>
              <a:buChar char="•"/>
            </a:pPr>
            <a:r>
              <a:rPr lang="en-US" sz="2000" dirty="0"/>
              <a:t>Adjust the room to eliminate an echo.</a:t>
            </a:r>
          </a:p>
          <a:p>
            <a:pPr marL="0" indent="0">
              <a:buNone/>
            </a:pPr>
            <a:r>
              <a:rPr lang="en-US" sz="4400" b="1" dirty="0"/>
              <a:t>A</a:t>
            </a:r>
            <a:r>
              <a:rPr lang="en-US" sz="4400" dirty="0"/>
              <a:t>ngles</a:t>
            </a:r>
          </a:p>
          <a:p>
            <a:pPr lvl="1">
              <a:buFont typeface="Arial" panose="020B0604020202020204" pitchFamily="34" charset="0"/>
              <a:buChar char="•"/>
            </a:pPr>
            <a:r>
              <a:rPr lang="en-US" sz="2000" dirty="0"/>
              <a:t>Do not stand behind or directly on their side. </a:t>
            </a:r>
          </a:p>
          <a:p>
            <a:pPr marL="0" indent="0">
              <a:buNone/>
            </a:pPr>
            <a:r>
              <a:rPr lang="en-US" sz="4400" b="1" dirty="0"/>
              <a:t>N</a:t>
            </a:r>
            <a:r>
              <a:rPr lang="en-US" sz="4400" dirty="0"/>
              <a:t>oise</a:t>
            </a:r>
          </a:p>
          <a:p>
            <a:pPr lvl="1">
              <a:buFont typeface="Arial" panose="020B0604020202020204" pitchFamily="34" charset="0"/>
              <a:buChar char="•"/>
            </a:pPr>
            <a:r>
              <a:rPr lang="en-US" sz="2000" dirty="0"/>
              <a:t>Reduce the noise in the room</a:t>
            </a:r>
          </a:p>
        </p:txBody>
      </p:sp>
      <p:pic>
        <p:nvPicPr>
          <p:cNvPr id="5" name="Picture 2" descr="http://spandan.nmims.edu/wp-content/uploads/2017/05/no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098" y="2525331"/>
            <a:ext cx="4899116" cy="286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01757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Audiology Services Offered Here </a:t>
            </a:r>
          </a:p>
        </p:txBody>
      </p:sp>
      <p:sp>
        <p:nvSpPr>
          <p:cNvPr id="3" name="Content Placeholder 2"/>
          <p:cNvSpPr>
            <a:spLocks noGrp="1"/>
          </p:cNvSpPr>
          <p:nvPr>
            <p:ph idx="1"/>
          </p:nvPr>
        </p:nvSpPr>
        <p:spPr>
          <a:xfrm>
            <a:off x="1097280" y="1845734"/>
            <a:ext cx="10058400" cy="4453466"/>
          </a:xfrm>
        </p:spPr>
        <p:txBody>
          <a:bodyPr>
            <a:normAutofit/>
          </a:bodyPr>
          <a:lstStyle/>
          <a:p>
            <a:pPr>
              <a:buFont typeface="Arial" panose="020B0604020202020204" pitchFamily="34" charset="0"/>
              <a:buChar char="•"/>
            </a:pPr>
            <a:r>
              <a:rPr lang="en-US" sz="2200" dirty="0"/>
              <a:t>  Services offered</a:t>
            </a:r>
          </a:p>
          <a:p>
            <a:pPr lvl="1">
              <a:buFont typeface="Arial" panose="020B0604020202020204" pitchFamily="34" charset="0"/>
              <a:buChar char="•"/>
            </a:pPr>
            <a:r>
              <a:rPr lang="en-US" sz="2200" dirty="0"/>
              <a:t>Hearing evaluations</a:t>
            </a:r>
          </a:p>
          <a:p>
            <a:pPr lvl="1">
              <a:buFont typeface="Arial" panose="020B0604020202020204" pitchFamily="34" charset="0"/>
              <a:buChar char="•"/>
            </a:pPr>
            <a:r>
              <a:rPr lang="en-US" sz="2200" dirty="0"/>
              <a:t>Hearing aid selections/fitting</a:t>
            </a:r>
          </a:p>
          <a:p>
            <a:pPr lvl="1">
              <a:buFont typeface="Arial" panose="020B0604020202020204" pitchFamily="34" charset="0"/>
              <a:buChar char="•"/>
            </a:pPr>
            <a:r>
              <a:rPr lang="en-US" sz="2200" dirty="0"/>
              <a:t>Assistive listening devices (can be used for inpatients)</a:t>
            </a:r>
          </a:p>
          <a:p>
            <a:pPr lvl="1">
              <a:buFont typeface="Arial" panose="020B0604020202020204" pitchFamily="34" charset="0"/>
              <a:buChar char="•"/>
            </a:pPr>
            <a:r>
              <a:rPr lang="en-US" sz="2200" dirty="0"/>
              <a:t>Vestibular evaluations</a:t>
            </a:r>
          </a:p>
          <a:p>
            <a:pPr lvl="1">
              <a:buFont typeface="Arial" panose="020B0604020202020204" pitchFamily="34" charset="0"/>
              <a:buChar char="•"/>
            </a:pPr>
            <a:r>
              <a:rPr lang="en-US" sz="2200" dirty="0"/>
              <a:t>Tinnitus evaluations and counseling</a:t>
            </a:r>
          </a:p>
          <a:p>
            <a:pPr lvl="1">
              <a:buFont typeface="Arial" panose="020B0604020202020204" pitchFamily="34" charset="0"/>
              <a:buChar char="•"/>
            </a:pPr>
            <a:r>
              <a:rPr lang="en-US" sz="2200" dirty="0"/>
              <a:t>Aural rehabilitation </a:t>
            </a:r>
          </a:p>
          <a:p>
            <a:pPr lvl="1">
              <a:buFont typeface="Arial" panose="020B0604020202020204" pitchFamily="34" charset="0"/>
              <a:buChar char="•"/>
            </a:pPr>
            <a:r>
              <a:rPr lang="en-US" sz="2200" dirty="0"/>
              <a:t>Cochlear implant evaluations and services </a:t>
            </a:r>
          </a:p>
          <a:p>
            <a:pPr>
              <a:buFont typeface="Arial" panose="020B0604020202020204" pitchFamily="34" charset="0"/>
              <a:buChar char="•"/>
            </a:pPr>
            <a:r>
              <a:rPr lang="en-US" sz="2200" dirty="0"/>
              <a:t>  For inpatients who have significant difficulty communicating but do NOT have hearing aids, please contact Audiology. We have assistive listening devices that may be able to assist with communication. </a:t>
            </a:r>
          </a:p>
        </p:txBody>
      </p:sp>
    </p:spTree>
    <p:extLst>
      <p:ext uri="{BB962C8B-B14F-4D97-AF65-F5344CB8AC3E}">
        <p14:creationId xmlns:p14="http://schemas.microsoft.com/office/powerpoint/2010/main" val="2123338413"/>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Referrals </a:t>
            </a:r>
          </a:p>
        </p:txBody>
      </p:sp>
      <p:sp>
        <p:nvSpPr>
          <p:cNvPr id="3" name="Content Placeholder 2"/>
          <p:cNvSpPr>
            <a:spLocks noGrp="1"/>
          </p:cNvSpPr>
          <p:nvPr>
            <p:ph idx="1"/>
          </p:nvPr>
        </p:nvSpPr>
        <p:spPr/>
        <p:txBody>
          <a:bodyPr>
            <a:noAutofit/>
          </a:bodyPr>
          <a:lstStyle/>
          <a:p>
            <a:pPr marL="0" lvl="0" indent="0">
              <a:buClr>
                <a:srgbClr val="4A66AC"/>
              </a:buClr>
              <a:buNone/>
            </a:pPr>
            <a:r>
              <a:rPr lang="en-US" sz="2800" dirty="0">
                <a:solidFill>
                  <a:prstClr val="black">
                    <a:lumMod val="75000"/>
                    <a:lumOff val="25000"/>
                  </a:prstClr>
                </a:solidFill>
              </a:rPr>
              <a:t>Inpatient referrals </a:t>
            </a:r>
            <a:r>
              <a:rPr lang="en-US" sz="2200" dirty="0">
                <a:solidFill>
                  <a:prstClr val="black">
                    <a:lumMod val="75000"/>
                    <a:lumOff val="25000"/>
                  </a:prstClr>
                </a:solidFill>
              </a:rPr>
              <a:t>	</a:t>
            </a:r>
          </a:p>
          <a:p>
            <a:pPr lvl="1">
              <a:buClr>
                <a:srgbClr val="4A66AC"/>
              </a:buClr>
              <a:buFont typeface="Arial" panose="020B0604020202020204" pitchFamily="34" charset="0"/>
              <a:buChar char="•"/>
            </a:pPr>
            <a:r>
              <a:rPr lang="en-US" sz="2000" dirty="0">
                <a:solidFill>
                  <a:prstClr val="black">
                    <a:lumMod val="75000"/>
                    <a:lumOff val="25000"/>
                  </a:prstClr>
                </a:solidFill>
              </a:rPr>
              <a:t>Ototoxic monitoring (oncology patients especially)  </a:t>
            </a:r>
          </a:p>
          <a:p>
            <a:pPr lvl="1">
              <a:buClr>
                <a:srgbClr val="4A66AC"/>
              </a:buClr>
              <a:buFont typeface="Arial" panose="020B0604020202020204" pitchFamily="34" charset="0"/>
              <a:buChar char="•"/>
            </a:pPr>
            <a:r>
              <a:rPr lang="en-US" sz="2000" dirty="0">
                <a:solidFill>
                  <a:prstClr val="black">
                    <a:lumMod val="75000"/>
                    <a:lumOff val="25000"/>
                  </a:prstClr>
                </a:solidFill>
              </a:rPr>
              <a:t>Inpatients often have other, more concerning issues at hand. Hearing may not take priority at this time.</a:t>
            </a:r>
          </a:p>
          <a:p>
            <a:pPr lvl="1">
              <a:buClr>
                <a:srgbClr val="4A66AC"/>
              </a:buClr>
              <a:buFont typeface="Arial" panose="020B0604020202020204" pitchFamily="34" charset="0"/>
              <a:buChar char="•"/>
            </a:pPr>
            <a:r>
              <a:rPr lang="en-US" sz="2000" dirty="0">
                <a:solidFill>
                  <a:prstClr val="black">
                    <a:lumMod val="75000"/>
                    <a:lumOff val="25000"/>
                  </a:prstClr>
                </a:solidFill>
              </a:rPr>
              <a:t>Accommodations:  we can support patients who are mobile and in wheel chairs, however our testing booths cannot fit stretchers</a:t>
            </a:r>
          </a:p>
          <a:p>
            <a:pPr marL="0" lvl="0" indent="0">
              <a:buClr>
                <a:srgbClr val="4A66AC"/>
              </a:buClr>
              <a:buNone/>
            </a:pPr>
            <a:r>
              <a:rPr lang="en-US" sz="2200" dirty="0">
                <a:solidFill>
                  <a:prstClr val="black">
                    <a:lumMod val="75000"/>
                    <a:lumOff val="25000"/>
                  </a:prstClr>
                </a:solidFill>
              </a:rPr>
              <a:t>If a patient is interested in seeing Audiology but is unable to be seen as an inpatient, we are a </a:t>
            </a:r>
            <a:r>
              <a:rPr lang="en-US" sz="2200" u="sng" dirty="0">
                <a:solidFill>
                  <a:prstClr val="black">
                    <a:lumMod val="75000"/>
                    <a:lumOff val="25000"/>
                  </a:prstClr>
                </a:solidFill>
              </a:rPr>
              <a:t>DIRECT ACCESS </a:t>
            </a:r>
            <a:r>
              <a:rPr lang="en-US" sz="2200" dirty="0">
                <a:solidFill>
                  <a:prstClr val="black">
                    <a:lumMod val="75000"/>
                    <a:lumOff val="25000"/>
                  </a:prstClr>
                </a:solidFill>
              </a:rPr>
              <a:t>clinic. Patients are able to contact us directly and schedule routine appointments (for a hearing test, if interested in hearing aids, etc.) </a:t>
            </a:r>
          </a:p>
          <a:p>
            <a:pPr marL="0" lvl="0" indent="0">
              <a:buClr>
                <a:srgbClr val="4A66AC"/>
              </a:buClr>
              <a:buNone/>
            </a:pPr>
            <a:r>
              <a:rPr lang="en-US" sz="2200" dirty="0">
                <a:solidFill>
                  <a:prstClr val="black">
                    <a:lumMod val="75000"/>
                    <a:lumOff val="25000"/>
                  </a:prstClr>
                </a:solidFill>
              </a:rPr>
              <a:t>Please perform otoscopy prior to referring patients to Audiology – ears should be free of cerumen in order to perform accurate testing</a:t>
            </a:r>
          </a:p>
          <a:p>
            <a:pPr lvl="1">
              <a:buClr>
                <a:srgbClr val="4A66AC"/>
              </a:buClr>
              <a:buFont typeface="Arial" panose="020B0604020202020204" pitchFamily="34" charset="0"/>
              <a:buChar char="•"/>
            </a:pPr>
            <a:r>
              <a:rPr lang="en-US" dirty="0">
                <a:solidFill>
                  <a:prstClr val="black">
                    <a:lumMod val="75000"/>
                    <a:lumOff val="25000"/>
                  </a:prstClr>
                </a:solidFill>
              </a:rPr>
              <a:t>If patient is on blood thinners please have ears cleaned by physician (PCP, or ENT)</a:t>
            </a:r>
          </a:p>
        </p:txBody>
      </p:sp>
    </p:spTree>
    <p:extLst>
      <p:ext uri="{BB962C8B-B14F-4D97-AF65-F5344CB8AC3E}">
        <p14:creationId xmlns:p14="http://schemas.microsoft.com/office/powerpoint/2010/main" val="2722305174"/>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n-lt"/>
              </a:rPr>
              <a:t>Questions?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1208" y="2641600"/>
            <a:ext cx="2210544" cy="2210544"/>
          </a:xfrm>
          <a:prstGeom prst="rect">
            <a:avLst/>
          </a:prstGeom>
        </p:spPr>
      </p:pic>
    </p:spTree>
    <p:extLst>
      <p:ext uri="{BB962C8B-B14F-4D97-AF65-F5344CB8AC3E}">
        <p14:creationId xmlns:p14="http://schemas.microsoft.com/office/powerpoint/2010/main" val="83970031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Dysphagia or No Dysphagia, that is the question…</a:t>
            </a:r>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2008696" y="395944"/>
            <a:ext cx="7658100" cy="4325957"/>
          </a:xfrm>
        </p:spPr>
      </p:pic>
      <p:sp>
        <p:nvSpPr>
          <p:cNvPr id="4" name="Text Placeholder 3"/>
          <p:cNvSpPr>
            <a:spLocks noGrp="1"/>
          </p:cNvSpPr>
          <p:nvPr>
            <p:ph type="body" sz="half" idx="2"/>
          </p:nvPr>
        </p:nvSpPr>
        <p:spPr/>
        <p:txBody>
          <a:bodyPr/>
          <a:lstStyle/>
          <a:p>
            <a:pPr algn="ctr"/>
            <a:endParaRPr lang="en-US" u="sng" dirty="0">
              <a:hlinkClick r:id="rId4"/>
            </a:endParaRPr>
          </a:p>
          <a:p>
            <a:pPr algn="ctr"/>
            <a:r>
              <a:rPr lang="en-US" u="sng" dirty="0">
                <a:hlinkClick r:id="rId4"/>
              </a:rPr>
              <a:t>https://www.caregiver-aid.com/wp-content/uploads/2014/11/difficulty-swallowing.jpg</a:t>
            </a:r>
            <a:endParaRPr lang="en-US" dirty="0"/>
          </a:p>
        </p:txBody>
      </p:sp>
    </p:spTree>
    <p:extLst>
      <p:ext uri="{BB962C8B-B14F-4D97-AF65-F5344CB8AC3E}">
        <p14:creationId xmlns:p14="http://schemas.microsoft.com/office/powerpoint/2010/main" val="3202966033"/>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References- Oropharyngeal Dysphagia</a:t>
            </a:r>
          </a:p>
        </p:txBody>
      </p:sp>
      <p:sp>
        <p:nvSpPr>
          <p:cNvPr id="5" name="Content Placeholder 2"/>
          <p:cNvSpPr txBox="1">
            <a:spLocks/>
          </p:cNvSpPr>
          <p:nvPr/>
        </p:nvSpPr>
        <p:spPr>
          <a:xfrm>
            <a:off x="1097280" y="1737360"/>
            <a:ext cx="9946990" cy="4680065"/>
          </a:xfrm>
          <a:prstGeom prst="rect">
            <a:avLst/>
          </a:prstGeom>
        </p:spPr>
        <p:txBody>
          <a:bodyPr vert="horz" lIns="0" tIns="45720" rIns="0" bIns="45720" rtlCol="0">
            <a:normAutofit fontScale="6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14300" indent="0">
              <a:spcBef>
                <a:spcPts val="0"/>
              </a:spcBef>
              <a:buFont typeface="Calibri" panose="020F0502020204030204" pitchFamily="34" charset="0"/>
              <a:buNone/>
            </a:pPr>
            <a:endParaRPr lang="en-US" sz="2300" dirty="0">
              <a:solidFill>
                <a:schemeClr val="tx1"/>
              </a:solidFill>
              <a:latin typeface="+mj-lt"/>
            </a:endParaRPr>
          </a:p>
          <a:p>
            <a:r>
              <a:rPr lang="en-US" sz="1900" dirty="0"/>
              <a:t>Konstantin </a:t>
            </a:r>
            <a:r>
              <a:rPr lang="en-US" sz="1900" dirty="0" err="1"/>
              <a:t>Prass</a:t>
            </a:r>
            <a:r>
              <a:rPr lang="en-US" sz="1900" dirty="0"/>
              <a:t>, Johann S. Braun, Ulrich </a:t>
            </a:r>
            <a:r>
              <a:rPr lang="en-US" sz="1900" dirty="0" err="1"/>
              <a:t>Dirnagl</a:t>
            </a:r>
            <a:r>
              <a:rPr lang="en-US" sz="1900" dirty="0"/>
              <a:t>, Christian </a:t>
            </a:r>
            <a:r>
              <a:rPr lang="en-US" sz="1900" dirty="0" err="1"/>
              <a:t>Meisel</a:t>
            </a:r>
            <a:r>
              <a:rPr lang="en-US" sz="1900" dirty="0"/>
              <a:t> and Andreas </a:t>
            </a:r>
            <a:r>
              <a:rPr lang="en-US" sz="1900" dirty="0" err="1"/>
              <a:t>Meisel</a:t>
            </a:r>
            <a:r>
              <a:rPr lang="en-US" sz="1900" dirty="0"/>
              <a:t>. Stroke Propagates Bacterial Aspiration to Pneumonia in a Model of Cerebral Ischemia. Stroke. 2006;37:2607-2612, originally published September 25, 2006 </a:t>
            </a:r>
          </a:p>
          <a:p>
            <a:pPr>
              <a:lnSpc>
                <a:spcPct val="120000"/>
              </a:lnSpc>
            </a:pPr>
            <a:r>
              <a:rPr lang="en-US" sz="1900" dirty="0"/>
              <a:t>Martino, Rosemary &amp; Foley, Norine &amp; </a:t>
            </a:r>
            <a:r>
              <a:rPr lang="en-US" sz="1900" dirty="0" err="1"/>
              <a:t>Bhogal</a:t>
            </a:r>
            <a:r>
              <a:rPr lang="en-US" sz="1900" dirty="0"/>
              <a:t>, </a:t>
            </a:r>
            <a:r>
              <a:rPr lang="en-US" sz="1900" dirty="0" err="1"/>
              <a:t>Sanjit</a:t>
            </a:r>
            <a:r>
              <a:rPr lang="en-US" sz="1900" dirty="0"/>
              <a:t> &amp; </a:t>
            </a:r>
            <a:r>
              <a:rPr lang="en-US" sz="1900" dirty="0" err="1"/>
              <a:t>Diamant</a:t>
            </a:r>
            <a:r>
              <a:rPr lang="en-US" sz="1900" dirty="0"/>
              <a:t>, Nicholas &amp; </a:t>
            </a:r>
            <a:r>
              <a:rPr lang="en-US" sz="1900" dirty="0" err="1"/>
              <a:t>Speechley</a:t>
            </a:r>
            <a:r>
              <a:rPr lang="en-US" sz="1900" dirty="0"/>
              <a:t>, Mark &amp; </a:t>
            </a:r>
            <a:r>
              <a:rPr lang="en-US" sz="1900" dirty="0" err="1"/>
              <a:t>Teasell</a:t>
            </a:r>
            <a:r>
              <a:rPr lang="en-US" sz="1900" dirty="0"/>
              <a:t>, Robert. (2006). Dysphagia After Stroke: Incidence, Diagnosis, and Pulmonary Complications. Stroke; a journal of cerebral circulation. 36. 2756-63. 10.1161/01.STR.0000190056.76543.eb. </a:t>
            </a:r>
          </a:p>
          <a:p>
            <a:pPr marL="0" indent="0">
              <a:lnSpc>
                <a:spcPct val="120000"/>
              </a:lnSpc>
              <a:buNone/>
            </a:pPr>
            <a:r>
              <a:rPr lang="en-US" sz="3500" dirty="0"/>
              <a:t>Pictures:</a:t>
            </a:r>
          </a:p>
          <a:p>
            <a:pPr>
              <a:lnSpc>
                <a:spcPct val="120000"/>
              </a:lnSpc>
            </a:pPr>
            <a:r>
              <a:rPr lang="en-US" u="sng" dirty="0">
                <a:hlinkClick r:id="rId3"/>
              </a:rPr>
              <a:t>https://www.bing.com/images/search?view=detailV2&amp;ccid=0oFX4JB5&amp;id=A166CBDD1ED0A76F573A856F7B8CEA2289C98B32&amp;thid=OIP.0oFX4JB5Ak2WktXcXixuTQHiCB&amp;q=dysphagia+images&amp;simid=607988962271234205&amp;selectedindex=70&amp;mode=overlay&amp;first=1</a:t>
            </a:r>
            <a:r>
              <a:rPr lang="en-US" dirty="0"/>
              <a:t>   Normal Swallowing</a:t>
            </a:r>
          </a:p>
          <a:p>
            <a:pPr>
              <a:lnSpc>
                <a:spcPct val="120000"/>
              </a:lnSpc>
            </a:pPr>
            <a:r>
              <a:rPr lang="en-US" u="sng" dirty="0">
                <a:hlinkClick r:id="rId4"/>
              </a:rPr>
              <a:t>https://i.ytimg.com/vi/VoSMA2Anq3U/maxresdefault.jpg</a:t>
            </a:r>
            <a:r>
              <a:rPr lang="en-US" u="sng" dirty="0"/>
              <a:t>  </a:t>
            </a:r>
            <a:r>
              <a:rPr lang="en-US" dirty="0"/>
              <a:t>Aspiration</a:t>
            </a:r>
            <a:endParaRPr lang="en-US" sz="3500" dirty="0"/>
          </a:p>
          <a:p>
            <a:pPr marL="114300" indent="0">
              <a:spcBef>
                <a:spcPts val="0"/>
              </a:spcBef>
              <a:buFont typeface="Calibri" panose="020F0502020204030204" pitchFamily="34" charset="0"/>
              <a:buNone/>
            </a:pPr>
            <a:endParaRPr lang="en-US" sz="2300" dirty="0">
              <a:solidFill>
                <a:schemeClr val="tx1"/>
              </a:solidFill>
              <a:latin typeface="+mj-lt"/>
            </a:endParaRPr>
          </a:p>
          <a:p>
            <a:pPr marL="114300" indent="0">
              <a:spcBef>
                <a:spcPts val="0"/>
              </a:spcBef>
              <a:buNone/>
            </a:pPr>
            <a:r>
              <a:rPr lang="en-US" u="sng" dirty="0">
                <a:hlinkClick r:id="rId5"/>
              </a:rPr>
              <a:t>https://www.bing.com/images/search?view=detailV2&amp;ccid=VZho15wS&amp;id=E0DE24FCBA82BE760C396E8B673123CD996B0AA5&amp;thid=OIP.VZho15wS4tufGPXtmuaGyAEWDg&amp;q=videofluoroscopic+swallow+study&amp;simid=607987501991266485&amp;selectedIndex=7&amp;ajaxhist=0</a:t>
            </a:r>
            <a:r>
              <a:rPr lang="en-US" dirty="0"/>
              <a:t>  Videofluorographic Swallowing Evaluation</a:t>
            </a:r>
            <a:endParaRPr lang="en-US" sz="2300" dirty="0">
              <a:solidFill>
                <a:schemeClr val="tx1"/>
              </a:solidFill>
              <a:latin typeface="+mj-lt"/>
            </a:endParaRPr>
          </a:p>
          <a:p>
            <a:pPr marL="114300" indent="0">
              <a:spcBef>
                <a:spcPts val="0"/>
              </a:spcBef>
              <a:buFont typeface="Calibri" panose="020F0502020204030204" pitchFamily="34" charset="0"/>
              <a:buNone/>
            </a:pPr>
            <a:endParaRPr lang="en-US" sz="2300" dirty="0">
              <a:solidFill>
                <a:schemeClr val="tx1"/>
              </a:solidFill>
              <a:latin typeface="+mj-lt"/>
            </a:endParaRPr>
          </a:p>
          <a:p>
            <a:pPr marL="114300" indent="0">
              <a:spcBef>
                <a:spcPts val="0"/>
              </a:spcBef>
              <a:buNone/>
            </a:pPr>
            <a:r>
              <a:rPr lang="en-US" u="sng" dirty="0">
                <a:hlinkClick r:id="rId6"/>
              </a:rPr>
              <a:t>https://www.bing.com/images/search?view=detailV2&amp;ccid=H2yix6Mm&amp;id=1A4A58CCE0EA468690A69E8E41C39C252502FBB2&amp;thid=OIP.H2yix6Mmuh-AtpbvrezbrADJCk&amp;q=fiberoptic+endoscopic+swallow&amp;simid=608015883128144619&amp;selectedindex=24&amp;mode=overlay&amp;first=1</a:t>
            </a:r>
            <a:r>
              <a:rPr lang="en-US" u="sng" dirty="0"/>
              <a:t>  </a:t>
            </a:r>
            <a:r>
              <a:rPr lang="en-US" dirty="0"/>
              <a:t>Flexible Endoscopic Evaluation of Swallowing</a:t>
            </a:r>
          </a:p>
          <a:p>
            <a:pPr marL="114300" indent="0">
              <a:spcBef>
                <a:spcPts val="0"/>
              </a:spcBef>
              <a:buNone/>
            </a:pPr>
            <a:r>
              <a:rPr lang="en-US" u="sng" dirty="0">
                <a:hlinkClick r:id="rId7"/>
              </a:rPr>
              <a:t> https://www.bing.com/images/search?view=detailV2&amp;ccid=7mlN4hqp&amp;id=087D6BE9DF4E977CC6FE3388DC2CA82A77E690DE&amp;thid=OIP.7mlN4hqpKtyo875n4uDp9QEsC6&amp;q=old+man+smiling+while+eating&amp;simid=608045836210667543&amp;selectedIndex=14&amp;ajaxhist=0</a:t>
            </a:r>
            <a:r>
              <a:rPr lang="en-US" u="sng" dirty="0"/>
              <a:t>  </a:t>
            </a:r>
            <a:r>
              <a:rPr lang="en-US" dirty="0"/>
              <a:t>Eating hamburger</a:t>
            </a:r>
          </a:p>
          <a:p>
            <a:pPr marL="114300" indent="0">
              <a:spcBef>
                <a:spcPts val="0"/>
              </a:spcBef>
              <a:buNone/>
            </a:pPr>
            <a:endParaRPr lang="en-US" dirty="0"/>
          </a:p>
          <a:p>
            <a:pPr marL="114300" indent="0">
              <a:spcBef>
                <a:spcPts val="0"/>
              </a:spcBef>
              <a:buNone/>
            </a:pPr>
            <a:endParaRPr lang="en-US" u="sng" dirty="0"/>
          </a:p>
          <a:p>
            <a:pPr marL="114300" indent="0">
              <a:spcBef>
                <a:spcPts val="0"/>
              </a:spcBef>
              <a:buNone/>
            </a:pPr>
            <a:endParaRPr lang="en-US" u="sng" dirty="0"/>
          </a:p>
          <a:p>
            <a:pPr marL="114300" indent="0">
              <a:spcBef>
                <a:spcPts val="0"/>
              </a:spcBef>
              <a:buNone/>
            </a:pPr>
            <a:endParaRPr lang="en-US" u="sng" dirty="0"/>
          </a:p>
          <a:p>
            <a:endParaRPr lang="en-US" dirty="0"/>
          </a:p>
        </p:txBody>
      </p:sp>
    </p:spTree>
    <p:extLst>
      <p:ext uri="{BB962C8B-B14F-4D97-AF65-F5344CB8AC3E}">
        <p14:creationId xmlns:p14="http://schemas.microsoft.com/office/powerpoint/2010/main" val="4266670368"/>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References- Hearing Loss</a:t>
            </a:r>
          </a:p>
        </p:txBody>
      </p:sp>
      <p:sp>
        <p:nvSpPr>
          <p:cNvPr id="5" name="Content Placeholder 2"/>
          <p:cNvSpPr txBox="1">
            <a:spLocks/>
          </p:cNvSpPr>
          <p:nvPr/>
        </p:nvSpPr>
        <p:spPr>
          <a:xfrm>
            <a:off x="1097279" y="1737359"/>
            <a:ext cx="10126243" cy="468006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6213" indent="-176213">
              <a:lnSpc>
                <a:spcPct val="100000"/>
              </a:lnSpc>
              <a:spcBef>
                <a:spcPts val="0"/>
              </a:spcBef>
              <a:buFont typeface="Arial" panose="020B0604020202020204" pitchFamily="34" charset="0"/>
              <a:buChar char="•"/>
            </a:pPr>
            <a:r>
              <a:rPr lang="en-US" sz="1200" dirty="0" err="1"/>
              <a:t>Ciorba</a:t>
            </a:r>
            <a:r>
              <a:rPr lang="en-US" sz="1200" dirty="0"/>
              <a:t>, A., </a:t>
            </a:r>
            <a:r>
              <a:rPr lang="en-US" sz="1200" dirty="0" err="1"/>
              <a:t>Bianchini</a:t>
            </a:r>
            <a:r>
              <a:rPr lang="en-US" sz="1200" dirty="0"/>
              <a:t>, C., </a:t>
            </a:r>
            <a:r>
              <a:rPr lang="en-US" sz="1200" dirty="0" err="1"/>
              <a:t>Pelucchi</a:t>
            </a:r>
            <a:r>
              <a:rPr lang="en-US" sz="1200" dirty="0"/>
              <a:t>, S., &amp; </a:t>
            </a:r>
            <a:r>
              <a:rPr lang="en-US" sz="1200" dirty="0" err="1"/>
              <a:t>Pastore</a:t>
            </a:r>
            <a:r>
              <a:rPr lang="en-US" sz="1200" dirty="0"/>
              <a:t>, A. (2012). The impact of hearing loss on the quality of life of elderly adults. </a:t>
            </a:r>
            <a:r>
              <a:rPr lang="en-US" sz="1200" i="1" dirty="0"/>
              <a:t>Clinical Interventions in Aging</a:t>
            </a:r>
            <a:r>
              <a:rPr lang="en-US" sz="1200" dirty="0"/>
              <a:t>, </a:t>
            </a:r>
            <a:r>
              <a:rPr lang="en-US" sz="1200" i="1" dirty="0"/>
              <a:t>7</a:t>
            </a:r>
            <a:r>
              <a:rPr lang="en-US" sz="1200" dirty="0"/>
              <a:t>, 159–163. http://doi.org/10.2147/CIA.S26059</a:t>
            </a:r>
          </a:p>
          <a:p>
            <a:pPr marL="176213" indent="-176213">
              <a:lnSpc>
                <a:spcPct val="100000"/>
              </a:lnSpc>
              <a:spcBef>
                <a:spcPts val="0"/>
              </a:spcBef>
              <a:buFont typeface="Arial" panose="020B0604020202020204" pitchFamily="34" charset="0"/>
              <a:buChar char="•"/>
            </a:pPr>
            <a:r>
              <a:rPr lang="en-US" sz="1200" dirty="0"/>
              <a:t>Harada, C. N., </a:t>
            </a:r>
            <a:r>
              <a:rPr lang="en-US" sz="1200" dirty="0" err="1"/>
              <a:t>Natelson</a:t>
            </a:r>
            <a:r>
              <a:rPr lang="en-US" sz="1200" dirty="0"/>
              <a:t> Love, M. C., &amp; </a:t>
            </a:r>
            <a:r>
              <a:rPr lang="en-US" sz="1200" dirty="0" err="1"/>
              <a:t>Triebel</a:t>
            </a:r>
            <a:r>
              <a:rPr lang="en-US" sz="1200" dirty="0"/>
              <a:t>, K. (2013). Normal Cognitive Aging. Clinics in Geriatric Medicine, 29(4), 737–752. http://doi.org/10.1016/j.cger.2013.07.002</a:t>
            </a:r>
          </a:p>
          <a:p>
            <a:pPr marL="171450" lvl="1" indent="-171450">
              <a:lnSpc>
                <a:spcPct val="100000"/>
              </a:lnSpc>
              <a:spcBef>
                <a:spcPts val="0"/>
              </a:spcBef>
              <a:spcAft>
                <a:spcPts val="0"/>
              </a:spcAft>
              <a:buClrTx/>
              <a:defRPr/>
            </a:pPr>
            <a:r>
              <a:rPr lang="en-US" sz="1200" dirty="0"/>
              <a:t>Healthy Hearing. (2014). </a:t>
            </a:r>
            <a:r>
              <a:rPr lang="en-US" sz="1200" dirty="0" err="1"/>
              <a:t>Communciation</a:t>
            </a:r>
            <a:r>
              <a:rPr lang="en-US" sz="1200" dirty="0"/>
              <a:t> strategies when talking to individuals with hearing loss. Retrieved from https://www.healthyhearing.com/report/51744-Communication-strategies-when-talking-to-individuals-with-hearing-loss</a:t>
            </a:r>
          </a:p>
          <a:p>
            <a:pPr marL="176213" indent="-176213">
              <a:lnSpc>
                <a:spcPct val="100000"/>
              </a:lnSpc>
              <a:spcBef>
                <a:spcPts val="0"/>
              </a:spcBef>
              <a:spcAft>
                <a:spcPts val="0"/>
              </a:spcAft>
              <a:buClrTx/>
              <a:buSzTx/>
              <a:buFont typeface="Arial" panose="020B0604020202020204" pitchFamily="34" charset="0"/>
              <a:buChar char="•"/>
              <a:defRPr/>
            </a:pPr>
            <a:r>
              <a:rPr lang="en-US" sz="1200" dirty="0"/>
              <a:t>Hoffman HJ, Dobie RA, </a:t>
            </a:r>
            <a:r>
              <a:rPr lang="en-US" sz="1200" dirty="0" err="1"/>
              <a:t>Losonczy</a:t>
            </a:r>
            <a:r>
              <a:rPr lang="en-US" sz="1200" dirty="0"/>
              <a:t> KG, </a:t>
            </a:r>
            <a:r>
              <a:rPr lang="en-US" sz="1200" dirty="0" err="1"/>
              <a:t>Themann</a:t>
            </a:r>
            <a:r>
              <a:rPr lang="en-US" sz="1200" dirty="0"/>
              <a:t> CL, </a:t>
            </a:r>
            <a:r>
              <a:rPr lang="en-US" sz="1200" dirty="0" err="1"/>
              <a:t>Flamme</a:t>
            </a:r>
            <a:r>
              <a:rPr lang="en-US" sz="1200" dirty="0"/>
              <a:t> GA. Declining Prevalence of Hearing Loss in US Adults Aged 20 to 69 Years(link is external). JAMA Otolaryngology – Head &amp; Neck Surgery. December 2016 online.</a:t>
            </a:r>
          </a:p>
          <a:p>
            <a:pPr marL="176213" indent="-176213">
              <a:lnSpc>
                <a:spcPct val="100000"/>
              </a:lnSpc>
              <a:spcBef>
                <a:spcPts val="0"/>
              </a:spcBef>
              <a:spcAft>
                <a:spcPts val="0"/>
              </a:spcAft>
              <a:buFont typeface="Arial" panose="020B0604020202020204" pitchFamily="34" charset="0"/>
              <a:buChar char="•"/>
            </a:pPr>
            <a:r>
              <a:rPr lang="en-US" sz="1200" dirty="0"/>
              <a:t>Newton, V. &amp; Shah, S. (2013). Improving communication with patients with hearing impairment. </a:t>
            </a:r>
            <a:r>
              <a:rPr lang="en-US" sz="1200" i="1" dirty="0"/>
              <a:t>Community Eye Health Journal, 26</a:t>
            </a:r>
            <a:r>
              <a:rPr lang="en-US" sz="1200" dirty="0"/>
              <a:t>(81), 6-7. </a:t>
            </a:r>
          </a:p>
          <a:p>
            <a:pPr marL="176213" indent="-176213">
              <a:lnSpc>
                <a:spcPct val="100000"/>
              </a:lnSpc>
              <a:spcBef>
                <a:spcPts val="0"/>
              </a:spcBef>
              <a:buFont typeface="Arial" panose="020B0604020202020204" pitchFamily="34" charset="0"/>
              <a:buChar char="•"/>
            </a:pPr>
            <a:r>
              <a:rPr lang="en-US" sz="1200" dirty="0"/>
              <a:t>UCSF. (n.d.). Communicating with people with hearing loss. Retreived from https://www.ucsfhealth.org/education/communicating_with</a:t>
            </a:r>
          </a:p>
          <a:p>
            <a:pPr marL="176213" indent="-176213">
              <a:lnSpc>
                <a:spcPct val="100000"/>
              </a:lnSpc>
              <a:spcBef>
                <a:spcPts val="0"/>
              </a:spcBef>
              <a:buNone/>
            </a:pPr>
            <a:r>
              <a:rPr lang="en-US" sz="1200" dirty="0"/>
              <a:t>     _</a:t>
            </a:r>
            <a:r>
              <a:rPr lang="en-US" sz="1200" dirty="0" err="1"/>
              <a:t>people_with_hearing_loss</a:t>
            </a:r>
            <a:r>
              <a:rPr lang="en-US" sz="1200" dirty="0"/>
              <a:t>/</a:t>
            </a:r>
          </a:p>
          <a:p>
            <a:pPr marL="176213" indent="-176213">
              <a:lnSpc>
                <a:spcPct val="100000"/>
              </a:lnSpc>
              <a:spcBef>
                <a:spcPts val="0"/>
              </a:spcBef>
              <a:spcAft>
                <a:spcPts val="0"/>
              </a:spcAft>
              <a:buClrTx/>
              <a:buSzTx/>
              <a:buFont typeface="Arial" panose="020B0604020202020204" pitchFamily="34" charset="0"/>
              <a:buChar char="•"/>
              <a:defRPr/>
            </a:pPr>
            <a:r>
              <a:rPr lang="en-US" sz="1200" dirty="0"/>
              <a:t>Pichora-Fuller,  K. (2016). Hearing, cognition, and healthy aging: Social and public health implications of the  links between age-related declines in hearing and cognition. Retrieved from http://www.audiologyonline.com/audiology-ceus/course/hearing-cognition-and-healthy-aging-27181</a:t>
            </a:r>
          </a:p>
          <a:p>
            <a:pPr marL="176213" indent="-176213">
              <a:lnSpc>
                <a:spcPct val="100000"/>
              </a:lnSpc>
              <a:spcBef>
                <a:spcPts val="0"/>
              </a:spcBef>
              <a:spcAft>
                <a:spcPts val="0"/>
              </a:spcAft>
              <a:buClrTx/>
              <a:buSzTx/>
              <a:buFont typeface="Arial" panose="020B0604020202020204" pitchFamily="34" charset="0"/>
              <a:buChar char="•"/>
              <a:defRPr/>
            </a:pPr>
            <a:r>
              <a:rPr lang="en-US" sz="1200" dirty="0" err="1"/>
              <a:t>Yamasoba</a:t>
            </a:r>
            <a:r>
              <a:rPr lang="en-US" sz="1200" dirty="0"/>
              <a:t> T, Lin FR, </a:t>
            </a:r>
            <a:r>
              <a:rPr lang="en-US" sz="1200" dirty="0" err="1"/>
              <a:t>Someya</a:t>
            </a:r>
            <a:r>
              <a:rPr lang="en-US" sz="1200" dirty="0"/>
              <a:t> S, </a:t>
            </a:r>
            <a:r>
              <a:rPr lang="en-US" sz="1200" dirty="0" err="1"/>
              <a:t>Kashio</a:t>
            </a:r>
            <a:r>
              <a:rPr lang="en-US" sz="1200" dirty="0"/>
              <a:t> A, Sakamoto T, Kondo K. Current concepts in age-related hearing loss: Epidemiology and mechanistic pathways. Hearing Research. 2013;303:30–38</a:t>
            </a:r>
            <a:r>
              <a:rPr lang="en-US" sz="1400" dirty="0">
                <a:solidFill>
                  <a:schemeClr val="tx1"/>
                </a:solidFill>
              </a:rPr>
              <a:t>.</a:t>
            </a:r>
          </a:p>
          <a:p>
            <a:pPr marL="176213" indent="-176213">
              <a:lnSpc>
                <a:spcPct val="100000"/>
              </a:lnSpc>
              <a:spcBef>
                <a:spcPts val="0"/>
              </a:spcBef>
              <a:spcAft>
                <a:spcPts val="0"/>
              </a:spcAft>
              <a:buClrTx/>
              <a:buSzTx/>
              <a:buFont typeface="Arial" panose="020B0604020202020204" pitchFamily="34" charset="0"/>
              <a:buChar char="•"/>
              <a:defRPr/>
            </a:pPr>
            <a:endParaRPr lang="en-US" sz="1400" dirty="0">
              <a:solidFill>
                <a:schemeClr val="tx1"/>
              </a:solidFill>
            </a:endParaRPr>
          </a:p>
          <a:p>
            <a:pPr marL="0" indent="0">
              <a:lnSpc>
                <a:spcPct val="100000"/>
              </a:lnSpc>
              <a:spcBef>
                <a:spcPts val="0"/>
              </a:spcBef>
              <a:spcAft>
                <a:spcPts val="0"/>
              </a:spcAft>
              <a:buClrTx/>
              <a:buSzTx/>
              <a:buNone/>
              <a:defRPr/>
            </a:pPr>
            <a:r>
              <a:rPr lang="en-US" sz="1200" dirty="0"/>
              <a:t>Pictures: </a:t>
            </a:r>
          </a:p>
          <a:p>
            <a:pPr>
              <a:lnSpc>
                <a:spcPct val="100000"/>
              </a:lnSpc>
              <a:spcBef>
                <a:spcPts val="0"/>
              </a:spcBef>
              <a:spcAft>
                <a:spcPts val="0"/>
              </a:spcAft>
              <a:buClrTx/>
              <a:buSzTx/>
              <a:buFont typeface="Arial" panose="020B0604020202020204" pitchFamily="34" charset="0"/>
              <a:buChar char="•"/>
              <a:defRPr/>
            </a:pPr>
            <a:r>
              <a:rPr lang="en-US" sz="1200" dirty="0"/>
              <a:t>Microsoft Clip Art</a:t>
            </a:r>
          </a:p>
          <a:p>
            <a:pPr>
              <a:lnSpc>
                <a:spcPct val="100000"/>
              </a:lnSpc>
              <a:spcBef>
                <a:spcPts val="0"/>
              </a:spcBef>
              <a:spcAft>
                <a:spcPts val="0"/>
              </a:spcAft>
              <a:buClrTx/>
              <a:buSzTx/>
              <a:buFont typeface="Arial" panose="020B0604020202020204" pitchFamily="34" charset="0"/>
              <a:buChar char="•"/>
              <a:defRPr/>
            </a:pPr>
            <a:r>
              <a:rPr lang="en-US" sz="1050" dirty="0">
                <a:solidFill>
                  <a:schemeClr val="tx1"/>
                </a:solidFill>
                <a:hlinkClick r:id="rId3"/>
              </a:rPr>
              <a:t>https://www.tehrantimes.com/news/421181/Noise-pollution-in-Iran-s-megacities-20-times-above-standards</a:t>
            </a:r>
            <a:endParaRPr lang="en-US" sz="1050" dirty="0">
              <a:solidFill>
                <a:schemeClr val="tx1"/>
              </a:solidFill>
            </a:endParaRPr>
          </a:p>
          <a:p>
            <a:pPr>
              <a:lnSpc>
                <a:spcPct val="100000"/>
              </a:lnSpc>
              <a:spcBef>
                <a:spcPts val="0"/>
              </a:spcBef>
              <a:spcAft>
                <a:spcPts val="0"/>
              </a:spcAft>
              <a:buClrTx/>
              <a:buSzTx/>
              <a:buFont typeface="Arial" panose="020B0604020202020204" pitchFamily="34" charset="0"/>
              <a:buChar char="•"/>
              <a:defRPr/>
            </a:pPr>
            <a:r>
              <a:rPr lang="en-US" sz="1050" dirty="0">
                <a:solidFill>
                  <a:schemeClr val="tx1"/>
                </a:solidFill>
                <a:hlinkClick r:id="rId4"/>
              </a:rPr>
              <a:t>https://www.harriscomm.com/comfort-audio-duett-new-personal-listener-with-earphone-headphone.html</a:t>
            </a:r>
            <a:endParaRPr lang="en-US" sz="1050" dirty="0">
              <a:solidFill>
                <a:schemeClr val="tx1"/>
              </a:solidFill>
            </a:endParaRPr>
          </a:p>
          <a:p>
            <a:pPr>
              <a:lnSpc>
                <a:spcPct val="100000"/>
              </a:lnSpc>
              <a:spcBef>
                <a:spcPts val="0"/>
              </a:spcBef>
              <a:spcAft>
                <a:spcPts val="0"/>
              </a:spcAft>
              <a:buClrTx/>
              <a:buSzTx/>
              <a:buFont typeface="Arial" panose="020B0604020202020204" pitchFamily="34" charset="0"/>
              <a:buChar char="•"/>
              <a:defRPr/>
            </a:pPr>
            <a:r>
              <a:rPr lang="en-US" sz="1050" dirty="0">
                <a:solidFill>
                  <a:schemeClr val="tx1"/>
                </a:solidFill>
                <a:hlinkClick r:id="rId5"/>
              </a:rPr>
              <a:t>http://clarityhear.net/oticon-hearing-aids-grove-city-oh</a:t>
            </a:r>
            <a:endParaRPr lang="en-US" sz="1050" dirty="0">
              <a:solidFill>
                <a:schemeClr val="tx1"/>
              </a:solidFill>
            </a:endParaRPr>
          </a:p>
          <a:p>
            <a:pPr>
              <a:lnSpc>
                <a:spcPct val="100000"/>
              </a:lnSpc>
              <a:spcBef>
                <a:spcPts val="0"/>
              </a:spcBef>
              <a:spcAft>
                <a:spcPts val="0"/>
              </a:spcAft>
              <a:buClrTx/>
              <a:buSzTx/>
              <a:buFont typeface="Arial" panose="020B0604020202020204" pitchFamily="34" charset="0"/>
              <a:buChar char="•"/>
              <a:defRPr/>
            </a:pPr>
            <a:r>
              <a:rPr lang="en-US" sz="1050" dirty="0">
                <a:solidFill>
                  <a:schemeClr val="tx1"/>
                </a:solidFill>
                <a:hlinkClick r:id="rId6"/>
              </a:rPr>
              <a:t>https://www.pinterest.com/pin/224054150185051275/</a:t>
            </a:r>
            <a:endParaRPr lang="en-US" sz="1050" dirty="0">
              <a:solidFill>
                <a:schemeClr val="tx1"/>
              </a:solidFill>
            </a:endParaRPr>
          </a:p>
          <a:p>
            <a:pPr>
              <a:lnSpc>
                <a:spcPct val="100000"/>
              </a:lnSpc>
              <a:spcBef>
                <a:spcPts val="0"/>
              </a:spcBef>
              <a:spcAft>
                <a:spcPts val="0"/>
              </a:spcAft>
              <a:buClrTx/>
              <a:buSzTx/>
              <a:buFont typeface="Arial" panose="020B0604020202020204" pitchFamily="34" charset="0"/>
              <a:buChar char="•"/>
              <a:defRPr/>
            </a:pPr>
            <a:r>
              <a:rPr lang="en-US" sz="1050" dirty="0">
                <a:solidFill>
                  <a:schemeClr val="tx1"/>
                </a:solidFill>
                <a:hlinkClick r:id="rId7"/>
              </a:rPr>
              <a:t>https://www.myvmc.com/anatomy/ear/</a:t>
            </a:r>
            <a:endParaRPr lang="en-US" sz="1050" dirty="0">
              <a:solidFill>
                <a:schemeClr val="tx1"/>
              </a:solidFill>
            </a:endParaRPr>
          </a:p>
          <a:p>
            <a:pPr>
              <a:lnSpc>
                <a:spcPct val="100000"/>
              </a:lnSpc>
              <a:spcBef>
                <a:spcPts val="0"/>
              </a:spcBef>
              <a:spcAft>
                <a:spcPts val="0"/>
              </a:spcAft>
              <a:buClrTx/>
              <a:buSzTx/>
              <a:buFont typeface="Arial" panose="020B0604020202020204" pitchFamily="34" charset="0"/>
              <a:buChar char="•"/>
              <a:defRPr/>
            </a:pPr>
            <a:r>
              <a:rPr lang="en-US" sz="1050" dirty="0">
                <a:solidFill>
                  <a:schemeClr val="tx1"/>
                </a:solidFill>
                <a:hlinkClick r:id="rId8"/>
              </a:rPr>
              <a:t>http://www.cochlea.eu/en/audiometry/objective-methods/voies-et-centres</a:t>
            </a:r>
            <a:endParaRPr lang="en-US" sz="1050" dirty="0">
              <a:solidFill>
                <a:schemeClr val="tx1"/>
              </a:solidFill>
            </a:endParaRPr>
          </a:p>
          <a:p>
            <a:pPr>
              <a:lnSpc>
                <a:spcPct val="100000"/>
              </a:lnSpc>
              <a:spcBef>
                <a:spcPts val="0"/>
              </a:spcBef>
              <a:spcAft>
                <a:spcPts val="0"/>
              </a:spcAft>
              <a:buClrTx/>
              <a:buSzTx/>
              <a:buFont typeface="Arial" panose="020B0604020202020204" pitchFamily="34" charset="0"/>
              <a:buChar char="•"/>
              <a:defRPr/>
            </a:pPr>
            <a:r>
              <a:rPr lang="en-US" sz="1050" dirty="0">
                <a:solidFill>
                  <a:prstClr val="black"/>
                </a:solidFill>
                <a:hlinkClick r:id="rId9"/>
              </a:rPr>
              <a:t>https://www.gptrove.net/wp-content/uploads/audiog1.png</a:t>
            </a:r>
            <a:endParaRPr lang="en-US" sz="1050" dirty="0">
              <a:solidFill>
                <a:prstClr val="black"/>
              </a:solidFill>
            </a:endParaRPr>
          </a:p>
          <a:p>
            <a:pPr>
              <a:lnSpc>
                <a:spcPct val="100000"/>
              </a:lnSpc>
              <a:spcBef>
                <a:spcPts val="0"/>
              </a:spcBef>
              <a:spcAft>
                <a:spcPts val="0"/>
              </a:spcAft>
              <a:buClrTx/>
              <a:buSzTx/>
              <a:buFont typeface="Arial" panose="020B0604020202020204" pitchFamily="34" charset="0"/>
              <a:buChar char="•"/>
              <a:defRPr/>
            </a:pPr>
            <a:r>
              <a:rPr lang="en-US" sz="1050" dirty="0">
                <a:solidFill>
                  <a:prstClr val="black"/>
                </a:solidFill>
                <a:hlinkClick r:id="rId10"/>
              </a:rPr>
              <a:t>https://encrypted-tbn0.gstatic.com/images?q=tbn:ANd9GcSidvN7CoDiTE6DiMcRXVKk-JRlX9ZnlLRiakiMYQOhxy3Z7xY3&amp;s</a:t>
            </a:r>
            <a:endParaRPr lang="en-US" sz="1050" dirty="0">
              <a:solidFill>
                <a:prstClr val="black"/>
              </a:solidFill>
            </a:endParaRPr>
          </a:p>
          <a:p>
            <a:pPr>
              <a:lnSpc>
                <a:spcPct val="100000"/>
              </a:lnSpc>
              <a:spcBef>
                <a:spcPts val="0"/>
              </a:spcBef>
              <a:spcAft>
                <a:spcPts val="0"/>
              </a:spcAft>
              <a:buClrTx/>
              <a:buSzTx/>
              <a:buFont typeface="Arial" panose="020B0604020202020204" pitchFamily="34" charset="0"/>
              <a:buChar char="•"/>
              <a:defRPr/>
            </a:pPr>
            <a:r>
              <a:rPr lang="en-US" sz="1050" dirty="0"/>
              <a:t>https://assets.classy.org/9486612/c864f6f0-4f33-11e9-a19a-0a97e5d08a74.png</a:t>
            </a:r>
          </a:p>
          <a:p>
            <a:pPr>
              <a:lnSpc>
                <a:spcPct val="100000"/>
              </a:lnSpc>
              <a:spcBef>
                <a:spcPts val="0"/>
              </a:spcBef>
              <a:spcAft>
                <a:spcPts val="0"/>
              </a:spcAft>
              <a:buClrTx/>
              <a:buSzTx/>
              <a:buFont typeface="Arial" panose="020B0604020202020204" pitchFamily="34" charset="0"/>
              <a:buChar char="•"/>
              <a:defRPr/>
            </a:pPr>
            <a:endParaRPr lang="en-US" sz="1200" dirty="0">
              <a:solidFill>
                <a:prstClr val="black"/>
              </a:solidFill>
            </a:endParaRPr>
          </a:p>
          <a:p>
            <a:pPr>
              <a:lnSpc>
                <a:spcPct val="100000"/>
              </a:lnSpc>
              <a:spcBef>
                <a:spcPts val="0"/>
              </a:spcBef>
              <a:spcAft>
                <a:spcPts val="0"/>
              </a:spcAft>
              <a:buClrTx/>
              <a:buSzTx/>
              <a:buFont typeface="Arial" panose="020B0604020202020204" pitchFamily="34" charset="0"/>
              <a:buChar char="•"/>
              <a:defRPr/>
            </a:pPr>
            <a:endParaRPr lang="en-US" sz="1200" dirty="0">
              <a:solidFill>
                <a:prstClr val="black"/>
              </a:solidFill>
            </a:endParaRPr>
          </a:p>
          <a:p>
            <a:pPr>
              <a:lnSpc>
                <a:spcPct val="100000"/>
              </a:lnSpc>
              <a:spcBef>
                <a:spcPts val="0"/>
              </a:spcBef>
              <a:spcAft>
                <a:spcPts val="0"/>
              </a:spcAft>
              <a:buClrTx/>
              <a:buSzTx/>
              <a:buFont typeface="Arial" panose="020B0604020202020204" pitchFamily="34" charset="0"/>
              <a:buChar char="•"/>
              <a:defRPr/>
            </a:pPr>
            <a:endParaRPr lang="en-US" sz="1200" dirty="0">
              <a:solidFill>
                <a:schemeClr val="tx1"/>
              </a:solidFill>
            </a:endParaRPr>
          </a:p>
          <a:p>
            <a:pPr>
              <a:lnSpc>
                <a:spcPct val="100000"/>
              </a:lnSpc>
              <a:spcBef>
                <a:spcPts val="0"/>
              </a:spcBef>
              <a:spcAft>
                <a:spcPts val="0"/>
              </a:spcAft>
              <a:buClrTx/>
              <a:buSzTx/>
              <a:buFont typeface="Arial" panose="020B0604020202020204" pitchFamily="34" charset="0"/>
              <a:buChar char="•"/>
              <a:defRPr/>
            </a:pPr>
            <a:endParaRPr lang="en-US" sz="1400" dirty="0">
              <a:solidFill>
                <a:schemeClr val="tx1"/>
              </a:solidFill>
            </a:endParaRPr>
          </a:p>
        </p:txBody>
      </p:sp>
    </p:spTree>
    <p:extLst>
      <p:ext uri="{BB962C8B-B14F-4D97-AF65-F5344CB8AC3E}">
        <p14:creationId xmlns:p14="http://schemas.microsoft.com/office/powerpoint/2010/main" val="178377598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SWALLOW</a:t>
            </a:r>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399923" y="359765"/>
            <a:ext cx="11365257" cy="4077324"/>
          </a:xfrm>
        </p:spPr>
      </p:pic>
      <p:sp>
        <p:nvSpPr>
          <p:cNvPr id="4" name="Text Placeholder 3"/>
          <p:cNvSpPr>
            <a:spLocks noGrp="1"/>
          </p:cNvSpPr>
          <p:nvPr>
            <p:ph type="body" sz="half" idx="2"/>
          </p:nvPr>
        </p:nvSpPr>
        <p:spPr>
          <a:xfrm>
            <a:off x="1097661" y="5941351"/>
            <a:ext cx="10113264" cy="594360"/>
          </a:xfrm>
        </p:spPr>
        <p:txBody>
          <a:bodyPr>
            <a:normAutofit lnSpcReduction="10000"/>
          </a:bodyPr>
          <a:lstStyle/>
          <a:p>
            <a:r>
              <a:rPr lang="en-US" u="sng" dirty="0">
                <a:hlinkClick r:id="rId4"/>
              </a:rPr>
              <a:t>https://www.bing.com/images/search?view=detailV2&amp;ccid=0oFX4JB5&amp;id=A166CBDD1ED0A76F573A856F7B8CEA2289C98B32&amp;thid=OIP.0oFX4JB5Ak2WktXcXixuTQHiCB&amp;q=dysphagia+images&amp;simid=607988962271234205&amp;selectedindex=70&amp;mode=overlay&amp;first=1</a:t>
            </a:r>
            <a:r>
              <a:rPr lang="en-US" dirty="0"/>
              <a:t> </a:t>
            </a:r>
          </a:p>
        </p:txBody>
      </p:sp>
    </p:spTree>
    <p:extLst>
      <p:ext uri="{BB962C8B-B14F-4D97-AF65-F5344CB8AC3E}">
        <p14:creationId xmlns:p14="http://schemas.microsoft.com/office/powerpoint/2010/main" val="142942864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Aspiration</a:t>
            </a:r>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2428406" y="119921"/>
            <a:ext cx="7006666" cy="4781863"/>
          </a:xfrm>
        </p:spPr>
      </p:pic>
      <p:sp>
        <p:nvSpPr>
          <p:cNvPr id="4" name="Text Placeholder 3"/>
          <p:cNvSpPr>
            <a:spLocks noGrp="1"/>
          </p:cNvSpPr>
          <p:nvPr>
            <p:ph type="body" sz="half" idx="2"/>
          </p:nvPr>
        </p:nvSpPr>
        <p:spPr/>
        <p:txBody>
          <a:bodyPr/>
          <a:lstStyle/>
          <a:p>
            <a:r>
              <a:rPr lang="en-US" u="sng" dirty="0">
                <a:hlinkClick r:id="rId4"/>
              </a:rPr>
              <a:t>https://i.ytimg.com/vi/VoSMA2Anq3U/maxresdefault.jpg</a:t>
            </a:r>
            <a:r>
              <a:rPr lang="en-US" dirty="0"/>
              <a:t> </a:t>
            </a:r>
          </a:p>
        </p:txBody>
      </p:sp>
    </p:spTree>
    <p:extLst>
      <p:ext uri="{BB962C8B-B14F-4D97-AF65-F5344CB8AC3E}">
        <p14:creationId xmlns:p14="http://schemas.microsoft.com/office/powerpoint/2010/main" val="123694718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Who’s at risk?</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
            </a:pPr>
            <a:r>
              <a:rPr lang="en-US" sz="3000" dirty="0"/>
              <a:t>PATIENTS WITH NEURO INVOLVEMENT</a:t>
            </a:r>
          </a:p>
          <a:p>
            <a:pPr>
              <a:buFont typeface="Wingdings" panose="05000000000000000000" pitchFamily="2" charset="2"/>
              <a:buChar char="§"/>
            </a:pPr>
            <a:r>
              <a:rPr lang="en-US" sz="2400" dirty="0"/>
              <a:t>Dysphagia is most prevalent in the Neuro population</a:t>
            </a:r>
          </a:p>
          <a:p>
            <a:pPr>
              <a:buFont typeface="Wingdings" panose="05000000000000000000" pitchFamily="2" charset="2"/>
              <a:buChar char="§"/>
            </a:pPr>
            <a:r>
              <a:rPr lang="en-US" sz="2400" dirty="0"/>
              <a:t>The reported incidence of dysphagia in Stroke patients varies, generally ranging between 64%-78% when instrumental testing is utilized.  </a:t>
            </a:r>
          </a:p>
          <a:p>
            <a:pPr>
              <a:buFont typeface="Wingdings" panose="05000000000000000000" pitchFamily="2" charset="2"/>
              <a:buChar char="§"/>
            </a:pPr>
            <a:r>
              <a:rPr lang="en-US" sz="2400" dirty="0"/>
              <a:t>The most common cause of death in patients sustaining acute stroke is bacterial pneumonia believed to result from </a:t>
            </a:r>
            <a:r>
              <a:rPr lang="en-US" sz="2400" i="1" dirty="0"/>
              <a:t>increased incidence of aspiration  </a:t>
            </a:r>
          </a:p>
          <a:p>
            <a:pPr>
              <a:buFont typeface="Wingdings" panose="05000000000000000000" pitchFamily="2" charset="2"/>
              <a:buChar char="§"/>
            </a:pPr>
            <a:r>
              <a:rPr lang="en-US" sz="2400" dirty="0"/>
              <a:t>High incidence of dysphagia also occurs in head injury </a:t>
            </a:r>
            <a:r>
              <a:rPr lang="en-US" sz="2400"/>
              <a:t>and neurodegenerative </a:t>
            </a:r>
            <a:r>
              <a:rPr lang="en-US" sz="2400" dirty="0"/>
              <a:t>disease such as Parkinson’s Disease, MS, and ALS</a:t>
            </a:r>
          </a:p>
          <a:p>
            <a:pPr>
              <a:buFont typeface="Wingdings" panose="05000000000000000000" pitchFamily="2" charset="2"/>
              <a:buChar char="§"/>
            </a:pPr>
            <a:r>
              <a:rPr lang="en-US" sz="2400" dirty="0"/>
              <a:t>But neuro involvement is not necessary for an individual to be dysphagic…. </a:t>
            </a:r>
          </a:p>
          <a:p>
            <a:br>
              <a:rPr lang="en-US" dirty="0"/>
            </a:br>
            <a:endParaRPr lang="en-US" dirty="0"/>
          </a:p>
          <a:p>
            <a:endParaRPr lang="en-US" dirty="0"/>
          </a:p>
        </p:txBody>
      </p:sp>
    </p:spTree>
    <p:extLst>
      <p:ext uri="{BB962C8B-B14F-4D97-AF65-F5344CB8AC3E}">
        <p14:creationId xmlns:p14="http://schemas.microsoft.com/office/powerpoint/2010/main" val="333671264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Who’s at risk? (cont.)</a:t>
            </a:r>
          </a:p>
        </p:txBody>
      </p:sp>
      <p:sp>
        <p:nvSpPr>
          <p:cNvPr id="3" name="Content Placeholder 2"/>
          <p:cNvSpPr>
            <a:spLocks noGrp="1"/>
          </p:cNvSpPr>
          <p:nvPr>
            <p:ph idx="1"/>
          </p:nvPr>
        </p:nvSpPr>
        <p:spPr/>
        <p:txBody>
          <a:bodyPr>
            <a:normAutofit/>
          </a:bodyPr>
          <a:lstStyle/>
          <a:p>
            <a:pPr>
              <a:spcAft>
                <a:spcPts val="0"/>
              </a:spcAft>
              <a:buFont typeface="Wingdings" panose="05000000000000000000" pitchFamily="2" charset="2"/>
              <a:buChar char="§"/>
            </a:pPr>
            <a:r>
              <a:rPr lang="en-US" sz="2800" dirty="0" err="1"/>
              <a:t>Pt.s</a:t>
            </a:r>
            <a:r>
              <a:rPr lang="en-US" sz="2800" dirty="0"/>
              <a:t> with difficulty coordinating respiration/swallowing (i.e. COPD)</a:t>
            </a:r>
          </a:p>
          <a:p>
            <a:pPr marL="0" indent="0">
              <a:spcAft>
                <a:spcPts val="0"/>
              </a:spcAft>
              <a:buNone/>
            </a:pPr>
            <a:endParaRPr lang="en-US" sz="2800" dirty="0"/>
          </a:p>
          <a:p>
            <a:pPr>
              <a:buFont typeface="Wingdings" panose="05000000000000000000" pitchFamily="2" charset="2"/>
              <a:buChar char="§"/>
            </a:pPr>
            <a:r>
              <a:rPr lang="en-US" sz="2800" dirty="0"/>
              <a:t>Deconditioned patients (i.e. post-surgical, chronic conditions) </a:t>
            </a:r>
          </a:p>
          <a:p>
            <a:pPr>
              <a:buFont typeface="Wingdings" panose="05000000000000000000" pitchFamily="2" charset="2"/>
              <a:buChar char="§"/>
            </a:pPr>
            <a:endParaRPr lang="en-US" sz="2800" dirty="0"/>
          </a:p>
          <a:p>
            <a:pPr>
              <a:buFont typeface="Wingdings" panose="05000000000000000000" pitchFamily="2" charset="2"/>
              <a:buChar char="§"/>
            </a:pPr>
            <a:r>
              <a:rPr lang="en-US" sz="2800" dirty="0"/>
              <a:t>Tracheostomized and/or Ventilator-dependent patients</a:t>
            </a:r>
          </a:p>
          <a:p>
            <a:pPr marL="0" indent="0">
              <a:buNone/>
            </a:pPr>
            <a:endParaRPr lang="en-US" sz="2800" dirty="0"/>
          </a:p>
          <a:p>
            <a:pPr>
              <a:buFont typeface="Wingdings" panose="05000000000000000000" pitchFamily="2" charset="2"/>
              <a:buChar char="§"/>
            </a:pPr>
            <a:r>
              <a:rPr lang="en-US" sz="2800" dirty="0"/>
              <a:t> Head and Neck Cancer patients</a:t>
            </a:r>
          </a:p>
        </p:txBody>
      </p:sp>
    </p:spTree>
    <p:extLst>
      <p:ext uri="{BB962C8B-B14F-4D97-AF65-F5344CB8AC3E}">
        <p14:creationId xmlns:p14="http://schemas.microsoft.com/office/powerpoint/2010/main" val="387176246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Speech Pathology</a:t>
            </a:r>
          </a:p>
        </p:txBody>
      </p:sp>
      <p:sp>
        <p:nvSpPr>
          <p:cNvPr id="3" name="Content Placeholder 2"/>
          <p:cNvSpPr>
            <a:spLocks noGrp="1"/>
          </p:cNvSpPr>
          <p:nvPr>
            <p:ph idx="1"/>
          </p:nvPr>
        </p:nvSpPr>
        <p:spPr>
          <a:xfrm>
            <a:off x="1115268" y="1845734"/>
            <a:ext cx="10058400" cy="4023360"/>
          </a:xfrm>
        </p:spPr>
        <p:txBody>
          <a:bodyPr>
            <a:normAutofit lnSpcReduction="10000"/>
          </a:bodyPr>
          <a:lstStyle/>
          <a:p>
            <a:pPr marL="0" indent="0">
              <a:buNone/>
            </a:pPr>
            <a:r>
              <a:rPr lang="en-US" sz="2400" b="1" dirty="0"/>
              <a:t>Once consulted:</a:t>
            </a:r>
          </a:p>
          <a:p>
            <a:pPr>
              <a:buFont typeface="Wingdings" panose="05000000000000000000" pitchFamily="2" charset="2"/>
              <a:buChar char="§"/>
            </a:pPr>
            <a:r>
              <a:rPr lang="en-US" dirty="0"/>
              <a:t> Performs thorough review of the medical record</a:t>
            </a:r>
          </a:p>
          <a:p>
            <a:pPr>
              <a:buFont typeface="Wingdings" panose="05000000000000000000" pitchFamily="2" charset="2"/>
              <a:buChar char="§"/>
            </a:pPr>
            <a:r>
              <a:rPr lang="en-US" dirty="0"/>
              <a:t>Conducts Patient/Caregiver/Nursing interview whenever possible</a:t>
            </a:r>
          </a:p>
          <a:p>
            <a:pPr>
              <a:buFont typeface="Wingdings" panose="05000000000000000000" pitchFamily="2" charset="2"/>
              <a:buChar char="§"/>
            </a:pPr>
            <a:r>
              <a:rPr lang="en-US" dirty="0"/>
              <a:t>Performs a Clinical Swallowing Evaluation  (If does well, recommend diet)</a:t>
            </a:r>
          </a:p>
          <a:p>
            <a:pPr>
              <a:buFont typeface="Wingdings" panose="05000000000000000000" pitchFamily="2" charset="2"/>
              <a:buChar char="§"/>
            </a:pPr>
            <a:r>
              <a:rPr lang="en-US" dirty="0"/>
              <a:t>If </a:t>
            </a:r>
            <a:r>
              <a:rPr lang="en-US" i="1" dirty="0"/>
              <a:t>clinical signs of aspiration </a:t>
            </a:r>
            <a:r>
              <a:rPr lang="en-US" dirty="0"/>
              <a:t>are observed, typically one of two instrumental swallowing evaluations are performed to evaluate swallowing function</a:t>
            </a:r>
          </a:p>
          <a:p>
            <a:pPr lvl="4">
              <a:buFont typeface="Wingdings" panose="05000000000000000000" pitchFamily="2" charset="2"/>
              <a:buChar char="§"/>
            </a:pPr>
            <a:r>
              <a:rPr lang="en-US" sz="2000" dirty="0" err="1"/>
              <a:t>Videoflourographic</a:t>
            </a:r>
            <a:r>
              <a:rPr lang="en-US" sz="2000" dirty="0"/>
              <a:t> Swallowing Evaluation (VSE)  in Radiology</a:t>
            </a:r>
          </a:p>
          <a:p>
            <a:pPr lvl="4">
              <a:buFont typeface="Wingdings" panose="05000000000000000000" pitchFamily="2" charset="2"/>
              <a:buChar char="§"/>
            </a:pPr>
            <a:r>
              <a:rPr lang="en-US" sz="2000" dirty="0"/>
              <a:t>Flexible Endoscopic Evaluation of Swallowing (FEES) at bedside</a:t>
            </a:r>
            <a:endParaRPr lang="en-US" dirty="0"/>
          </a:p>
          <a:p>
            <a:pPr lvl="4">
              <a:buFont typeface="Wingdings" panose="05000000000000000000" pitchFamily="2" charset="2"/>
              <a:buChar char="§"/>
            </a:pPr>
            <a:endParaRPr lang="en-US" dirty="0"/>
          </a:p>
          <a:p>
            <a:pPr>
              <a:buFont typeface="Wingdings" panose="05000000000000000000" pitchFamily="2" charset="2"/>
              <a:buChar char="§"/>
            </a:pPr>
            <a:r>
              <a:rPr lang="en-US" dirty="0"/>
              <a:t>Results of instrumental evaluation (coupled with patient’s personalized needs/wishes) determine diet recommendation</a:t>
            </a:r>
            <a:endParaRPr lang="en-US" sz="2000" dirty="0"/>
          </a:p>
        </p:txBody>
      </p:sp>
    </p:spTree>
    <p:extLst>
      <p:ext uri="{BB962C8B-B14F-4D97-AF65-F5344CB8AC3E}">
        <p14:creationId xmlns:p14="http://schemas.microsoft.com/office/powerpoint/2010/main" val="267384815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Instrumental Swallowing Evaluation</a:t>
            </a:r>
          </a:p>
        </p:txBody>
      </p:sp>
      <p:sp>
        <p:nvSpPr>
          <p:cNvPr id="6" name="Text Placeholder 5"/>
          <p:cNvSpPr>
            <a:spLocks noGrp="1"/>
          </p:cNvSpPr>
          <p:nvPr>
            <p:ph type="body" idx="1"/>
          </p:nvPr>
        </p:nvSpPr>
        <p:spPr/>
        <p:txBody>
          <a:bodyPr/>
          <a:lstStyle/>
          <a:p>
            <a:pPr algn="ctr"/>
            <a:r>
              <a:rPr lang="en-US" dirty="0"/>
              <a:t>VIDEOFLUOROGRAPHIC SWALLOW EVALUATION  (VSE)</a:t>
            </a:r>
          </a:p>
        </p:txBody>
      </p:sp>
      <p:pic>
        <p:nvPicPr>
          <p:cNvPr id="13"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56669" y="3411538"/>
            <a:ext cx="2019300" cy="1628775"/>
          </a:xfrm>
        </p:spPr>
      </p:pic>
      <p:sp>
        <p:nvSpPr>
          <p:cNvPr id="8" name="Text Placeholder 7"/>
          <p:cNvSpPr>
            <a:spLocks noGrp="1"/>
          </p:cNvSpPr>
          <p:nvPr>
            <p:ph type="body" sz="quarter" idx="3"/>
          </p:nvPr>
        </p:nvSpPr>
        <p:spPr/>
        <p:txBody>
          <a:bodyPr/>
          <a:lstStyle/>
          <a:p>
            <a:pPr algn="ctr"/>
            <a:r>
              <a:rPr lang="en-US" dirty="0"/>
              <a:t>FLEXIBLE ENDOSCOPI EVALUATION OF SWALLOWING (FEES)</a:t>
            </a:r>
          </a:p>
        </p:txBody>
      </p:sp>
      <p:pic>
        <p:nvPicPr>
          <p:cNvPr id="11" name="Content Placeholder 10"/>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729538" y="3444875"/>
            <a:ext cx="1914525" cy="1562100"/>
          </a:xfrm>
        </p:spPr>
      </p:pic>
    </p:spTree>
    <p:extLst>
      <p:ext uri="{BB962C8B-B14F-4D97-AF65-F5344CB8AC3E}">
        <p14:creationId xmlns:p14="http://schemas.microsoft.com/office/powerpoint/2010/main" val="473232340"/>
      </p:ext>
    </p:extLst>
  </p:cSld>
  <p:clrMapOvr>
    <a:masterClrMapping/>
  </p:clrMapOvr>
  <p:transition spd="slow">
    <p:push dir="u"/>
  </p:transition>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893</TotalTime>
  <Words>4094</Words>
  <Application>Microsoft Office PowerPoint</Application>
  <PresentationFormat>Widescreen</PresentationFormat>
  <Paragraphs>344</Paragraphs>
  <Slides>31</Slides>
  <Notes>31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Abadi Extra Light</vt:lpstr>
      <vt:lpstr>Arial</vt:lpstr>
      <vt:lpstr>Calibri</vt:lpstr>
      <vt:lpstr>Calibri Light</vt:lpstr>
      <vt:lpstr>Wingdings</vt:lpstr>
      <vt:lpstr>Retrospect</vt:lpstr>
      <vt:lpstr>Office Theme</vt:lpstr>
      <vt:lpstr>Identification of Oropharyngeal Dysphagia in the Geriatric Patient</vt:lpstr>
      <vt:lpstr>A few definitions….</vt:lpstr>
      <vt:lpstr>Dysphagia or No Dysphagia, that is the question…</vt:lpstr>
      <vt:lpstr>NORMAL SWALLOW</vt:lpstr>
      <vt:lpstr>Aspiration</vt:lpstr>
      <vt:lpstr>Who’s at risk?</vt:lpstr>
      <vt:lpstr>Who’s at risk? (cont.)</vt:lpstr>
      <vt:lpstr>Role of the Speech Pathology</vt:lpstr>
      <vt:lpstr>Instrumental Swallowing Evaluation</vt:lpstr>
      <vt:lpstr>Speech has to be involved to help</vt:lpstr>
      <vt:lpstr>“He’s got a good cough!” </vt:lpstr>
      <vt:lpstr>Common misconceptions</vt:lpstr>
      <vt:lpstr>It takes a village….</vt:lpstr>
      <vt:lpstr>Hearing Loss: What You Need To Know</vt:lpstr>
      <vt:lpstr>Statistics </vt:lpstr>
      <vt:lpstr>Auditory Pathway: How we hear </vt:lpstr>
      <vt:lpstr>How to Interpret an Audiogram</vt:lpstr>
      <vt:lpstr>The Speech Banana</vt:lpstr>
      <vt:lpstr>PowerPoint Presentation</vt:lpstr>
      <vt:lpstr>Sensorineural Hearing Loss</vt:lpstr>
      <vt:lpstr>Louder does not always equal clearer </vt:lpstr>
      <vt:lpstr>Hearing Loss Impact </vt:lpstr>
      <vt:lpstr>What can you do? </vt:lpstr>
      <vt:lpstr>Hearing Aids and Listening Devices </vt:lpstr>
      <vt:lpstr>Communication Strategies</vt:lpstr>
      <vt:lpstr>Remember Our Friend DEAN</vt:lpstr>
      <vt:lpstr>Audiology Services Offered Here </vt:lpstr>
      <vt:lpstr>Referrals </vt:lpstr>
      <vt:lpstr>Questions?</vt:lpstr>
      <vt:lpstr>References- Oropharyngeal Dysphagia</vt:lpstr>
      <vt:lpstr>References- Hearing Loss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of Oropharyngeal Dysphagia in the Geriatric Patient</dc:title>
  <dc:creator>Little, Brettelyn P DVAHCS</dc:creator>
  <cp:lastModifiedBy>Rice, India C DURVAMC</cp:lastModifiedBy>
  <cp:revision>57</cp:revision>
  <cp:lastPrinted>2020-12-03T20:57:51Z</cp:lastPrinted>
  <dcterms:created xsi:type="dcterms:W3CDTF">2019-11-07T20:56:13Z</dcterms:created>
  <dcterms:modified xsi:type="dcterms:W3CDTF">2021-12-03T12:13:09Z</dcterms:modified>
</cp:coreProperties>
</file>